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</p:sldMasterIdLst>
  <p:notesMasterIdLst>
    <p:notesMasterId r:id="rId28"/>
  </p:notesMasterIdLst>
  <p:handoutMasterIdLst>
    <p:handoutMasterId r:id="rId29"/>
  </p:handoutMasterIdLst>
  <p:sldIdLst>
    <p:sldId id="257" r:id="rId6"/>
    <p:sldId id="280" r:id="rId7"/>
    <p:sldId id="259" r:id="rId8"/>
    <p:sldId id="260" r:id="rId9"/>
    <p:sldId id="268" r:id="rId10"/>
    <p:sldId id="261" r:id="rId11"/>
    <p:sldId id="294" r:id="rId12"/>
    <p:sldId id="266" r:id="rId13"/>
    <p:sldId id="265" r:id="rId14"/>
    <p:sldId id="263" r:id="rId15"/>
    <p:sldId id="267" r:id="rId16"/>
    <p:sldId id="272" r:id="rId17"/>
    <p:sldId id="283" r:id="rId18"/>
    <p:sldId id="277" r:id="rId19"/>
    <p:sldId id="276" r:id="rId20"/>
    <p:sldId id="289" r:id="rId21"/>
    <p:sldId id="290" r:id="rId22"/>
    <p:sldId id="275" r:id="rId23"/>
    <p:sldId id="288" r:id="rId24"/>
    <p:sldId id="293" r:id="rId25"/>
    <p:sldId id="279" r:id="rId26"/>
    <p:sldId id="274" r:id="rId27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BF4D"/>
    <a:srgbClr val="60DA91"/>
    <a:srgbClr val="2EC46B"/>
    <a:srgbClr val="9ADA9A"/>
    <a:srgbClr val="B7D8A0"/>
    <a:srgbClr val="86E2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2232" y="8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9" d="100"/>
          <a:sy n="109" d="100"/>
        </p:scale>
        <p:origin x="25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56BD1E-2752-4F9E-A024-7856A255AF5D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826DE0C-1B86-459C-A293-B8C542EE964D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400" b="1" i="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Выработка в сутки гречка - 60 тонн</a:t>
          </a:r>
          <a:endParaRPr lang="ru-RU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A0AF21-D8CA-438F-B5D7-5439FA7F21DD}" type="parTrans" cxnId="{4A336FF9-D302-4305-AB17-B39DC42E5E06}">
      <dgm:prSet/>
      <dgm:spPr/>
      <dgm:t>
        <a:bodyPr/>
        <a:lstStyle/>
        <a:p>
          <a:endParaRPr lang="ru-RU"/>
        </a:p>
      </dgm:t>
    </dgm:pt>
    <dgm:pt modelId="{04E77995-512F-4C2D-AF96-06C066FDB81F}" type="sibTrans" cxnId="{4A336FF9-D302-4305-AB17-B39DC42E5E06}">
      <dgm:prSet/>
      <dgm:spPr/>
      <dgm:t>
        <a:bodyPr/>
        <a:lstStyle/>
        <a:p>
          <a:endParaRPr lang="ru-RU"/>
        </a:p>
      </dgm:t>
    </dgm:pt>
    <dgm:pt modelId="{A8D07817-838D-4892-8175-A7678A7B9FD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400" b="1" i="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Выработка в сутки овсяная крупа - 20 тонн</a:t>
          </a:r>
          <a:endParaRPr lang="ru-RU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B462D8-4CC9-4236-BA0C-0738AD2FD112}" type="parTrans" cxnId="{B1ABED0A-5D4B-427E-BA70-FB3D77E3738F}">
      <dgm:prSet/>
      <dgm:spPr/>
      <dgm:t>
        <a:bodyPr/>
        <a:lstStyle/>
        <a:p>
          <a:endParaRPr lang="ru-RU"/>
        </a:p>
      </dgm:t>
    </dgm:pt>
    <dgm:pt modelId="{6342A762-7398-4833-AB72-743E056B88E0}" type="sibTrans" cxnId="{B1ABED0A-5D4B-427E-BA70-FB3D77E3738F}">
      <dgm:prSet/>
      <dgm:spPr/>
      <dgm:t>
        <a:bodyPr/>
        <a:lstStyle/>
        <a:p>
          <a:endParaRPr lang="ru-RU"/>
        </a:p>
      </dgm:t>
    </dgm:pt>
    <dgm:pt modelId="{7815A2E6-D483-4EED-8010-64F4E0E5253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400" b="1" i="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Выработка в сутки  «Геркулес» – 20 тонн</a:t>
          </a:r>
          <a:endParaRPr lang="ru-RU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8821EA-D421-40E9-9A9C-8F7BD0B6818E}" type="parTrans" cxnId="{6FE7EF03-A41D-47AE-A0C9-70A54D3A0861}">
      <dgm:prSet/>
      <dgm:spPr/>
      <dgm:t>
        <a:bodyPr/>
        <a:lstStyle/>
        <a:p>
          <a:endParaRPr lang="ru-RU"/>
        </a:p>
      </dgm:t>
    </dgm:pt>
    <dgm:pt modelId="{3EE27CA1-5F00-4416-BA95-11F70F09C110}" type="sibTrans" cxnId="{6FE7EF03-A41D-47AE-A0C9-70A54D3A0861}">
      <dgm:prSet/>
      <dgm:spPr/>
      <dgm:t>
        <a:bodyPr/>
        <a:lstStyle/>
        <a:p>
          <a:endParaRPr lang="ru-RU"/>
        </a:p>
      </dgm:t>
    </dgm:pt>
    <dgm:pt modelId="{8D26D633-B318-4F18-A642-A2BF067B6F41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400" b="1" i="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Выработка в сутки  горох - 20 тонн</a:t>
          </a:r>
          <a:endParaRPr lang="ru-RU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90015A-E4F8-4C7F-869D-AED11F9F18F1}" type="parTrans" cxnId="{CB9E85C3-093B-4D98-8C7F-7BFBA59FFE41}">
      <dgm:prSet/>
      <dgm:spPr/>
      <dgm:t>
        <a:bodyPr/>
        <a:lstStyle/>
        <a:p>
          <a:endParaRPr lang="ru-RU"/>
        </a:p>
      </dgm:t>
    </dgm:pt>
    <dgm:pt modelId="{EDA9E4A5-A398-4BF8-99D5-C557E5EA88F0}" type="sibTrans" cxnId="{CB9E85C3-093B-4D98-8C7F-7BFBA59FFE41}">
      <dgm:prSet/>
      <dgm:spPr/>
      <dgm:t>
        <a:bodyPr/>
        <a:lstStyle/>
        <a:p>
          <a:endParaRPr lang="ru-RU"/>
        </a:p>
      </dgm:t>
    </dgm:pt>
    <dgm:pt modelId="{D241F357-2F79-4F28-A8A8-42311A5FB5EC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400" b="1" i="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Зерносушилка - 350 тонн в сутки</a:t>
          </a:r>
          <a:endParaRPr lang="ru-RU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981C3A-C70D-42C4-A9F6-751F5D0D3B46}" type="parTrans" cxnId="{0B9E2DB4-F0D0-4AF5-898B-35BF127C0B55}">
      <dgm:prSet/>
      <dgm:spPr/>
      <dgm:t>
        <a:bodyPr/>
        <a:lstStyle/>
        <a:p>
          <a:endParaRPr lang="ru-RU"/>
        </a:p>
      </dgm:t>
    </dgm:pt>
    <dgm:pt modelId="{681636CA-FB2F-45D4-ADF7-C0E4FA01BEF0}" type="sibTrans" cxnId="{0B9E2DB4-F0D0-4AF5-898B-35BF127C0B55}">
      <dgm:prSet/>
      <dgm:spPr/>
      <dgm:t>
        <a:bodyPr/>
        <a:lstStyle/>
        <a:p>
          <a:endParaRPr lang="ru-RU"/>
        </a:p>
      </dgm:t>
    </dgm:pt>
    <dgm:pt modelId="{B9BBD99B-323D-497A-B040-7003F0CCA23C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400" b="1" i="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Зернохранилище - 15.000 тонн зерна</a:t>
          </a:r>
          <a:endParaRPr lang="ru-RU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900078-CFD5-4193-A1BA-D5188570B659}" type="parTrans" cxnId="{6D3B07D0-171B-4C4C-BCD4-5CC878B21432}">
      <dgm:prSet/>
      <dgm:spPr/>
      <dgm:t>
        <a:bodyPr/>
        <a:lstStyle/>
        <a:p>
          <a:endParaRPr lang="ru-RU"/>
        </a:p>
      </dgm:t>
    </dgm:pt>
    <dgm:pt modelId="{ABEBE314-B624-4DEE-B209-12A22BEF21B3}" type="sibTrans" cxnId="{6D3B07D0-171B-4C4C-BCD4-5CC878B21432}">
      <dgm:prSet/>
      <dgm:spPr/>
      <dgm:t>
        <a:bodyPr/>
        <a:lstStyle/>
        <a:p>
          <a:endParaRPr lang="ru-RU"/>
        </a:p>
      </dgm:t>
    </dgm:pt>
    <dgm:pt modelId="{E3181E3D-142B-4296-A4A0-11D17A7469C9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 месяц поставляем – 1800 тонн гречки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89DFCF-F753-4E23-878A-1226E547A9F9}" type="parTrans" cxnId="{120CB332-0B3E-4507-B13B-273D537E3745}">
      <dgm:prSet/>
      <dgm:spPr/>
      <dgm:t>
        <a:bodyPr/>
        <a:lstStyle/>
        <a:p>
          <a:endParaRPr lang="ru-RU"/>
        </a:p>
      </dgm:t>
    </dgm:pt>
    <dgm:pt modelId="{A8EA426D-CF91-4CAD-AB61-E6DB86FA29B0}" type="sibTrans" cxnId="{120CB332-0B3E-4507-B13B-273D537E3745}">
      <dgm:prSet/>
      <dgm:spPr/>
      <dgm:t>
        <a:bodyPr/>
        <a:lstStyle/>
        <a:p>
          <a:endParaRPr lang="ru-RU"/>
        </a:p>
      </dgm:t>
    </dgm:pt>
    <dgm:pt modelId="{D4D12394-6E0A-4975-80C4-6DE6DFA626D8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 год – 22 000 тонн гречки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E55C7F-E91D-4E66-8FFC-6DAABFAD746A}" type="parTrans" cxnId="{F5AF71CA-40FC-4322-A0AF-62E0F933A85C}">
      <dgm:prSet/>
      <dgm:spPr/>
      <dgm:t>
        <a:bodyPr/>
        <a:lstStyle/>
        <a:p>
          <a:endParaRPr lang="ru-RU"/>
        </a:p>
      </dgm:t>
    </dgm:pt>
    <dgm:pt modelId="{31A44E04-3D21-45F3-8D7C-E4A080D8274E}" type="sibTrans" cxnId="{F5AF71CA-40FC-4322-A0AF-62E0F933A85C}">
      <dgm:prSet/>
      <dgm:spPr/>
      <dgm:t>
        <a:bodyPr/>
        <a:lstStyle/>
        <a:p>
          <a:endParaRPr lang="ru-RU"/>
        </a:p>
      </dgm:t>
    </dgm:pt>
    <dgm:pt modelId="{4C0C06FE-E6D3-4112-87A7-07C39A02477E}" type="pres">
      <dgm:prSet presAssocID="{8A56BD1E-2752-4F9E-A024-7856A255AF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7E0785-DB60-4D62-B361-126C6B54D2F9}" type="pres">
      <dgm:prSet presAssocID="{A826DE0C-1B86-459C-A293-B8C542EE96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68F52-AAAE-4C5D-BBB4-60F9C92C7550}" type="pres">
      <dgm:prSet presAssocID="{04E77995-512F-4C2D-AF96-06C066FDB81F}" presName="spacer" presStyleCnt="0"/>
      <dgm:spPr/>
    </dgm:pt>
    <dgm:pt modelId="{F8EF5EAE-5E28-4088-81C7-48057241EE3F}" type="pres">
      <dgm:prSet presAssocID="{A8D07817-838D-4892-8175-A7678A7B9FDA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52C15-A618-43D4-BEB6-E69C47D9724B}" type="pres">
      <dgm:prSet presAssocID="{6342A762-7398-4833-AB72-743E056B88E0}" presName="spacer" presStyleCnt="0"/>
      <dgm:spPr/>
    </dgm:pt>
    <dgm:pt modelId="{C32DAB2A-6A1B-4E7B-B1B4-327415D718A5}" type="pres">
      <dgm:prSet presAssocID="{7815A2E6-D483-4EED-8010-64F4E0E5253A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E2044-8506-4CE5-A8B1-5ED8CCC7599C}" type="pres">
      <dgm:prSet presAssocID="{3EE27CA1-5F00-4416-BA95-11F70F09C110}" presName="spacer" presStyleCnt="0"/>
      <dgm:spPr/>
    </dgm:pt>
    <dgm:pt modelId="{8EA039CC-EF85-4867-ADF3-305061613368}" type="pres">
      <dgm:prSet presAssocID="{8D26D633-B318-4F18-A642-A2BF067B6F41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6FF120-CB82-4DA5-9A95-B75AA384BA51}" type="pres">
      <dgm:prSet presAssocID="{EDA9E4A5-A398-4BF8-99D5-C557E5EA88F0}" presName="spacer" presStyleCnt="0"/>
      <dgm:spPr/>
    </dgm:pt>
    <dgm:pt modelId="{6FE6CB6F-A1B3-4AC9-8FBD-75A0CFE3BAB0}" type="pres">
      <dgm:prSet presAssocID="{D241F357-2F79-4F28-A8A8-42311A5FB5EC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D129F-AABF-4DBC-8FA5-5003E6E7B39F}" type="pres">
      <dgm:prSet presAssocID="{681636CA-FB2F-45D4-ADF7-C0E4FA01BEF0}" presName="spacer" presStyleCnt="0"/>
      <dgm:spPr/>
    </dgm:pt>
    <dgm:pt modelId="{501A2470-510D-4804-A17B-2E042CCCB8F8}" type="pres">
      <dgm:prSet presAssocID="{B9BBD99B-323D-497A-B040-7003F0CCA23C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269C8-B4F0-4CAF-8243-D6F07A62DA07}" type="pres">
      <dgm:prSet presAssocID="{ABEBE314-B624-4DEE-B209-12A22BEF21B3}" presName="spacer" presStyleCnt="0"/>
      <dgm:spPr/>
    </dgm:pt>
    <dgm:pt modelId="{19DE4125-1550-4612-A349-E1F33F6E1A43}" type="pres">
      <dgm:prSet presAssocID="{E3181E3D-142B-4296-A4A0-11D17A7469C9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AB698-D5E7-4A9D-B9DC-1EA5F3F9613A}" type="pres">
      <dgm:prSet presAssocID="{A8EA426D-CF91-4CAD-AB61-E6DB86FA29B0}" presName="spacer" presStyleCnt="0"/>
      <dgm:spPr/>
    </dgm:pt>
    <dgm:pt modelId="{7BEC79F8-9D23-4B29-A5DE-9AB5C57EC55F}" type="pres">
      <dgm:prSet presAssocID="{D4D12394-6E0A-4975-80C4-6DE6DFA626D8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221469-B37B-4B9C-BC1F-D01C55F7839F}" type="presOf" srcId="{D241F357-2F79-4F28-A8A8-42311A5FB5EC}" destId="{6FE6CB6F-A1B3-4AC9-8FBD-75A0CFE3BAB0}" srcOrd="0" destOrd="0" presId="urn:microsoft.com/office/officeart/2005/8/layout/vList2"/>
    <dgm:cxn modelId="{28B9214F-BCC8-4B15-8964-5A8550546A32}" type="presOf" srcId="{B9BBD99B-323D-497A-B040-7003F0CCA23C}" destId="{501A2470-510D-4804-A17B-2E042CCCB8F8}" srcOrd="0" destOrd="0" presId="urn:microsoft.com/office/officeart/2005/8/layout/vList2"/>
    <dgm:cxn modelId="{B8BD5B01-6103-455D-A03D-615AAE9DE004}" type="presOf" srcId="{A826DE0C-1B86-459C-A293-B8C542EE964D}" destId="{887E0785-DB60-4D62-B361-126C6B54D2F9}" srcOrd="0" destOrd="0" presId="urn:microsoft.com/office/officeart/2005/8/layout/vList2"/>
    <dgm:cxn modelId="{F5AF71CA-40FC-4322-A0AF-62E0F933A85C}" srcId="{8A56BD1E-2752-4F9E-A024-7856A255AF5D}" destId="{D4D12394-6E0A-4975-80C4-6DE6DFA626D8}" srcOrd="7" destOrd="0" parTransId="{24E55C7F-E91D-4E66-8FFC-6DAABFAD746A}" sibTransId="{31A44E04-3D21-45F3-8D7C-E4A080D8274E}"/>
    <dgm:cxn modelId="{B1ABED0A-5D4B-427E-BA70-FB3D77E3738F}" srcId="{8A56BD1E-2752-4F9E-A024-7856A255AF5D}" destId="{A8D07817-838D-4892-8175-A7678A7B9FDA}" srcOrd="1" destOrd="0" parTransId="{03B462D8-4CC9-4236-BA0C-0738AD2FD112}" sibTransId="{6342A762-7398-4833-AB72-743E056B88E0}"/>
    <dgm:cxn modelId="{CB9E85C3-093B-4D98-8C7F-7BFBA59FFE41}" srcId="{8A56BD1E-2752-4F9E-A024-7856A255AF5D}" destId="{8D26D633-B318-4F18-A642-A2BF067B6F41}" srcOrd="3" destOrd="0" parTransId="{EB90015A-E4F8-4C7F-869D-AED11F9F18F1}" sibTransId="{EDA9E4A5-A398-4BF8-99D5-C557E5EA88F0}"/>
    <dgm:cxn modelId="{B9EA2751-9624-4D8F-B3C1-BED27122C76C}" type="presOf" srcId="{8D26D633-B318-4F18-A642-A2BF067B6F41}" destId="{8EA039CC-EF85-4867-ADF3-305061613368}" srcOrd="0" destOrd="0" presId="urn:microsoft.com/office/officeart/2005/8/layout/vList2"/>
    <dgm:cxn modelId="{977B4C77-22C0-49D4-8AFD-3BAC0C7BB6FC}" type="presOf" srcId="{D4D12394-6E0A-4975-80C4-6DE6DFA626D8}" destId="{7BEC79F8-9D23-4B29-A5DE-9AB5C57EC55F}" srcOrd="0" destOrd="0" presId="urn:microsoft.com/office/officeart/2005/8/layout/vList2"/>
    <dgm:cxn modelId="{4A336FF9-D302-4305-AB17-B39DC42E5E06}" srcId="{8A56BD1E-2752-4F9E-A024-7856A255AF5D}" destId="{A826DE0C-1B86-459C-A293-B8C542EE964D}" srcOrd="0" destOrd="0" parTransId="{51A0AF21-D8CA-438F-B5D7-5439FA7F21DD}" sibTransId="{04E77995-512F-4C2D-AF96-06C066FDB81F}"/>
    <dgm:cxn modelId="{120CB332-0B3E-4507-B13B-273D537E3745}" srcId="{8A56BD1E-2752-4F9E-A024-7856A255AF5D}" destId="{E3181E3D-142B-4296-A4A0-11D17A7469C9}" srcOrd="6" destOrd="0" parTransId="{FF89DFCF-F753-4E23-878A-1226E547A9F9}" sibTransId="{A8EA426D-CF91-4CAD-AB61-E6DB86FA29B0}"/>
    <dgm:cxn modelId="{CF9BCB5C-566F-4E1D-9F90-9B854E26192E}" type="presOf" srcId="{E3181E3D-142B-4296-A4A0-11D17A7469C9}" destId="{19DE4125-1550-4612-A349-E1F33F6E1A43}" srcOrd="0" destOrd="0" presId="urn:microsoft.com/office/officeart/2005/8/layout/vList2"/>
    <dgm:cxn modelId="{6D3B07D0-171B-4C4C-BCD4-5CC878B21432}" srcId="{8A56BD1E-2752-4F9E-A024-7856A255AF5D}" destId="{B9BBD99B-323D-497A-B040-7003F0CCA23C}" srcOrd="5" destOrd="0" parTransId="{7D900078-CFD5-4193-A1BA-D5188570B659}" sibTransId="{ABEBE314-B624-4DEE-B209-12A22BEF21B3}"/>
    <dgm:cxn modelId="{0B9E2DB4-F0D0-4AF5-898B-35BF127C0B55}" srcId="{8A56BD1E-2752-4F9E-A024-7856A255AF5D}" destId="{D241F357-2F79-4F28-A8A8-42311A5FB5EC}" srcOrd="4" destOrd="0" parTransId="{8A981C3A-C70D-42C4-A9F6-751F5D0D3B46}" sibTransId="{681636CA-FB2F-45D4-ADF7-C0E4FA01BEF0}"/>
    <dgm:cxn modelId="{55E7BDD2-A57A-4462-AA19-3022702B2E71}" type="presOf" srcId="{7815A2E6-D483-4EED-8010-64F4E0E5253A}" destId="{C32DAB2A-6A1B-4E7B-B1B4-327415D718A5}" srcOrd="0" destOrd="0" presId="urn:microsoft.com/office/officeart/2005/8/layout/vList2"/>
    <dgm:cxn modelId="{6FE7EF03-A41D-47AE-A0C9-70A54D3A0861}" srcId="{8A56BD1E-2752-4F9E-A024-7856A255AF5D}" destId="{7815A2E6-D483-4EED-8010-64F4E0E5253A}" srcOrd="2" destOrd="0" parTransId="{FE8821EA-D421-40E9-9A9C-8F7BD0B6818E}" sibTransId="{3EE27CA1-5F00-4416-BA95-11F70F09C110}"/>
    <dgm:cxn modelId="{28980714-149A-4AC9-A2FA-BF5A6B4E14DD}" type="presOf" srcId="{A8D07817-838D-4892-8175-A7678A7B9FDA}" destId="{F8EF5EAE-5E28-4088-81C7-48057241EE3F}" srcOrd="0" destOrd="0" presId="urn:microsoft.com/office/officeart/2005/8/layout/vList2"/>
    <dgm:cxn modelId="{490A3FC0-F073-4208-B46E-4BA910DA7EF3}" type="presOf" srcId="{8A56BD1E-2752-4F9E-A024-7856A255AF5D}" destId="{4C0C06FE-E6D3-4112-87A7-07C39A02477E}" srcOrd="0" destOrd="0" presId="urn:microsoft.com/office/officeart/2005/8/layout/vList2"/>
    <dgm:cxn modelId="{1F0E8ED8-5AE1-43CC-89B0-801590914A33}" type="presParOf" srcId="{4C0C06FE-E6D3-4112-87A7-07C39A02477E}" destId="{887E0785-DB60-4D62-B361-126C6B54D2F9}" srcOrd="0" destOrd="0" presId="urn:microsoft.com/office/officeart/2005/8/layout/vList2"/>
    <dgm:cxn modelId="{53BE8196-1401-42A4-959C-24B6BA782DA7}" type="presParOf" srcId="{4C0C06FE-E6D3-4112-87A7-07C39A02477E}" destId="{D5F68F52-AAAE-4C5D-BBB4-60F9C92C7550}" srcOrd="1" destOrd="0" presId="urn:microsoft.com/office/officeart/2005/8/layout/vList2"/>
    <dgm:cxn modelId="{F7D5D660-B338-48A8-9400-66D0E10C75D9}" type="presParOf" srcId="{4C0C06FE-E6D3-4112-87A7-07C39A02477E}" destId="{F8EF5EAE-5E28-4088-81C7-48057241EE3F}" srcOrd="2" destOrd="0" presId="urn:microsoft.com/office/officeart/2005/8/layout/vList2"/>
    <dgm:cxn modelId="{EDB17FDC-37C7-4B7F-9425-64A602231A82}" type="presParOf" srcId="{4C0C06FE-E6D3-4112-87A7-07C39A02477E}" destId="{C5B52C15-A618-43D4-BEB6-E69C47D9724B}" srcOrd="3" destOrd="0" presId="urn:microsoft.com/office/officeart/2005/8/layout/vList2"/>
    <dgm:cxn modelId="{EE631F8B-580B-4F2D-94E8-D2B47E1C809B}" type="presParOf" srcId="{4C0C06FE-E6D3-4112-87A7-07C39A02477E}" destId="{C32DAB2A-6A1B-4E7B-B1B4-327415D718A5}" srcOrd="4" destOrd="0" presId="urn:microsoft.com/office/officeart/2005/8/layout/vList2"/>
    <dgm:cxn modelId="{9D939BCB-AB3F-488B-87F9-E08DEFF716DD}" type="presParOf" srcId="{4C0C06FE-E6D3-4112-87A7-07C39A02477E}" destId="{4DEE2044-8506-4CE5-A8B1-5ED8CCC7599C}" srcOrd="5" destOrd="0" presId="urn:microsoft.com/office/officeart/2005/8/layout/vList2"/>
    <dgm:cxn modelId="{C29E628A-D4A3-4BA6-982B-A2FA1B48FDE6}" type="presParOf" srcId="{4C0C06FE-E6D3-4112-87A7-07C39A02477E}" destId="{8EA039CC-EF85-4867-ADF3-305061613368}" srcOrd="6" destOrd="0" presId="urn:microsoft.com/office/officeart/2005/8/layout/vList2"/>
    <dgm:cxn modelId="{4A07C55E-EEB0-434D-A921-445852BE4F0C}" type="presParOf" srcId="{4C0C06FE-E6D3-4112-87A7-07C39A02477E}" destId="{256FF120-CB82-4DA5-9A95-B75AA384BA51}" srcOrd="7" destOrd="0" presId="urn:microsoft.com/office/officeart/2005/8/layout/vList2"/>
    <dgm:cxn modelId="{CF88430A-8770-475F-B404-8983FD5C933F}" type="presParOf" srcId="{4C0C06FE-E6D3-4112-87A7-07C39A02477E}" destId="{6FE6CB6F-A1B3-4AC9-8FBD-75A0CFE3BAB0}" srcOrd="8" destOrd="0" presId="urn:microsoft.com/office/officeart/2005/8/layout/vList2"/>
    <dgm:cxn modelId="{F60EA720-0B76-4D43-BE98-273FD1DF388D}" type="presParOf" srcId="{4C0C06FE-E6D3-4112-87A7-07C39A02477E}" destId="{6C9D129F-AABF-4DBC-8FA5-5003E6E7B39F}" srcOrd="9" destOrd="0" presId="urn:microsoft.com/office/officeart/2005/8/layout/vList2"/>
    <dgm:cxn modelId="{D0BD1861-2220-4BDD-8F56-59C707EB71DC}" type="presParOf" srcId="{4C0C06FE-E6D3-4112-87A7-07C39A02477E}" destId="{501A2470-510D-4804-A17B-2E042CCCB8F8}" srcOrd="10" destOrd="0" presId="urn:microsoft.com/office/officeart/2005/8/layout/vList2"/>
    <dgm:cxn modelId="{DA6A9CC7-C40E-4539-93BC-7BB0FBF06B8B}" type="presParOf" srcId="{4C0C06FE-E6D3-4112-87A7-07C39A02477E}" destId="{67F269C8-B4F0-4CAF-8243-D6F07A62DA07}" srcOrd="11" destOrd="0" presId="urn:microsoft.com/office/officeart/2005/8/layout/vList2"/>
    <dgm:cxn modelId="{711FDE52-BB94-4E10-8B95-0B4F790F0F7B}" type="presParOf" srcId="{4C0C06FE-E6D3-4112-87A7-07C39A02477E}" destId="{19DE4125-1550-4612-A349-E1F33F6E1A43}" srcOrd="12" destOrd="0" presId="urn:microsoft.com/office/officeart/2005/8/layout/vList2"/>
    <dgm:cxn modelId="{E287AA12-2189-4855-8C98-D9E6A22B456B}" type="presParOf" srcId="{4C0C06FE-E6D3-4112-87A7-07C39A02477E}" destId="{482AB698-D5E7-4A9D-B9DC-1EA5F3F9613A}" srcOrd="13" destOrd="0" presId="urn:microsoft.com/office/officeart/2005/8/layout/vList2"/>
    <dgm:cxn modelId="{7F6880B5-2FDE-4537-BE26-DB9400D2C02F}" type="presParOf" srcId="{4C0C06FE-E6D3-4112-87A7-07C39A02477E}" destId="{7BEC79F8-9D23-4B29-A5DE-9AB5C57EC55F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3B1922-E5B2-4C3A-AC35-D7323181AD31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0425CB-9A89-4FF6-B5EE-314B9C0DDDC1}">
      <dgm:prSet custT="1"/>
      <dgm:spPr>
        <a:solidFill>
          <a:srgbClr val="4DBF4D"/>
        </a:solidFill>
      </dgm:spPr>
      <dgm:t>
        <a:bodyPr/>
        <a:lstStyle/>
        <a:p>
          <a:pPr algn="ctr"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очистка от сорных примесей (подработка) и разделение на фракции на воздушно-решетных машинах;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C5E470-B63B-485B-92B2-D75EB95F907F}" type="parTrans" cxnId="{95AA29E4-9236-4709-AC29-9F38F5392773}">
      <dgm:prSet/>
      <dgm:spPr/>
      <dgm:t>
        <a:bodyPr/>
        <a:lstStyle/>
        <a:p>
          <a:endParaRPr lang="ru-RU"/>
        </a:p>
      </dgm:t>
    </dgm:pt>
    <dgm:pt modelId="{69460CAD-9C37-4D9F-AB6D-D08C5A2074A1}" type="sibTrans" cxnId="{95AA29E4-9236-4709-AC29-9F38F5392773}">
      <dgm:prSet/>
      <dgm:spPr/>
      <dgm:t>
        <a:bodyPr/>
        <a:lstStyle/>
        <a:p>
          <a:endParaRPr lang="ru-RU"/>
        </a:p>
      </dgm:t>
    </dgm:pt>
    <dgm:pt modelId="{58616F57-E9B9-489C-9BAD-4FA55859F07B}">
      <dgm:prSet custT="1"/>
      <dgm:spPr>
        <a:solidFill>
          <a:srgbClr val="4DBF4D"/>
        </a:solidFill>
      </dgm:spPr>
      <dgm:t>
        <a:bodyPr/>
        <a:lstStyle/>
        <a:p>
          <a:pPr algn="ctr"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пропаривание в течение 10 минут при давлении 2,5 атм.;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5C8DDA-457B-4CA6-A458-1326B9904551}" type="parTrans" cxnId="{DEA13352-FCB6-43CE-8939-035FEBD167F6}">
      <dgm:prSet/>
      <dgm:spPr/>
      <dgm:t>
        <a:bodyPr/>
        <a:lstStyle/>
        <a:p>
          <a:endParaRPr lang="ru-RU"/>
        </a:p>
      </dgm:t>
    </dgm:pt>
    <dgm:pt modelId="{6EBD05C5-71BB-4B85-A766-E34651F5649C}" type="sibTrans" cxnId="{DEA13352-FCB6-43CE-8939-035FEBD167F6}">
      <dgm:prSet/>
      <dgm:spPr/>
      <dgm:t>
        <a:bodyPr/>
        <a:lstStyle/>
        <a:p>
          <a:endParaRPr lang="ru-RU"/>
        </a:p>
      </dgm:t>
    </dgm:pt>
    <dgm:pt modelId="{84072949-4843-408E-8EE6-7C865EE56242}">
      <dgm:prSet custT="1"/>
      <dgm:spPr>
        <a:solidFill>
          <a:srgbClr val="4DBF4D"/>
        </a:solidFill>
      </dgm:spPr>
      <dgm:t>
        <a:bodyPr/>
        <a:lstStyle/>
        <a:p>
          <a:pPr algn="ctr"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отволаживание - сушка и охлаждение пропаренного зерна холодным воздухом до влажности 18%;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431F3E-F237-448F-81D5-7E6406A8E0C0}" type="parTrans" cxnId="{9450CDAE-EB81-48DA-89E6-37FF56B83EF2}">
      <dgm:prSet/>
      <dgm:spPr/>
      <dgm:t>
        <a:bodyPr/>
        <a:lstStyle/>
        <a:p>
          <a:endParaRPr lang="ru-RU"/>
        </a:p>
      </dgm:t>
    </dgm:pt>
    <dgm:pt modelId="{806C7740-E36E-4341-8B49-61F8815C11AD}" type="sibTrans" cxnId="{9450CDAE-EB81-48DA-89E6-37FF56B83EF2}">
      <dgm:prSet/>
      <dgm:spPr/>
      <dgm:t>
        <a:bodyPr/>
        <a:lstStyle/>
        <a:p>
          <a:endParaRPr lang="ru-RU"/>
        </a:p>
      </dgm:t>
    </dgm:pt>
    <dgm:pt modelId="{7A1742C5-C43A-4DB7-A127-C67A2B311176}">
      <dgm:prSet custT="1"/>
      <dgm:spPr>
        <a:solidFill>
          <a:srgbClr val="4DBF4D"/>
        </a:solidFill>
      </dgm:spPr>
      <dgm:t>
        <a:bodyPr/>
        <a:lstStyle/>
        <a:p>
          <a:pPr algn="ctr" rtl="0"/>
          <a:r>
            <a: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шелушение;</a:t>
          </a:r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491793-AC32-485E-9308-5C1AED83DB9C}" type="parTrans" cxnId="{ED8EDAB0-3193-4F81-AF2E-877D2AE702BB}">
      <dgm:prSet/>
      <dgm:spPr/>
      <dgm:t>
        <a:bodyPr/>
        <a:lstStyle/>
        <a:p>
          <a:endParaRPr lang="ru-RU"/>
        </a:p>
      </dgm:t>
    </dgm:pt>
    <dgm:pt modelId="{99CD8DBC-40CD-4C6D-8684-CAC6786C4C47}" type="sibTrans" cxnId="{ED8EDAB0-3193-4F81-AF2E-877D2AE702BB}">
      <dgm:prSet/>
      <dgm:spPr/>
      <dgm:t>
        <a:bodyPr/>
        <a:lstStyle/>
        <a:p>
          <a:endParaRPr lang="ru-RU"/>
        </a:p>
      </dgm:t>
    </dgm:pt>
    <dgm:pt modelId="{E04E1396-5174-40A0-B91B-494599B0819D}">
      <dgm:prSet custT="1"/>
      <dgm:spPr>
        <a:solidFill>
          <a:srgbClr val="4DBF4D"/>
        </a:solidFill>
      </dgm:spPr>
      <dgm:t>
        <a:bodyPr/>
        <a:lstStyle/>
        <a:p>
          <a:pPr algn="ctr"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отделение ядрицы от шелухи, на воздушно-решетных машинах, 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F3A92C-C90C-4019-AE24-F58BA472C5A3}" type="parTrans" cxnId="{780C91DE-9C51-465A-9500-C45CBE7B48B9}">
      <dgm:prSet/>
      <dgm:spPr/>
      <dgm:t>
        <a:bodyPr/>
        <a:lstStyle/>
        <a:p>
          <a:endParaRPr lang="ru-RU"/>
        </a:p>
      </dgm:t>
    </dgm:pt>
    <dgm:pt modelId="{DA45C053-71A7-4D76-9475-AC78CD5F5632}" type="sibTrans" cxnId="{780C91DE-9C51-465A-9500-C45CBE7B48B9}">
      <dgm:prSet/>
      <dgm:spPr/>
      <dgm:t>
        <a:bodyPr/>
        <a:lstStyle/>
        <a:p>
          <a:endParaRPr lang="ru-RU"/>
        </a:p>
      </dgm:t>
    </dgm:pt>
    <dgm:pt modelId="{43D2E514-7C47-4B69-8202-FED37BED5445}">
      <dgm:prSet custT="1"/>
      <dgm:spPr>
        <a:solidFill>
          <a:srgbClr val="4DBF4D"/>
        </a:solidFill>
      </dgm:spPr>
      <dgm:t>
        <a:bodyPr/>
        <a:lstStyle/>
        <a:p>
          <a:pPr algn="ctr"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сушка до влажности не более 14%;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C96DA7-6BD1-46FD-9AA7-C9E16FAB4576}" type="parTrans" cxnId="{43F2FE65-1BF0-43A8-B8DB-3E5D0EC7A886}">
      <dgm:prSet/>
      <dgm:spPr/>
      <dgm:t>
        <a:bodyPr/>
        <a:lstStyle/>
        <a:p>
          <a:endParaRPr lang="ru-RU"/>
        </a:p>
      </dgm:t>
    </dgm:pt>
    <dgm:pt modelId="{0B4546CE-D10A-49A4-B877-5941D6CAA0FA}" type="sibTrans" cxnId="{43F2FE65-1BF0-43A8-B8DB-3E5D0EC7A886}">
      <dgm:prSet/>
      <dgm:spPr/>
      <dgm:t>
        <a:bodyPr/>
        <a:lstStyle/>
        <a:p>
          <a:endParaRPr lang="ru-RU"/>
        </a:p>
      </dgm:t>
    </dgm:pt>
    <dgm:pt modelId="{0B70DAA5-8CA5-4087-90B7-D83545145C1E}">
      <dgm:prSet custT="1"/>
      <dgm:spPr>
        <a:solidFill>
          <a:srgbClr val="4DBF4D"/>
        </a:solidFill>
      </dgm:spPr>
      <dgm:t>
        <a:bodyPr/>
        <a:lstStyle/>
        <a:p>
          <a:pPr algn="ctr"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фасовка в полипропиленовые мешки 50 и 25 кг.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722017-B400-49BE-B8DB-96F4471E392E}" type="parTrans" cxnId="{573D76D9-6F1A-496E-9686-FE73FBCE05F2}">
      <dgm:prSet/>
      <dgm:spPr/>
      <dgm:t>
        <a:bodyPr/>
        <a:lstStyle/>
        <a:p>
          <a:endParaRPr lang="ru-RU"/>
        </a:p>
      </dgm:t>
    </dgm:pt>
    <dgm:pt modelId="{33624DC2-13A1-440C-93D9-0F978EE812FE}" type="sibTrans" cxnId="{573D76D9-6F1A-496E-9686-FE73FBCE05F2}">
      <dgm:prSet/>
      <dgm:spPr/>
      <dgm:t>
        <a:bodyPr/>
        <a:lstStyle/>
        <a:p>
          <a:endParaRPr lang="ru-RU"/>
        </a:p>
      </dgm:t>
    </dgm:pt>
    <dgm:pt modelId="{01609869-8E9C-4A19-BC71-74DEE0CCB9A1}" type="pres">
      <dgm:prSet presAssocID="{503B1922-E5B2-4C3A-AC35-D7323181AD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AE7FDB-FD24-49CE-B635-4C2355513E7E}" type="pres">
      <dgm:prSet presAssocID="{E80425CB-9A89-4FF6-B5EE-314B9C0DDDC1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992B5-C4C2-46BA-893F-EE764086CF2B}" type="pres">
      <dgm:prSet presAssocID="{69460CAD-9C37-4D9F-AB6D-D08C5A2074A1}" presName="spacer" presStyleCnt="0"/>
      <dgm:spPr/>
    </dgm:pt>
    <dgm:pt modelId="{ABA61BC4-D192-4F45-802C-5B365E0CF379}" type="pres">
      <dgm:prSet presAssocID="{58616F57-E9B9-489C-9BAD-4FA55859F07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A261C-2535-4DEE-9D18-DE4130BD2A5A}" type="pres">
      <dgm:prSet presAssocID="{6EBD05C5-71BB-4B85-A766-E34651F5649C}" presName="spacer" presStyleCnt="0"/>
      <dgm:spPr/>
    </dgm:pt>
    <dgm:pt modelId="{7E79C517-86D6-4AFE-840E-BE1982B29D47}" type="pres">
      <dgm:prSet presAssocID="{84072949-4843-408E-8EE6-7C865EE56242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B1923-99C5-457E-92CF-2EE8C48918CC}" type="pres">
      <dgm:prSet presAssocID="{806C7740-E36E-4341-8B49-61F8815C11AD}" presName="spacer" presStyleCnt="0"/>
      <dgm:spPr/>
    </dgm:pt>
    <dgm:pt modelId="{AA30D0CB-9405-4734-8F13-ABE98FC5C1E3}" type="pres">
      <dgm:prSet presAssocID="{7A1742C5-C43A-4DB7-A127-C67A2B311176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22A34-551E-48FF-A45F-397AAE40D0E0}" type="pres">
      <dgm:prSet presAssocID="{99CD8DBC-40CD-4C6D-8684-CAC6786C4C47}" presName="spacer" presStyleCnt="0"/>
      <dgm:spPr/>
    </dgm:pt>
    <dgm:pt modelId="{A700325F-8506-42B7-924D-6A364C01AC3D}" type="pres">
      <dgm:prSet presAssocID="{E04E1396-5174-40A0-B91B-494599B0819D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879EA-5E6B-43E5-9DD7-C83E0B231AEC}" type="pres">
      <dgm:prSet presAssocID="{DA45C053-71A7-4D76-9475-AC78CD5F5632}" presName="spacer" presStyleCnt="0"/>
      <dgm:spPr/>
    </dgm:pt>
    <dgm:pt modelId="{FEC94077-C55B-45B5-AFA3-00BC6A0B72B3}" type="pres">
      <dgm:prSet presAssocID="{43D2E514-7C47-4B69-8202-FED37BED544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82579-1E3D-4D5C-97A3-32C49121971A}" type="pres">
      <dgm:prSet presAssocID="{0B4546CE-D10A-49A4-B877-5941D6CAA0FA}" presName="spacer" presStyleCnt="0"/>
      <dgm:spPr/>
    </dgm:pt>
    <dgm:pt modelId="{3817700C-9CED-498E-8D60-37C89470F8BE}" type="pres">
      <dgm:prSet presAssocID="{0B70DAA5-8CA5-4087-90B7-D83545145C1E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DB5020-CCA2-4B7A-85A8-7E4651F8FF72}" type="presOf" srcId="{E80425CB-9A89-4FF6-B5EE-314B9C0DDDC1}" destId="{CAAE7FDB-FD24-49CE-B635-4C2355513E7E}" srcOrd="0" destOrd="0" presId="urn:microsoft.com/office/officeart/2005/8/layout/vList2"/>
    <dgm:cxn modelId="{573D76D9-6F1A-496E-9686-FE73FBCE05F2}" srcId="{503B1922-E5B2-4C3A-AC35-D7323181AD31}" destId="{0B70DAA5-8CA5-4087-90B7-D83545145C1E}" srcOrd="6" destOrd="0" parTransId="{8B722017-B400-49BE-B8DB-96F4471E392E}" sibTransId="{33624DC2-13A1-440C-93D9-0F978EE812FE}"/>
    <dgm:cxn modelId="{BC0648A5-2E58-47C4-A870-0E9918437DE9}" type="presOf" srcId="{0B70DAA5-8CA5-4087-90B7-D83545145C1E}" destId="{3817700C-9CED-498E-8D60-37C89470F8BE}" srcOrd="0" destOrd="0" presId="urn:microsoft.com/office/officeart/2005/8/layout/vList2"/>
    <dgm:cxn modelId="{ED8EDAB0-3193-4F81-AF2E-877D2AE702BB}" srcId="{503B1922-E5B2-4C3A-AC35-D7323181AD31}" destId="{7A1742C5-C43A-4DB7-A127-C67A2B311176}" srcOrd="3" destOrd="0" parTransId="{FF491793-AC32-485E-9308-5C1AED83DB9C}" sibTransId="{99CD8DBC-40CD-4C6D-8684-CAC6786C4C47}"/>
    <dgm:cxn modelId="{780C91DE-9C51-465A-9500-C45CBE7B48B9}" srcId="{503B1922-E5B2-4C3A-AC35-D7323181AD31}" destId="{E04E1396-5174-40A0-B91B-494599B0819D}" srcOrd="4" destOrd="0" parTransId="{19F3A92C-C90C-4019-AE24-F58BA472C5A3}" sibTransId="{DA45C053-71A7-4D76-9475-AC78CD5F5632}"/>
    <dgm:cxn modelId="{DEA13352-FCB6-43CE-8939-035FEBD167F6}" srcId="{503B1922-E5B2-4C3A-AC35-D7323181AD31}" destId="{58616F57-E9B9-489C-9BAD-4FA55859F07B}" srcOrd="1" destOrd="0" parTransId="{685C8DDA-457B-4CA6-A458-1326B9904551}" sibTransId="{6EBD05C5-71BB-4B85-A766-E34651F5649C}"/>
    <dgm:cxn modelId="{1D2559BA-FE00-4039-B185-6484BE6B2FFE}" type="presOf" srcId="{7A1742C5-C43A-4DB7-A127-C67A2B311176}" destId="{AA30D0CB-9405-4734-8F13-ABE98FC5C1E3}" srcOrd="0" destOrd="0" presId="urn:microsoft.com/office/officeart/2005/8/layout/vList2"/>
    <dgm:cxn modelId="{D1BD12EB-842C-43EE-8877-7304ACFF58D8}" type="presOf" srcId="{E04E1396-5174-40A0-B91B-494599B0819D}" destId="{A700325F-8506-42B7-924D-6A364C01AC3D}" srcOrd="0" destOrd="0" presId="urn:microsoft.com/office/officeart/2005/8/layout/vList2"/>
    <dgm:cxn modelId="{BE050365-B9EE-4297-A3DF-E4C94712BB39}" type="presOf" srcId="{503B1922-E5B2-4C3A-AC35-D7323181AD31}" destId="{01609869-8E9C-4A19-BC71-74DEE0CCB9A1}" srcOrd="0" destOrd="0" presId="urn:microsoft.com/office/officeart/2005/8/layout/vList2"/>
    <dgm:cxn modelId="{AF159D36-B157-41A7-AB6E-5B8500C8169F}" type="presOf" srcId="{58616F57-E9B9-489C-9BAD-4FA55859F07B}" destId="{ABA61BC4-D192-4F45-802C-5B365E0CF379}" srcOrd="0" destOrd="0" presId="urn:microsoft.com/office/officeart/2005/8/layout/vList2"/>
    <dgm:cxn modelId="{9450CDAE-EB81-48DA-89E6-37FF56B83EF2}" srcId="{503B1922-E5B2-4C3A-AC35-D7323181AD31}" destId="{84072949-4843-408E-8EE6-7C865EE56242}" srcOrd="2" destOrd="0" parTransId="{CE431F3E-F237-448F-81D5-7E6406A8E0C0}" sibTransId="{806C7740-E36E-4341-8B49-61F8815C11AD}"/>
    <dgm:cxn modelId="{95AA29E4-9236-4709-AC29-9F38F5392773}" srcId="{503B1922-E5B2-4C3A-AC35-D7323181AD31}" destId="{E80425CB-9A89-4FF6-B5EE-314B9C0DDDC1}" srcOrd="0" destOrd="0" parTransId="{03C5E470-B63B-485B-92B2-D75EB95F907F}" sibTransId="{69460CAD-9C37-4D9F-AB6D-D08C5A2074A1}"/>
    <dgm:cxn modelId="{8B233B7D-B91C-47A5-9369-DC812A2FA91A}" type="presOf" srcId="{84072949-4843-408E-8EE6-7C865EE56242}" destId="{7E79C517-86D6-4AFE-840E-BE1982B29D47}" srcOrd="0" destOrd="0" presId="urn:microsoft.com/office/officeart/2005/8/layout/vList2"/>
    <dgm:cxn modelId="{43F2FE65-1BF0-43A8-B8DB-3E5D0EC7A886}" srcId="{503B1922-E5B2-4C3A-AC35-D7323181AD31}" destId="{43D2E514-7C47-4B69-8202-FED37BED5445}" srcOrd="5" destOrd="0" parTransId="{50C96DA7-6BD1-46FD-9AA7-C9E16FAB4576}" sibTransId="{0B4546CE-D10A-49A4-B877-5941D6CAA0FA}"/>
    <dgm:cxn modelId="{C781E40A-D456-4561-B302-467F22FCF030}" type="presOf" srcId="{43D2E514-7C47-4B69-8202-FED37BED5445}" destId="{FEC94077-C55B-45B5-AFA3-00BC6A0B72B3}" srcOrd="0" destOrd="0" presId="urn:microsoft.com/office/officeart/2005/8/layout/vList2"/>
    <dgm:cxn modelId="{47AEBCA5-E564-4F69-BEC7-5469346C8420}" type="presParOf" srcId="{01609869-8E9C-4A19-BC71-74DEE0CCB9A1}" destId="{CAAE7FDB-FD24-49CE-B635-4C2355513E7E}" srcOrd="0" destOrd="0" presId="urn:microsoft.com/office/officeart/2005/8/layout/vList2"/>
    <dgm:cxn modelId="{A81BB356-B93F-45A2-B56D-F35C6C12B1C4}" type="presParOf" srcId="{01609869-8E9C-4A19-BC71-74DEE0CCB9A1}" destId="{E6C992B5-C4C2-46BA-893F-EE764086CF2B}" srcOrd="1" destOrd="0" presId="urn:microsoft.com/office/officeart/2005/8/layout/vList2"/>
    <dgm:cxn modelId="{98D6CC4F-BAEA-4E0D-8B9E-340E5636CC73}" type="presParOf" srcId="{01609869-8E9C-4A19-BC71-74DEE0CCB9A1}" destId="{ABA61BC4-D192-4F45-802C-5B365E0CF379}" srcOrd="2" destOrd="0" presId="urn:microsoft.com/office/officeart/2005/8/layout/vList2"/>
    <dgm:cxn modelId="{EBF096D3-5836-49DC-B413-54F66296807B}" type="presParOf" srcId="{01609869-8E9C-4A19-BC71-74DEE0CCB9A1}" destId="{89FA261C-2535-4DEE-9D18-DE4130BD2A5A}" srcOrd="3" destOrd="0" presId="urn:microsoft.com/office/officeart/2005/8/layout/vList2"/>
    <dgm:cxn modelId="{27E69F65-C1A9-4420-99AA-3C644568705C}" type="presParOf" srcId="{01609869-8E9C-4A19-BC71-74DEE0CCB9A1}" destId="{7E79C517-86D6-4AFE-840E-BE1982B29D47}" srcOrd="4" destOrd="0" presId="urn:microsoft.com/office/officeart/2005/8/layout/vList2"/>
    <dgm:cxn modelId="{DD289F79-F2BA-4C89-AB7B-1F54B1DE00EC}" type="presParOf" srcId="{01609869-8E9C-4A19-BC71-74DEE0CCB9A1}" destId="{EC2B1923-99C5-457E-92CF-2EE8C48918CC}" srcOrd="5" destOrd="0" presId="urn:microsoft.com/office/officeart/2005/8/layout/vList2"/>
    <dgm:cxn modelId="{E475047D-86C0-44D5-906F-96E5EE451B88}" type="presParOf" srcId="{01609869-8E9C-4A19-BC71-74DEE0CCB9A1}" destId="{AA30D0CB-9405-4734-8F13-ABE98FC5C1E3}" srcOrd="6" destOrd="0" presId="urn:microsoft.com/office/officeart/2005/8/layout/vList2"/>
    <dgm:cxn modelId="{29D1EC1E-A2C9-459B-A41D-E0EA70037C06}" type="presParOf" srcId="{01609869-8E9C-4A19-BC71-74DEE0CCB9A1}" destId="{BA922A34-551E-48FF-A45F-397AAE40D0E0}" srcOrd="7" destOrd="0" presId="urn:microsoft.com/office/officeart/2005/8/layout/vList2"/>
    <dgm:cxn modelId="{7B7379C1-4E93-4AEC-8E5C-8B1D6CE5137E}" type="presParOf" srcId="{01609869-8E9C-4A19-BC71-74DEE0CCB9A1}" destId="{A700325F-8506-42B7-924D-6A364C01AC3D}" srcOrd="8" destOrd="0" presId="urn:microsoft.com/office/officeart/2005/8/layout/vList2"/>
    <dgm:cxn modelId="{D398E225-3CFB-4ED4-B396-1F86FD023179}" type="presParOf" srcId="{01609869-8E9C-4A19-BC71-74DEE0CCB9A1}" destId="{B3B879EA-5E6B-43E5-9DD7-C83E0B231AEC}" srcOrd="9" destOrd="0" presId="urn:microsoft.com/office/officeart/2005/8/layout/vList2"/>
    <dgm:cxn modelId="{7B72EE5A-BBD3-4F33-BF1C-30E9E989F8A3}" type="presParOf" srcId="{01609869-8E9C-4A19-BC71-74DEE0CCB9A1}" destId="{FEC94077-C55B-45B5-AFA3-00BC6A0B72B3}" srcOrd="10" destOrd="0" presId="urn:microsoft.com/office/officeart/2005/8/layout/vList2"/>
    <dgm:cxn modelId="{C394075C-8D1C-420A-8F32-5A700F574753}" type="presParOf" srcId="{01609869-8E9C-4A19-BC71-74DEE0CCB9A1}" destId="{7C782579-1E3D-4D5C-97A3-32C49121971A}" srcOrd="11" destOrd="0" presId="urn:microsoft.com/office/officeart/2005/8/layout/vList2"/>
    <dgm:cxn modelId="{0CA2AFED-93D6-46D8-AF46-6775BF9F6373}" type="presParOf" srcId="{01609869-8E9C-4A19-BC71-74DEE0CCB9A1}" destId="{3817700C-9CED-498E-8D60-37C89470F8B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E0785-DB60-4D62-B361-126C6B54D2F9}">
      <dsp:nvSpPr>
        <dsp:cNvPr id="0" name=""/>
        <dsp:cNvSpPr/>
      </dsp:nvSpPr>
      <dsp:spPr>
        <a:xfrm>
          <a:off x="0" y="19214"/>
          <a:ext cx="7116507" cy="555750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Выработка в сутки гречка - 60 тонн</a:t>
          </a:r>
          <a:endParaRPr lang="ru-RU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29" y="46343"/>
        <a:ext cx="7062249" cy="501492"/>
      </dsp:txXfrm>
    </dsp:sp>
    <dsp:sp modelId="{F8EF5EAE-5E28-4088-81C7-48057241EE3F}">
      <dsp:nvSpPr>
        <dsp:cNvPr id="0" name=""/>
        <dsp:cNvSpPr/>
      </dsp:nvSpPr>
      <dsp:spPr>
        <a:xfrm>
          <a:off x="0" y="646964"/>
          <a:ext cx="7116507" cy="555750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Выработка в сутки овсяная крупа - 20 тонн</a:t>
          </a:r>
          <a:endParaRPr lang="ru-RU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29" y="674093"/>
        <a:ext cx="7062249" cy="501492"/>
      </dsp:txXfrm>
    </dsp:sp>
    <dsp:sp modelId="{C32DAB2A-6A1B-4E7B-B1B4-327415D718A5}">
      <dsp:nvSpPr>
        <dsp:cNvPr id="0" name=""/>
        <dsp:cNvSpPr/>
      </dsp:nvSpPr>
      <dsp:spPr>
        <a:xfrm>
          <a:off x="0" y="1274714"/>
          <a:ext cx="7116507" cy="555750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Выработка в сутки  «Геркулес» – 20 тонн</a:t>
          </a:r>
          <a:endParaRPr lang="ru-RU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29" y="1301843"/>
        <a:ext cx="7062249" cy="501492"/>
      </dsp:txXfrm>
    </dsp:sp>
    <dsp:sp modelId="{8EA039CC-EF85-4867-ADF3-305061613368}">
      <dsp:nvSpPr>
        <dsp:cNvPr id="0" name=""/>
        <dsp:cNvSpPr/>
      </dsp:nvSpPr>
      <dsp:spPr>
        <a:xfrm>
          <a:off x="0" y="1902464"/>
          <a:ext cx="7116507" cy="555750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Выработка в сутки  горох - 20 тонн</a:t>
          </a:r>
          <a:endParaRPr lang="ru-RU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29" y="1929593"/>
        <a:ext cx="7062249" cy="501492"/>
      </dsp:txXfrm>
    </dsp:sp>
    <dsp:sp modelId="{6FE6CB6F-A1B3-4AC9-8FBD-75A0CFE3BAB0}">
      <dsp:nvSpPr>
        <dsp:cNvPr id="0" name=""/>
        <dsp:cNvSpPr/>
      </dsp:nvSpPr>
      <dsp:spPr>
        <a:xfrm>
          <a:off x="0" y="2530214"/>
          <a:ext cx="7116507" cy="555750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Зерносушилка - 350 тонн в сутки</a:t>
          </a:r>
          <a:endParaRPr lang="ru-RU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29" y="2557343"/>
        <a:ext cx="7062249" cy="501492"/>
      </dsp:txXfrm>
    </dsp:sp>
    <dsp:sp modelId="{501A2470-510D-4804-A17B-2E042CCCB8F8}">
      <dsp:nvSpPr>
        <dsp:cNvPr id="0" name=""/>
        <dsp:cNvSpPr/>
      </dsp:nvSpPr>
      <dsp:spPr>
        <a:xfrm>
          <a:off x="0" y="3157964"/>
          <a:ext cx="7116507" cy="555750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Зернохранилище - 15.000 тонн зерна</a:t>
          </a:r>
          <a:endParaRPr lang="ru-RU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29" y="3185093"/>
        <a:ext cx="7062249" cy="501492"/>
      </dsp:txXfrm>
    </dsp:sp>
    <dsp:sp modelId="{19DE4125-1550-4612-A349-E1F33F6E1A43}">
      <dsp:nvSpPr>
        <dsp:cNvPr id="0" name=""/>
        <dsp:cNvSpPr/>
      </dsp:nvSpPr>
      <dsp:spPr>
        <a:xfrm>
          <a:off x="0" y="3785714"/>
          <a:ext cx="7116507" cy="555750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 месяц поставляем – 1800 тонн гречки</a:t>
          </a:r>
          <a:endParaRPr lang="ru-RU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29" y="3812843"/>
        <a:ext cx="7062249" cy="501492"/>
      </dsp:txXfrm>
    </dsp:sp>
    <dsp:sp modelId="{7BEC79F8-9D23-4B29-A5DE-9AB5C57EC55F}">
      <dsp:nvSpPr>
        <dsp:cNvPr id="0" name=""/>
        <dsp:cNvSpPr/>
      </dsp:nvSpPr>
      <dsp:spPr>
        <a:xfrm>
          <a:off x="0" y="4413464"/>
          <a:ext cx="7116507" cy="555750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 год – 22 000 тонн гречки</a:t>
          </a:r>
          <a:endParaRPr lang="ru-RU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29" y="4440593"/>
        <a:ext cx="7062249" cy="5014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E7FDB-FD24-49CE-B635-4C2355513E7E}">
      <dsp:nvSpPr>
        <dsp:cNvPr id="0" name=""/>
        <dsp:cNvSpPr/>
      </dsp:nvSpPr>
      <dsp:spPr>
        <a:xfrm>
          <a:off x="0" y="2403"/>
          <a:ext cx="7086599" cy="731478"/>
        </a:xfrm>
        <a:prstGeom prst="roundRect">
          <a:avLst/>
        </a:prstGeom>
        <a:solidFill>
          <a:srgbClr val="4DBF4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очистка от сорных примесей (подработка) и разделение на фракции на воздушно-решетных машинах;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08" y="38111"/>
        <a:ext cx="7015183" cy="660062"/>
      </dsp:txXfrm>
    </dsp:sp>
    <dsp:sp modelId="{ABA61BC4-D192-4F45-802C-5B365E0CF379}">
      <dsp:nvSpPr>
        <dsp:cNvPr id="0" name=""/>
        <dsp:cNvSpPr/>
      </dsp:nvSpPr>
      <dsp:spPr>
        <a:xfrm>
          <a:off x="0" y="747522"/>
          <a:ext cx="7086599" cy="731478"/>
        </a:xfrm>
        <a:prstGeom prst="roundRect">
          <a:avLst/>
        </a:prstGeom>
        <a:solidFill>
          <a:srgbClr val="4DBF4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пропаривание в течение 10 минут при давлении 2,5 атм.;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08" y="783230"/>
        <a:ext cx="7015183" cy="660062"/>
      </dsp:txXfrm>
    </dsp:sp>
    <dsp:sp modelId="{7E79C517-86D6-4AFE-840E-BE1982B29D47}">
      <dsp:nvSpPr>
        <dsp:cNvPr id="0" name=""/>
        <dsp:cNvSpPr/>
      </dsp:nvSpPr>
      <dsp:spPr>
        <a:xfrm>
          <a:off x="0" y="1492641"/>
          <a:ext cx="7086599" cy="731478"/>
        </a:xfrm>
        <a:prstGeom prst="roundRect">
          <a:avLst/>
        </a:prstGeom>
        <a:solidFill>
          <a:srgbClr val="4DBF4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отволаживание - сушка и охлаждение пропаренного зерна холодным воздухом до влажности 18%;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08" y="1528349"/>
        <a:ext cx="7015183" cy="660062"/>
      </dsp:txXfrm>
    </dsp:sp>
    <dsp:sp modelId="{AA30D0CB-9405-4734-8F13-ABE98FC5C1E3}">
      <dsp:nvSpPr>
        <dsp:cNvPr id="0" name=""/>
        <dsp:cNvSpPr/>
      </dsp:nvSpPr>
      <dsp:spPr>
        <a:xfrm>
          <a:off x="0" y="2237760"/>
          <a:ext cx="7086599" cy="731478"/>
        </a:xfrm>
        <a:prstGeom prst="roundRect">
          <a:avLst/>
        </a:prstGeom>
        <a:solidFill>
          <a:srgbClr val="4DBF4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шелушение;</a:t>
          </a:r>
          <a:endParaRPr lang="ru-RU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08" y="2273468"/>
        <a:ext cx="7015183" cy="660062"/>
      </dsp:txXfrm>
    </dsp:sp>
    <dsp:sp modelId="{A700325F-8506-42B7-924D-6A364C01AC3D}">
      <dsp:nvSpPr>
        <dsp:cNvPr id="0" name=""/>
        <dsp:cNvSpPr/>
      </dsp:nvSpPr>
      <dsp:spPr>
        <a:xfrm>
          <a:off x="0" y="2982879"/>
          <a:ext cx="7086599" cy="731478"/>
        </a:xfrm>
        <a:prstGeom prst="roundRect">
          <a:avLst/>
        </a:prstGeom>
        <a:solidFill>
          <a:srgbClr val="4DBF4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отделение ядрицы от шелухи, на воздушно-решетных машинах, 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08" y="3018587"/>
        <a:ext cx="7015183" cy="660062"/>
      </dsp:txXfrm>
    </dsp:sp>
    <dsp:sp modelId="{FEC94077-C55B-45B5-AFA3-00BC6A0B72B3}">
      <dsp:nvSpPr>
        <dsp:cNvPr id="0" name=""/>
        <dsp:cNvSpPr/>
      </dsp:nvSpPr>
      <dsp:spPr>
        <a:xfrm>
          <a:off x="0" y="3727999"/>
          <a:ext cx="7086599" cy="731478"/>
        </a:xfrm>
        <a:prstGeom prst="roundRect">
          <a:avLst/>
        </a:prstGeom>
        <a:solidFill>
          <a:srgbClr val="4DBF4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сушка до влажности не более 14%;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08" y="3763707"/>
        <a:ext cx="7015183" cy="660062"/>
      </dsp:txXfrm>
    </dsp:sp>
    <dsp:sp modelId="{3817700C-9CED-498E-8D60-37C89470F8BE}">
      <dsp:nvSpPr>
        <dsp:cNvPr id="0" name=""/>
        <dsp:cNvSpPr/>
      </dsp:nvSpPr>
      <dsp:spPr>
        <a:xfrm>
          <a:off x="0" y="4473118"/>
          <a:ext cx="7086599" cy="731478"/>
        </a:xfrm>
        <a:prstGeom prst="roundRect">
          <a:avLst/>
        </a:prstGeom>
        <a:solidFill>
          <a:srgbClr val="4DBF4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фасовка в полипропиленовые мешки 50 и 25 кг.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08" y="4508826"/>
        <a:ext cx="7015183" cy="660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38E3B-B340-4920-9DAD-9D7E03F5775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Дата 8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850AB-A319-49BF-B9C9-C799170193DA}" type="datetimeFigureOut">
              <a:rPr lang="ru-RU" smtClean="0"/>
              <a:t>02.02.2018</a:t>
            </a:fld>
            <a:endParaRPr lang="ru-RU" dirty="0"/>
          </a:p>
        </p:txBody>
      </p:sp>
      <p:sp>
        <p:nvSpPr>
          <p:cNvPr id="10" name="Верхний колонтитул 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645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DFE52-03B7-43CA-A7D4-0ED2E8D0319D}" type="datetimeFigureOut">
              <a:rPr lang="ru-RU" smtClean="0"/>
              <a:t>02.02.2018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3761A-101C-40C9-9530-3DD1B9C72B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035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914401" y="3300412"/>
            <a:ext cx="7315199" cy="27003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1162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914401" y="3300412"/>
            <a:ext cx="7315199" cy="27003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6092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914401" y="3300412"/>
            <a:ext cx="7315199" cy="27003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7704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914401" y="3300412"/>
            <a:ext cx="7315199" cy="27003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9356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914401" y="3300412"/>
            <a:ext cx="7315199" cy="27003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5560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914401" y="3300412"/>
            <a:ext cx="7315199" cy="27003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5262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914401" y="3300412"/>
            <a:ext cx="7315199" cy="27003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8366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914401" y="3300412"/>
            <a:ext cx="7315199" cy="27003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1102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914401" y="3300412"/>
            <a:ext cx="7315199" cy="27003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95042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914401" y="3300412"/>
            <a:ext cx="7315199" cy="27003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4840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914401" y="3300412"/>
            <a:ext cx="7315199" cy="27003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4737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914401" y="3300412"/>
            <a:ext cx="7315199" cy="27003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4929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914401" y="3300412"/>
            <a:ext cx="7315199" cy="27003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5822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914401" y="3300412"/>
            <a:ext cx="7315199" cy="27003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5495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914401" y="3300412"/>
            <a:ext cx="7315199" cy="27003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6387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914401" y="3300412"/>
            <a:ext cx="7315199" cy="27003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0550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914401" y="3300412"/>
            <a:ext cx="7315199" cy="27003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3911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914401" y="3300412"/>
            <a:ext cx="7315199" cy="27003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4084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914401" y="3300412"/>
            <a:ext cx="7315199" cy="27003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7356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914401" y="3300412"/>
            <a:ext cx="7315199" cy="27003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152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914401" y="3300412"/>
            <a:ext cx="7315199" cy="27003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7950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914401" y="3300412"/>
            <a:ext cx="7315199" cy="27003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52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6571189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6B4A9-1611-4792-9094-5F34BCA07E0B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6221603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3717728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4155041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2951068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2277219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12588-04B1-427B-82EE-E8DB90309F08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5489013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827784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6412435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4883798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A54C80-263E-416B-A8E0-580EDEADCBDC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1975020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935333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8786849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6B4A9-1611-4792-9094-5F34BCA07E0B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5028003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3826107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0105380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8217679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9258316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12588-04B1-427B-82EE-E8DB90309F08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163875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7575011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5552671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0992503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9495108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A54C80-263E-416B-A8E0-580EDEADCBDC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6495195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1036998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6B4A9-1611-4792-9094-5F34BCA07E0B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5821305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6323790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2754448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8732012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1247067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12588-04B1-427B-82EE-E8DB90309F08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2943482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6394376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5980566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12588-04B1-427B-82EE-E8DB90309F08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0628216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0883046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A54C80-263E-416B-A8E0-580EDEADCBDC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3938175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3679202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6B4A9-1611-4792-9094-5F34BCA07E0B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6875321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2060269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1616940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2008200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0517419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12588-04B1-427B-82EE-E8DB90309F08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7818645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4328259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9735901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3075828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73014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A54C80-263E-416B-A8E0-580EDEADCBDC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7986620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6519179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6B4A9-1611-4792-9094-5F34BCA07E0B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047835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606617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0917180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7597045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A54C80-263E-416B-A8E0-580EDEADCBDC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4628927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1458986"/>
      </p:ext>
    </p:extLst>
  </p:cSld>
  <p:clrMapOvr>
    <a:masterClrMapping/>
  </p:clrMapOvr>
  <p:transition spd="med">
    <p:push dir="d"/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EC46B"/>
            </a:gs>
            <a:gs pos="46000">
              <a:srgbClr val="60DA91">
                <a:lumMod val="98000"/>
              </a:srgbClr>
            </a:gs>
            <a:gs pos="100000">
              <a:srgbClr val="9ADA9A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832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sh dir="d"/>
    <p:sndAc>
      <p:stSnd>
        <p:snd r:embed="rId13" name="arrow.wav"/>
      </p:stSnd>
    </p:sndAc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EC46B"/>
            </a:gs>
            <a:gs pos="46000">
              <a:srgbClr val="60DA91">
                <a:lumMod val="98000"/>
              </a:srgbClr>
            </a:gs>
            <a:gs pos="100000">
              <a:srgbClr val="9ADA9A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577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ush dir="d"/>
    <p:sndAc>
      <p:stSnd>
        <p:snd r:embed="rId13" name="arrow.wav"/>
      </p:stSnd>
    </p:sndAc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EC46B"/>
            </a:gs>
            <a:gs pos="46000">
              <a:srgbClr val="60DA91">
                <a:lumMod val="98000"/>
              </a:srgbClr>
            </a:gs>
            <a:gs pos="100000">
              <a:srgbClr val="9ADA9A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22137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push dir="d"/>
    <p:sndAc>
      <p:stSnd>
        <p:snd r:embed="rId13" name="arrow.wav"/>
      </p:stSnd>
    </p:sndAc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EC46B"/>
            </a:gs>
            <a:gs pos="46000">
              <a:srgbClr val="60DA91">
                <a:lumMod val="98000"/>
              </a:srgbClr>
            </a:gs>
            <a:gs pos="100000">
              <a:srgbClr val="9ADA9A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763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push dir="d"/>
    <p:sndAc>
      <p:stSnd>
        <p:snd r:embed="rId13" name="arrow.wav"/>
      </p:stSnd>
    </p:sndAc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EC46B"/>
            </a:gs>
            <a:gs pos="46000">
              <a:srgbClr val="60DA91">
                <a:lumMod val="98000"/>
              </a:srgbClr>
            </a:gs>
            <a:gs pos="100000">
              <a:srgbClr val="9ADA9A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665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push dir="d"/>
    <p:sndAc>
      <p:stSnd>
        <p:snd r:embed="rId13" name="arrow.wav"/>
      </p:stSnd>
    </p:sndAc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8.jpeg"/><Relationship Id="rId4" Type="http://schemas.openxmlformats.org/officeDocument/2006/relationships/diagramData" Target="../diagrams/data1.xml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5145"/>
            <a:ext cx="12192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prstClr val="white"/>
              </a:buClr>
              <a:buSzPct val="25000"/>
              <a:defRPr/>
            </a:pPr>
            <a:r>
              <a:rPr lang="ru-RU" sz="4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Закрытое акционерное общество                             </a:t>
            </a:r>
            <a:r>
              <a:rPr lang="ru-RU" sz="36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Бийский </a:t>
            </a:r>
            <a:r>
              <a:rPr lang="ru-RU" sz="3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крупяной комбинат «Наладчик»</a:t>
            </a:r>
            <a:endParaRPr lang="ru-RU" sz="3600" b="1" kern="0" dirty="0">
              <a:solidFill>
                <a:prstClr val="whit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0107" y="6162720"/>
            <a:ext cx="11831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prstClr val="white"/>
              </a:buClr>
              <a:buSzPct val="25000"/>
              <a:defRPr/>
            </a:pPr>
            <a:r>
              <a:rPr lang="ru-RU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Бийск 2018</a:t>
            </a:r>
            <a:endParaRPr lang="ru-RU" sz="1050" b="1" kern="0" dirty="0">
              <a:solidFill>
                <a:prstClr val="whit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085072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prstClr val="white"/>
              </a:buClr>
              <a:buSzPct val="25000"/>
              <a:defRPr/>
            </a:pPr>
            <a:r>
              <a:rPr lang="ru-RU" sz="36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  <a:sym typeface="Times New Roman"/>
              </a:rPr>
              <a:t>Крупнейший производитель гречки в Алтайском крае</a:t>
            </a:r>
            <a:endParaRPr lang="ru-RU" sz="1400" b="1" kern="0" dirty="0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429" y="3910987"/>
            <a:ext cx="4251137" cy="212556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809" y="1656613"/>
            <a:ext cx="3802122" cy="101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37078"/>
      </p:ext>
    </p:extLst>
  </p:cSld>
  <p:clrMapOvr>
    <a:masterClrMapping/>
  </p:clrMapOvr>
  <p:transition spd="med">
    <p:push dir="d"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0" y="43164"/>
            <a:ext cx="12192000" cy="927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A6AFBC"/>
              </a:buClr>
              <a:buSzPct val="25000"/>
              <a:buFont typeface="Times New Roman"/>
              <a:buNone/>
            </a:pPr>
            <a:r>
              <a:rPr lang="ru-RU" sz="3200" b="1" i="0" u="none" strike="noStrike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ПРОИЗВОДСТВЕННЫЕ </a:t>
            </a:r>
            <a:r>
              <a:rPr lang="ru-RU" sz="3200" b="1" i="0" u="none" strike="noStrike" cap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МОЩНОСТИ</a:t>
            </a:r>
            <a:endParaRPr lang="ru-RU" sz="3200" b="1" i="0" u="none" strike="noStrike" cap="non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sldNum" sz="quarter" idx="12"/>
          </p:nvPr>
        </p:nvSpPr>
        <p:spPr>
          <a:xfrm>
            <a:off x="11506200" y="0"/>
            <a:ext cx="685800" cy="4008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10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57558284"/>
              </p:ext>
            </p:extLst>
          </p:nvPr>
        </p:nvGraphicFramePr>
        <p:xfrm>
          <a:off x="4529393" y="1236341"/>
          <a:ext cx="7116507" cy="4988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20" b="4798"/>
          <a:stretch/>
        </p:blipFill>
        <p:spPr>
          <a:xfrm>
            <a:off x="414593" y="1325242"/>
            <a:ext cx="3728028" cy="20701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14" y="3750320"/>
            <a:ext cx="3708607" cy="247445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7204272"/>
      </p:ext>
    </p:extLst>
  </p:cSld>
  <p:clrMapOvr>
    <a:masterClrMapping/>
  </p:clrMapOvr>
  <p:transition spd="med">
    <p:push dir="d"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-14016" y="1101219"/>
            <a:ext cx="12192000" cy="6636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rgbClr val="A6AFBC"/>
              </a:buClr>
              <a:buSzPct val="25000"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  <a:sym typeface="Times New Roman"/>
              </a:rPr>
              <a:t>Крупа гречневая (ядрица) быстро разваривающаяся (пропаренная)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  <a:sym typeface="Times New Roman"/>
              </a:rPr>
              <a:t> 1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  <a:sym typeface="Times New Roman"/>
              </a:rPr>
              <a:t>сорт гост 55290-2012</a:t>
            </a:r>
            <a:endParaRPr lang="ru-RU" sz="2200" b="1" i="0" u="none" strike="noStrike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sldNum" sz="quarter" idx="12"/>
          </p:nvPr>
        </p:nvSpPr>
        <p:spPr>
          <a:xfrm>
            <a:off x="11568384" y="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400" b="1" i="0" u="none" strike="noStrike" cap="none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lang="ru-RU" sz="2400" b="1" i="0" u="none" strike="noStrike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15166" y="130187"/>
            <a:ext cx="12162818" cy="8672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Наша компания является одним из крупнейших операторов </a:t>
            </a:r>
            <a:endParaRPr lang="ru-RU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buSzPct val="25000"/>
            </a:pP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гречневой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крупы в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Алтайском крае</a:t>
            </a:r>
            <a:endParaRPr lang="ru-RU" sz="2400" b="1" i="0" u="none" strike="noStrike" cap="non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1791" y="1868661"/>
            <a:ext cx="3716593" cy="2787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1868661"/>
            <a:ext cx="4419600" cy="279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16" y="1868661"/>
            <a:ext cx="4179861" cy="2787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4013" y="4853802"/>
            <a:ext cx="12163971" cy="15081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Пищевая ценность на 100 гр.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Белок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13,0 г. Жир – 2,5 г. Углеводы – 68,0г.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Энергетическая ценность (калорийность) на 100гр – 1330/330кДж/ккал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Упаковка - полипропиленовый мешок - 50 кг, и 25 кг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Срок годности – 20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</a:t>
            </a:r>
          </a:p>
          <a:p>
            <a:pPr lvl="0" algn="ctr"/>
            <a:r>
              <a:rPr lang="en-US" sz="2000" b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  <a:sym typeface="Times New Roman"/>
              </a:rPr>
              <a:t>Mobile Beeline</a:t>
            </a:r>
            <a:r>
              <a:rPr lang="ru-RU" sz="2000" b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  <a:sym typeface="Times New Roman"/>
              </a:rPr>
              <a:t>:  </a:t>
            </a:r>
            <a:r>
              <a:rPr lang="ru-RU" sz="2000" b="1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  <a:sym typeface="Times New Roman"/>
              </a:rPr>
              <a:t>8-903-911-77-62  (Viber, </a:t>
            </a:r>
            <a:r>
              <a:rPr lang="ru-RU" sz="2000" b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  <a:sym typeface="Times New Roman"/>
              </a:rPr>
              <a:t>WhatsApp, </a:t>
            </a:r>
            <a:r>
              <a:rPr lang="en-US" sz="2000" b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  <a:sym typeface="Times New Roman"/>
              </a:rPr>
              <a:t>Telegram</a:t>
            </a:r>
            <a:r>
              <a:rPr lang="ru-RU" sz="2000" b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  <a:sym typeface="Times New Roman"/>
              </a:rPr>
              <a:t>)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893571"/>
      </p:ext>
    </p:extLst>
  </p:cSld>
  <p:clrMapOvr>
    <a:masterClrMapping/>
  </p:clrMapOvr>
  <p:transition spd="med">
    <p:push dir="d"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265471" y="212338"/>
            <a:ext cx="11665974" cy="6279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rgbClr val="A6AFBC"/>
              </a:buClr>
              <a:buSzPct val="25000"/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  <a:sym typeface="Times New Roman"/>
              </a:rPr>
              <a:t>Рейтинг регионов по посевным площадям гречихи</a:t>
            </a:r>
            <a:endParaRPr lang="ru-RU" sz="3200" b="1" i="0" u="none" strike="noStrike" cap="non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Shape 328"/>
          <p:cNvSpPr txBox="1">
            <a:spLocks noGrp="1"/>
          </p:cNvSpPr>
          <p:nvPr>
            <p:ph type="sldNum" sz="quarter" idx="12"/>
          </p:nvPr>
        </p:nvSpPr>
        <p:spPr>
          <a:xfrm>
            <a:off x="11569700" y="2993"/>
            <a:ext cx="622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400" b="1" i="0" u="none" strike="noStrike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lang="ru-RU" sz="2400" b="1" i="0" u="none" strike="noStrike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67028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  <a:sym typeface="Times New Roman"/>
              </a:rPr>
              <a:t>Лидером </a:t>
            </a:r>
            <a:r>
              <a:rPr lang="ru-RU" sz="22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  <a:sym typeface="Times New Roman"/>
              </a:rPr>
              <a:t>по посевным площадям гречихи в 2016 году является Алтайский край, где засеяли 560,8 тыс. га. Это 46,8% в общих посевах гречихи в России.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58" t="12331" r="28985" b="1860"/>
          <a:stretch/>
        </p:blipFill>
        <p:spPr>
          <a:xfrm>
            <a:off x="265471" y="1938964"/>
            <a:ext cx="6804742" cy="4657814"/>
          </a:xfr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00" b="10011"/>
          <a:stretch/>
        </p:blipFill>
        <p:spPr>
          <a:xfrm>
            <a:off x="7474857" y="1938964"/>
            <a:ext cx="4456588" cy="24878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19"/>
          <a:stretch/>
        </p:blipFill>
        <p:spPr>
          <a:xfrm>
            <a:off x="7474857" y="4596690"/>
            <a:ext cx="4456588" cy="2000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  <p:extLst>
      <p:ext uri="{BB962C8B-B14F-4D97-AF65-F5344CB8AC3E}">
        <p14:creationId xmlns:p14="http://schemas.microsoft.com/office/powerpoint/2010/main" val="3029188362"/>
      </p:ext>
    </p:extLst>
  </p:cSld>
  <p:clrMapOvr>
    <a:masterClrMapping/>
  </p:clrMapOvr>
  <p:transition spd="med">
    <p:push dir="d"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0" y="206567"/>
            <a:ext cx="12192000" cy="6636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rgbClr val="A6AFBC"/>
              </a:buClr>
              <a:buSzPct val="25000"/>
            </a:pP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  <a:sym typeface="Times New Roman"/>
              </a:rPr>
              <a:t>Хлопья овсяные «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  <a:sym typeface="Times New Roman"/>
              </a:rPr>
              <a:t>геркулес» СТО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  <a:sym typeface="Times New Roman"/>
              </a:rPr>
              <a:t>29738755-002-2014</a:t>
            </a:r>
            <a:endParaRPr lang="ru-RU" sz="2800" b="1" i="0" u="none" strike="noStrike" cap="non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sldNum" sz="quarter" idx="12"/>
          </p:nvPr>
        </p:nvSpPr>
        <p:spPr>
          <a:xfrm>
            <a:off x="11480800" y="0"/>
            <a:ext cx="711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400" b="1" i="0" u="none" strike="noStrike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lang="ru-RU" sz="2400" b="1" i="0" u="none" strike="noStrike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" y="4686576"/>
            <a:ext cx="12191999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defTabSz="864000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Пищевая ценность на 100 гр.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Белок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12,0 г. Жир – 6,0 г. Углеводы – 62,0 г.</a:t>
            </a:r>
          </a:p>
          <a:p>
            <a:pPr algn="ctr" defTabSz="864000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Энергетическая ценность (калорийность) на 100гр – 1440/350кДж/ккал</a:t>
            </a:r>
          </a:p>
          <a:p>
            <a:pPr algn="ctr" defTabSz="864000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Упаковка - полипропиленовый мешок - 35 кг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defTabSz="864000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Срок годности –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месяцев</a:t>
            </a:r>
          </a:p>
          <a:p>
            <a:pPr lvl="0" algn="ctr"/>
            <a:r>
              <a:rPr lang="en-US" sz="2000" b="1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  <a:sym typeface="Times New Roman"/>
              </a:rPr>
              <a:t>Mobile Beeline</a:t>
            </a:r>
            <a:r>
              <a:rPr lang="ru-RU" sz="2000" b="1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  <a:sym typeface="Times New Roman"/>
              </a:rPr>
              <a:t>:  8-903-911-77-62  (Viber, WhatsApp, </a:t>
            </a:r>
            <a:r>
              <a:rPr lang="en-US" sz="2000" b="1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  <a:sym typeface="Times New Roman"/>
              </a:rPr>
              <a:t>Telegram</a:t>
            </a:r>
            <a:r>
              <a:rPr lang="ru-RU" sz="2000" b="1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  <a:sym typeface="Times New Roman"/>
              </a:rPr>
              <a:t>)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22" r="16724"/>
          <a:stretch/>
        </p:blipFill>
        <p:spPr>
          <a:xfrm>
            <a:off x="4089400" y="1276831"/>
            <a:ext cx="4406900" cy="2931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77" r="3348"/>
          <a:stretch/>
        </p:blipFill>
        <p:spPr>
          <a:xfrm>
            <a:off x="8496300" y="1277865"/>
            <a:ext cx="3695700" cy="2934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23" r="27182"/>
          <a:stretch/>
        </p:blipFill>
        <p:spPr>
          <a:xfrm>
            <a:off x="0" y="1276831"/>
            <a:ext cx="4711700" cy="2935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5290979"/>
      </p:ext>
    </p:extLst>
  </p:cSld>
  <p:clrMapOvr>
    <a:masterClrMapping/>
  </p:clrMapOvr>
  <p:transition spd="med">
    <p:push dir="d"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845127" y="185738"/>
            <a:ext cx="10515600" cy="7193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rgbClr val="A6AFBC"/>
              </a:buClr>
              <a:buSzPct val="25000"/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Крупа 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горох колотый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ГОСТ 6201-68</a:t>
            </a:r>
            <a:endParaRPr lang="ru-RU" sz="3200" b="1" i="0" u="none" strike="noStrike" cap="non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927" y="4825995"/>
            <a:ext cx="12191999" cy="142240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 font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Пищевая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 на 100 гр.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Белок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23,0 г. Жир – 2,0 г. Углеводы – 52,0г.</a:t>
            </a:r>
          </a:p>
          <a:p>
            <a:pPr marL="0" indent="0" algn="ctr" fontAlgn="ctr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Энергетическая ценность (калорийность) на 100гр – 1320/320кДж/ккал</a:t>
            </a:r>
          </a:p>
          <a:p>
            <a:pPr marL="0" indent="0" algn="ctr" fontAlgn="ctr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Упаковка - полипропиленовый мешок - 50 кг.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годности – 20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</a:t>
            </a:r>
          </a:p>
          <a:p>
            <a:pPr marL="0" indent="0" algn="ctr" fontAlgn="ctr">
              <a:buNone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Mobile Beeline:  8-903-911-77-62  (Viber, WhatsApp, Telegram)</a:t>
            </a:r>
          </a:p>
          <a:p>
            <a:pPr marL="0" indent="0" algn="ctr" fontAlgn="ctr">
              <a:buNone/>
            </a:pP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sldNum" sz="quarter" idx="12"/>
          </p:nvPr>
        </p:nvSpPr>
        <p:spPr>
          <a:xfrm>
            <a:off x="11531269" y="3175"/>
            <a:ext cx="66765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400" b="1" i="0" u="none" strike="noStrike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lang="ru-RU" sz="2400" b="1" i="0" u="none" strike="noStrike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319" y="1107677"/>
            <a:ext cx="5367681" cy="33125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07677"/>
            <a:ext cx="7143750" cy="331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91060"/>
      </p:ext>
    </p:extLst>
  </p:cSld>
  <p:clrMapOvr>
    <a:masterClrMapping/>
  </p:clrMapOvr>
  <p:transition spd="med">
    <p:push dir="d"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0" y="4660900"/>
            <a:ext cx="12192000" cy="14986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 font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Пищевая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 на 100 гр.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Белки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12,0 г. Жиры – 2,0 г. Углеводы – 50,0 г.</a:t>
            </a:r>
          </a:p>
          <a:p>
            <a:pPr marL="0" indent="0" algn="ctr" fontAlgn="ctr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Энергетическая ценность (калорийность) на 100гр – 1300/310кДж/ккал</a:t>
            </a:r>
          </a:p>
          <a:p>
            <a:pPr marL="0" indent="0" algn="ctr" fontAlgn="ctr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Упаковка - полипропиленовый мешок - 45 кг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 fontAlgn="ctr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Срок годности – 10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ctr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Mobile Beeline:  8-903-911-77-62  (Viber, WhatsApp, Telegram)</a:t>
            </a:r>
          </a:p>
          <a:p>
            <a:pPr marL="0" indent="0" algn="ctr" fontAlgn="ctr">
              <a:buNone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ctr">
              <a:buNone/>
            </a:pP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sldNum" sz="quarter" idx="12"/>
          </p:nvPr>
        </p:nvSpPr>
        <p:spPr>
          <a:xfrm>
            <a:off x="11544300" y="3173"/>
            <a:ext cx="6477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400" b="1" i="0" u="none" strike="noStrike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lang="ru-RU" sz="2400" b="1" i="0" u="none" strike="noStrike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701" y="1344662"/>
            <a:ext cx="4686300" cy="2890262"/>
          </a:xfrm>
          <a:prstGeom prst="rect">
            <a:avLst/>
          </a:prstGeom>
        </p:spPr>
      </p:pic>
      <p:sp>
        <p:nvSpPr>
          <p:cNvPr id="9" name="Shape 212"/>
          <p:cNvSpPr txBox="1">
            <a:spLocks/>
          </p:cNvSpPr>
          <p:nvPr/>
        </p:nvSpPr>
        <p:spPr>
          <a:xfrm>
            <a:off x="122549" y="185736"/>
            <a:ext cx="11981468" cy="94043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A6AFBC"/>
              </a:buClr>
              <a:buSzPct val="25000"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algn="ctr">
              <a:spcBef>
                <a:spcPts val="0"/>
              </a:spcBef>
              <a:buClr>
                <a:srgbClr val="A6AFBC"/>
              </a:buClr>
              <a:buSzPct val="25000"/>
            </a:pP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Крупа овсяная недробленая шлифованная  ТУ 9294-007-54844059-02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 Первый сорт ГОСТ 3034-75</a:t>
            </a:r>
          </a:p>
          <a:p>
            <a:pPr algn="ctr">
              <a:spcBef>
                <a:spcPts val="0"/>
              </a:spcBef>
              <a:buClr>
                <a:srgbClr val="A6AFBC"/>
              </a:buClr>
              <a:buSzPct val="25000"/>
            </a:pP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4662"/>
            <a:ext cx="7505700" cy="288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11372"/>
      </p:ext>
    </p:extLst>
  </p:cSld>
  <p:clrMapOvr>
    <a:masterClrMapping/>
  </p:clrMapOvr>
  <p:transition spd="med">
    <p:push dir="d"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631596" y="185738"/>
            <a:ext cx="11161336" cy="7193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rgbClr val="A6AFBC"/>
              </a:buClr>
              <a:buSzPct val="25000"/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Крупа ячневая № 2 ТУ 9294-006-54844059-02</a:t>
            </a:r>
            <a:endParaRPr lang="ru-RU" sz="3200" b="1" i="0" u="none" strike="noStrike" cap="non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0" y="4673601"/>
            <a:ext cx="12192000" cy="1524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Пищевая ценность на 100 гр.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Белок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10,0 г. Жир – 1,5 г. Углеводы – 72,0 г.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Энергетическая ценность (калорийность) на 100гр – 1340/320кДж/ккал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Упаковка - полипропиленовый мешок - 40 кг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Срок годности – 15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Mobile Beeline:  8-903-911-77-62  (Viber, WhatsApp, Telegram)</a:t>
            </a:r>
          </a:p>
          <a:p>
            <a:pPr marL="0" indent="0" algn="ctr">
              <a:buNone/>
            </a:pPr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sldNum" sz="quarter" idx="12"/>
          </p:nvPr>
        </p:nvSpPr>
        <p:spPr>
          <a:xfrm>
            <a:off x="11442700" y="-15294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400" b="1" i="0" u="none" strike="noStrike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lang="ru-RU" sz="2400" b="1" i="0" u="none" strike="noStrike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201" y="1055681"/>
            <a:ext cx="4739064" cy="31593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264" y="1029927"/>
            <a:ext cx="4849575" cy="318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35386"/>
      </p:ext>
    </p:extLst>
  </p:cSld>
  <p:clrMapOvr>
    <a:masterClrMapping/>
  </p:clrMapOvr>
  <p:transition spd="med">
    <p:push dir="d"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0" y="4610100"/>
            <a:ext cx="12191999" cy="151447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 font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Пищевая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 на 100 гр. 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Белок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10,0 г. Жир – 1,0 г. Углеводы – 67,0г.</a:t>
            </a:r>
          </a:p>
          <a:p>
            <a:pPr marL="0" indent="0" algn="ctr" fontAlgn="ctr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Энергетическая ценность (калорийность) на 100гр – 1340/320кДж/ккал</a:t>
            </a:r>
          </a:p>
          <a:p>
            <a:pPr marL="0" indent="0" algn="ctr" fontAlgn="ctr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Упаковка - полипропиленовый мешок - 25 и 50 кг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 fontAlgn="ctr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Срок годности – 18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ctr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Mobile Beeline:  8-903-911-77-62  (Viber, WhatsApp, Telegram)</a:t>
            </a:r>
          </a:p>
          <a:p>
            <a:pPr marL="0" indent="0" algn="ctr" fontAlgn="ctr">
              <a:spcBef>
                <a:spcPts val="0"/>
              </a:spcBef>
              <a:buNone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20" name="Shape 220"/>
          <p:cNvSpPr txBox="1">
            <a:spLocks noGrp="1"/>
          </p:cNvSpPr>
          <p:nvPr>
            <p:ph type="sldNum" sz="quarter" idx="12"/>
          </p:nvPr>
        </p:nvSpPr>
        <p:spPr>
          <a:xfrm>
            <a:off x="11607799" y="0"/>
            <a:ext cx="584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400" b="1" i="0" u="none" strike="noStrike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lang="ru-RU" sz="2400" b="1" i="0" u="none" strike="noStrike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1731" y="1161260"/>
            <a:ext cx="5023777" cy="2974076"/>
          </a:xfrm>
          <a:prstGeom prst="rect">
            <a:avLst/>
          </a:prstGeom>
        </p:spPr>
      </p:pic>
      <p:sp>
        <p:nvSpPr>
          <p:cNvPr id="9" name="Shape 212"/>
          <p:cNvSpPr txBox="1">
            <a:spLocks/>
          </p:cNvSpPr>
          <p:nvPr/>
        </p:nvSpPr>
        <p:spPr>
          <a:xfrm>
            <a:off x="209551" y="94268"/>
            <a:ext cx="11743638" cy="81082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A6AFBC"/>
              </a:buClr>
              <a:buSzPct val="25000"/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Крупа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перловая № 1, ТУ 9294-005-54844059-02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701" y="1161259"/>
            <a:ext cx="4479032" cy="297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9173"/>
      </p:ext>
    </p:extLst>
  </p:cSld>
  <p:clrMapOvr>
    <a:masterClrMapping/>
  </p:clrMapOvr>
  <p:transition spd="med">
    <p:push dir="d"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177800" y="94268"/>
            <a:ext cx="11836400" cy="8766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rgbClr val="A6AFBC"/>
              </a:buClr>
              <a:buSzPct val="25000"/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Крупа пшеничная шлифованная 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№ 1                                                  ТУ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9294-008-54844059-02</a:t>
            </a:r>
            <a:endParaRPr lang="ru-RU" sz="3200" b="1" i="0" u="none" strike="noStrike" cap="non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0" y="4584700"/>
            <a:ext cx="12191999" cy="154272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Пищевая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 на 100 гр.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Белок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12,7 г. Жир – 1,1 г. Углеводы – 70,6 г.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Энергетическая ценность (калорийность) на 100гр – 1360/325кДж/ккал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Упаковка - полипропиленовый мешок - 30 кг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Срок годности – 14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Mobile 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Beeline:  8-903-911-77-62  (Viber, WhatsApp, Telegram)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sldNum" sz="quarter" idx="12"/>
          </p:nvPr>
        </p:nvSpPr>
        <p:spPr>
          <a:xfrm>
            <a:off x="11518901" y="0"/>
            <a:ext cx="6730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400" b="1" i="0" u="none" strike="noStrike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lang="ru-RU" sz="2400" b="1" i="0" u="none" strike="noStrike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675" y="1092976"/>
            <a:ext cx="4771928" cy="30035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953" y="1092976"/>
            <a:ext cx="4653974" cy="300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9092"/>
      </p:ext>
    </p:extLst>
  </p:cSld>
  <p:clrMapOvr>
    <a:masterClrMapping/>
  </p:clrMapOvr>
  <p:transition spd="med">
    <p:push dir="d"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845127" y="185738"/>
            <a:ext cx="10515600" cy="7193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A6AFBC"/>
              </a:buClr>
              <a:buSzPct val="25000"/>
              <a:buFont typeface="Times New Roman"/>
              <a:buNone/>
            </a:pPr>
            <a:r>
              <a:rPr lang="ru-RU" sz="3600" b="1" i="0" u="none" strike="noStrike" cap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ДОСТАВКА</a:t>
            </a:r>
            <a:endParaRPr lang="ru-RU" sz="3600" b="1" i="0" u="none" strike="noStrike" cap="non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398423" y="1445635"/>
            <a:ext cx="3384001" cy="527027"/>
          </a:xfrm>
        </p:spPr>
        <p:txBody>
          <a:bodyPr>
            <a:noAutofit/>
          </a:bodyPr>
          <a:lstStyle/>
          <a:p>
            <a:pPr marL="0" indent="0" algn="ctr" fontAlgn="ctr">
              <a:buNone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Крытый вагон, 158 куб. м.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sldNum" sz="quarter" idx="12"/>
          </p:nvPr>
        </p:nvSpPr>
        <p:spPr>
          <a:xfrm>
            <a:off x="11582401" y="3174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19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sz="half" idx="2"/>
          </p:nvPr>
        </p:nvSpPr>
        <p:spPr>
          <a:xfrm>
            <a:off x="110690" y="853032"/>
            <a:ext cx="11793088" cy="452903"/>
          </a:xfrm>
        </p:spPr>
        <p:txBody>
          <a:bodyPr>
            <a:noAutofit/>
          </a:bodyPr>
          <a:lstStyle/>
          <a:p>
            <a:pPr marL="0" indent="0" algn="ctr" fontAlgn="ctr"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родукция фасуется в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полипропиленовые мешки по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35, 40, 50 кг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2"/>
          </p:nvPr>
        </p:nvSpPr>
        <p:spPr>
          <a:xfrm>
            <a:off x="14863" y="5152408"/>
            <a:ext cx="12164437" cy="109144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 fontAlgn="ctr"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поставок в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городов России, стран СНГ, Европы и Азии.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подбора оптимального решения у нас есть соглашения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ведущими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транспортными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компаниями</a:t>
            </a:r>
          </a:p>
          <a:p>
            <a:pPr marL="0" indent="0" algn="ctr" fontAlgn="ctr">
              <a:buNone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Mobile Beeline:  8-903-911-77-62  (Viber, WhatsApp, Telegram)</a:t>
            </a:r>
          </a:p>
          <a:p>
            <a:pPr marL="0" indent="0" algn="ctr" fontAlgn="ctr">
              <a:buNone/>
            </a:pP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879979" y="1489757"/>
            <a:ext cx="2554867" cy="519331"/>
          </a:xfrm>
        </p:spPr>
        <p:txBody>
          <a:bodyPr>
            <a:normAutofit/>
          </a:bodyPr>
          <a:lstStyle/>
          <a:p>
            <a:pPr marL="0" indent="0" algn="ctr" fontAlgn="ctr">
              <a:buNone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Автотранспорт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2"/>
          </p:nvPr>
        </p:nvSpPr>
        <p:spPr>
          <a:xfrm>
            <a:off x="4362101" y="1506492"/>
            <a:ext cx="3371854" cy="466737"/>
          </a:xfrm>
        </p:spPr>
        <p:txBody>
          <a:bodyPr>
            <a:normAutofit/>
          </a:bodyPr>
          <a:lstStyle/>
          <a:p>
            <a:pPr marL="0" indent="0" algn="ctr" fontAlgn="ctr">
              <a:buNone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 20 футов 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2"/>
          </p:nvPr>
        </p:nvSpPr>
        <p:spPr>
          <a:xfrm>
            <a:off x="388371" y="3591379"/>
            <a:ext cx="3422785" cy="639345"/>
          </a:xfrm>
        </p:spPr>
        <p:txBody>
          <a:bodyPr>
            <a:noAutofit/>
          </a:bodyPr>
          <a:lstStyle/>
          <a:p>
            <a:pPr marL="0" indent="0" algn="ctr" fontAlgn="ctr"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Место загрузки город Бийск 20 тонн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049" y="1972662"/>
            <a:ext cx="3384000" cy="16448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Объект 2"/>
          <p:cNvSpPr>
            <a:spLocks noGrp="1"/>
          </p:cNvSpPr>
          <p:nvPr>
            <p:ph sz="half" idx="2"/>
          </p:nvPr>
        </p:nvSpPr>
        <p:spPr>
          <a:xfrm>
            <a:off x="206383" y="4406078"/>
            <a:ext cx="11793088" cy="503455"/>
          </a:xfrm>
        </p:spPr>
        <p:txBody>
          <a:bodyPr>
            <a:noAutofit/>
          </a:bodyPr>
          <a:lstStyle/>
          <a:p>
            <a:pPr marL="0" indent="0" algn="ctr" fontAlgn="ctr">
              <a:buNone/>
            </a:pPr>
            <a:r>
              <a:rPr lang="ru-RU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ОБЪЁМ ОТГРУЗКИ 20 ТОНН</a:t>
            </a:r>
            <a:endParaRPr lang="ru-RU" dirty="0">
              <a:solidFill>
                <a:schemeClr val="accent4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76" b="13471"/>
          <a:stretch/>
        </p:blipFill>
        <p:spPr>
          <a:xfrm>
            <a:off x="447674" y="2009089"/>
            <a:ext cx="3384000" cy="15822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8" name="Объект 2"/>
          <p:cNvSpPr>
            <a:spLocks noGrp="1"/>
          </p:cNvSpPr>
          <p:nvPr>
            <p:ph sz="half" idx="2"/>
          </p:nvPr>
        </p:nvSpPr>
        <p:spPr>
          <a:xfrm>
            <a:off x="4414678" y="3617481"/>
            <a:ext cx="3392371" cy="666043"/>
          </a:xfrm>
        </p:spPr>
        <p:txBody>
          <a:bodyPr>
            <a:noAutofit/>
          </a:bodyPr>
          <a:lstStyle/>
          <a:p>
            <a:pPr marL="0" indent="0" algn="ctr" fontAlgn="ctr"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Место загрузки станция Бийск 21,5 тонн </a:t>
            </a:r>
          </a:p>
        </p:txBody>
      </p:sp>
      <p:sp>
        <p:nvSpPr>
          <p:cNvPr id="20" name="Объект 2"/>
          <p:cNvSpPr>
            <a:spLocks noGrp="1"/>
          </p:cNvSpPr>
          <p:nvPr>
            <p:ph sz="half" idx="2"/>
          </p:nvPr>
        </p:nvSpPr>
        <p:spPr>
          <a:xfrm>
            <a:off x="8390053" y="3617481"/>
            <a:ext cx="3392371" cy="613243"/>
          </a:xfrm>
        </p:spPr>
        <p:txBody>
          <a:bodyPr>
            <a:noAutofit/>
          </a:bodyPr>
          <a:lstStyle/>
          <a:p>
            <a:pPr marL="0" indent="0" algn="ctr" fontAlgn="ctr"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Место загрузки станция Бийск 67,5 тонн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8942" y="2009088"/>
            <a:ext cx="3172012" cy="15860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362555885"/>
      </p:ext>
    </p:extLst>
  </p:cSld>
  <p:clrMapOvr>
    <a:masterClrMapping/>
  </p:clrMapOvr>
  <p:transition spd="med">
    <p:push dir="d"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265471" y="215733"/>
            <a:ext cx="11665974" cy="8383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A6AFBC"/>
              </a:buClr>
              <a:buSzPct val="25000"/>
              <a:buFont typeface="Times New Roman"/>
              <a:buNone/>
            </a:pPr>
            <a:r>
              <a:rPr lang="ru-RU" sz="3200" b="1" i="0" u="none" strike="noStrike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ОСНОВНАЯ СПЕЦИАЛИЗАЦИЯ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sldNum" sz="quarter" idx="12"/>
          </p:nvPr>
        </p:nvSpPr>
        <p:spPr>
          <a:xfrm>
            <a:off x="11703019" y="0"/>
            <a:ext cx="47194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2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5471" y="1144879"/>
            <a:ext cx="8167329" cy="2725320"/>
          </a:xfrm>
          <a:prstGeom prst="rect">
            <a:avLst/>
          </a:prstGeom>
        </p:spPr>
        <p:txBody>
          <a:bodyPr/>
          <a:lstStyle/>
          <a:p>
            <a:pPr algn="just"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lang="ru-RU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ЗАО Бийский крупяной комбинат «Наладчик» является одним из крупнейших производителей круп в Алтайском </a:t>
            </a:r>
            <a:r>
              <a:rPr lang="ru-RU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крае. </a:t>
            </a:r>
            <a:r>
              <a:rPr lang="ru-RU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Комбинат производит, и </a:t>
            </a:r>
            <a:r>
              <a:rPr lang="ru-RU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перерабатывает  крупы: овсяная, гречневая, горох, и овсяные хлопья «Геркулес». </a:t>
            </a:r>
            <a:endParaRPr lang="ru-RU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lvl="0" algn="just">
              <a:defRPr/>
            </a:pPr>
            <a:r>
              <a:rPr lang="ru-RU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89" r="33234"/>
          <a:stretch/>
        </p:blipFill>
        <p:spPr>
          <a:xfrm>
            <a:off x="8690492" y="1144879"/>
            <a:ext cx="3133208" cy="27253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98" y="4076700"/>
            <a:ext cx="3538918" cy="241193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Shape 121"/>
          <p:cNvSpPr txBox="1">
            <a:spLocks/>
          </p:cNvSpPr>
          <p:nvPr/>
        </p:nvSpPr>
        <p:spPr>
          <a:xfrm>
            <a:off x="3911600" y="4076700"/>
            <a:ext cx="8237967" cy="2540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endParaRPr lang="ru-RU" sz="32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defRPr/>
            </a:pPr>
            <a:endParaRPr lang="ru-RU" sz="28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defRPr/>
            </a:pPr>
            <a:r>
              <a:rPr lang="ru-RU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Мы </a:t>
            </a:r>
            <a:r>
              <a:rPr lang="ru-RU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выращиваем зерновые культуры, произрастающих на Алтае, экологически чистом месте гречиха, ячмень, горох пшеница. </a:t>
            </a:r>
            <a:endParaRPr lang="ru-RU" sz="2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lvl="0" algn="just">
              <a:defRPr/>
            </a:pPr>
            <a:r>
              <a:rPr lang="ru-RU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Сырье выращивается на </a:t>
            </a:r>
            <a:r>
              <a:rPr lang="ru-RU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собственных посевных площадях. </a:t>
            </a:r>
            <a:r>
              <a:rPr lang="ru-RU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Так же ведется активная работа с ведущими сельхоз производителями края</a:t>
            </a:r>
            <a:endParaRPr lang="ru-RU" sz="2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lvl="0">
              <a:spcBef>
                <a:spcPts val="0"/>
              </a:spcBef>
              <a:buClr>
                <a:srgbClr val="A6AFBC"/>
              </a:buClr>
              <a:buSzPct val="25000"/>
            </a:pPr>
            <a:endParaRPr lang="ru-RU" sz="32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>
              <a:spcBef>
                <a:spcPts val="0"/>
              </a:spcBef>
              <a:buClr>
                <a:srgbClr val="A6AFBC"/>
              </a:buClr>
              <a:buSzPct val="25000"/>
              <a:buFont typeface="Times New Roman"/>
              <a:buNone/>
            </a:pP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9283343"/>
      </p:ext>
    </p:extLst>
  </p:cSld>
  <p:clrMapOvr>
    <a:masterClrMapping/>
  </p:clrMapOvr>
  <p:transition spd="med">
    <p:push dir="d"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265471" y="212338"/>
            <a:ext cx="11665974" cy="6279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rgbClr val="A6AFBC"/>
              </a:buClr>
              <a:buSzPct val="25000"/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  <a:sym typeface="Times New Roman"/>
              </a:rPr>
              <a:t>ТЕХНОЛОГИЯ ПРОИЗВОДСТВА ГРЕЧНЕВОЙ КРУПЫ</a:t>
            </a:r>
            <a:endParaRPr lang="ru-RU" sz="3200" b="1" i="0" u="none" strike="noStrike" cap="non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Shape 328"/>
          <p:cNvSpPr txBox="1">
            <a:spLocks noGrp="1"/>
          </p:cNvSpPr>
          <p:nvPr>
            <p:ph type="sldNum" sz="quarter" idx="12"/>
          </p:nvPr>
        </p:nvSpPr>
        <p:spPr>
          <a:xfrm>
            <a:off x="11551567" y="0"/>
            <a:ext cx="64043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400" b="1" i="0" u="none" strike="noStrike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lang="ru-RU" sz="2400" b="1" i="0" u="none" strike="noStrike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822091100"/>
              </p:ext>
            </p:extLst>
          </p:nvPr>
        </p:nvGraphicFramePr>
        <p:xfrm>
          <a:off x="508001" y="1181100"/>
          <a:ext cx="7086599" cy="520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2441" y="1181100"/>
            <a:ext cx="3069126" cy="5207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954086946"/>
      </p:ext>
    </p:extLst>
  </p:cSld>
  <p:clrMapOvr>
    <a:masterClrMapping/>
  </p:clrMapOvr>
  <p:transition spd="med">
    <p:push dir="d"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6926" y="185738"/>
            <a:ext cx="12185073" cy="7193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rgbClr val="A6AFBC"/>
              </a:buClr>
              <a:buSzPct val="25000"/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ВЫСОКИЕ ТЕХНОЛОГИИ ПРОИЗВОДСТВА:</a:t>
            </a:r>
            <a:endParaRPr lang="ru-RU" sz="3200" b="1" i="0" u="none" strike="noStrike" cap="non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927" y="883166"/>
            <a:ext cx="12192000" cy="314273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Комбинат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на базе современного немецкого и швейцарского технологического оборудования известных мировых производителей.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Благодаря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этому вся выпускаемая продукция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максимально сохранить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свои свойства и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имеет длительный срок хранения.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sldNum" sz="quarter" idx="12"/>
          </p:nvPr>
        </p:nvSpPr>
        <p:spPr>
          <a:xfrm>
            <a:off x="11557000" y="-12700"/>
            <a:ext cx="635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400" b="1" i="0" u="none" strike="noStrike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lang="ru-RU" sz="2400" b="1" i="0" u="none" strike="noStrike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10" t="-414" r="13182" b="414"/>
          <a:stretch/>
        </p:blipFill>
        <p:spPr>
          <a:xfrm>
            <a:off x="4006450" y="4173885"/>
            <a:ext cx="4110055" cy="2684115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6505" y="4173885"/>
            <a:ext cx="4082422" cy="26841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706" y="4173885"/>
            <a:ext cx="4027156" cy="268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10824"/>
      </p:ext>
    </p:extLst>
  </p:cSld>
  <p:clrMapOvr>
    <a:masterClrMapping/>
  </p:clrMapOvr>
  <p:transition spd="med">
    <p:push dir="d"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title"/>
          </p:nvPr>
        </p:nvSpPr>
        <p:spPr>
          <a:xfrm>
            <a:off x="117986" y="294968"/>
            <a:ext cx="11960942" cy="6341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00"/>
              </a:buClr>
              <a:buSzPct val="25000"/>
              <a:buFont typeface="Times New Roman"/>
              <a:buNone/>
            </a:pPr>
            <a:r>
              <a:rPr lang="ru-RU" sz="3959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3959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959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3959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200" b="1" i="0" u="none" strike="noStrike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КОНТАКТНАЯ ИНФОРМАЦИЯ</a:t>
            </a:r>
            <a:r>
              <a:rPr lang="ru-RU" sz="3959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3959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959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3959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ru-RU" sz="3959" b="1" i="0" u="none" strike="noStrike" cap="none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5" name="Shape 415"/>
          <p:cNvSpPr txBox="1">
            <a:spLocks noGrp="1"/>
          </p:cNvSpPr>
          <p:nvPr>
            <p:ph idx="1"/>
          </p:nvPr>
        </p:nvSpPr>
        <p:spPr>
          <a:xfrm>
            <a:off x="2" y="2095499"/>
            <a:ext cx="12191998" cy="20070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625" b="0" i="0" u="none" strike="noStrike" cap="small" dirty="0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103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-RU" sz="2000" b="1" i="0" u="none" strike="noStrike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КОММЕРЧЕСКИЙ </a:t>
            </a:r>
            <a:r>
              <a:rPr lang="ru-RU" sz="2000" b="1" i="0" u="none" strike="noStrike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ОТДЕЛ </a:t>
            </a:r>
            <a:r>
              <a:rPr lang="ru-RU" sz="2000" b="1" i="0" u="none" strike="noStrike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Менеджер </a:t>
            </a:r>
            <a:r>
              <a:rPr lang="ru-RU" sz="2000" b="1" i="0" u="none" strike="noStrike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по развитию регионов Ваулин Денис</a:t>
            </a:r>
          </a:p>
          <a:p>
            <a:pPr marL="0" lvl="0" indent="0" algn="ctr">
              <a:lnSpc>
                <a:spcPct val="80000"/>
              </a:lnSpc>
              <a:spcBef>
                <a:spcPts val="1080"/>
              </a:spcBef>
              <a:buClr>
                <a:schemeClr val="lt1"/>
              </a:buClr>
              <a:buSzPct val="25000"/>
              <a:buNone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Mobile Beeline: </a:t>
            </a:r>
            <a:r>
              <a:rPr lang="ru-RU" b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8-903-911-77-62 </a:t>
            </a:r>
            <a:r>
              <a:rPr lang="ru-RU" sz="1800" b="1" i="0" u="none" strike="noStrike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strike="noStrike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(Viber, </a:t>
            </a:r>
            <a:r>
              <a:rPr lang="ru-RU" sz="1800" b="1" i="0" u="none" strike="noStrike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WhatsApp,</a:t>
            </a:r>
            <a:r>
              <a:rPr lang="en-US" sz="1800" b="1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800" b="1" i="0" u="none" strike="noStrike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elegram</a:t>
            </a:r>
            <a:r>
              <a:rPr lang="ru-RU" sz="1800" b="1" i="0" u="none" strike="noStrike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lang="ru-RU" sz="1600" b="1" i="0" u="none" strike="noStrike" cap="sm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>
              <a:lnSpc>
                <a:spcPct val="80000"/>
              </a:lnSpc>
              <a:spcBef>
                <a:spcPts val="1080"/>
              </a:spcBef>
              <a:buClr>
                <a:schemeClr val="lt1"/>
              </a:buClr>
              <a:buSzPct val="25000"/>
              <a:buNone/>
            </a:pPr>
            <a:r>
              <a:rPr lang="ru-RU" sz="2000" b="1" i="0" strike="noStrike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-RU" sz="2000" b="1" i="0" u="none" strike="noStrike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bkk.naladchik@gmail.com</a:t>
            </a:r>
            <a:r>
              <a:rPr lang="ru-RU" sz="2400" b="1" i="0" u="none" strike="noStrike" cap="small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i="0" u="none" strike="noStrike" cap="small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400" b="0" i="0" u="none" strike="noStrike" cap="small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1800" b="1" i="0" u="none" strike="noStrike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SKYPE</a:t>
            </a:r>
            <a:r>
              <a:rPr lang="ru-RU" sz="1800" b="1" i="0" u="none" strike="noStrike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sz="1800" b="1" i="0" u="none" strike="noStrike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specialist.ug</a:t>
            </a:r>
          </a:p>
          <a:p>
            <a:pPr marL="0" lvl="0" indent="0" algn="ctr">
              <a:lnSpc>
                <a:spcPct val="80000"/>
              </a:lnSpc>
              <a:spcBef>
                <a:spcPts val="1080"/>
              </a:spcBef>
              <a:buClr>
                <a:schemeClr val="lt1"/>
              </a:buClr>
              <a:buSzPct val="25000"/>
              <a:buNone/>
            </a:pPr>
            <a:r>
              <a:rPr lang="ru-RU" sz="20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Закуп зерна: Черепанов </a:t>
            </a:r>
            <a:r>
              <a:rPr lang="ru-RU" sz="20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  <a:sym typeface="Times New Roman"/>
              </a:rPr>
              <a:t>Антон </a:t>
            </a:r>
            <a:r>
              <a:rPr lang="ru-RU" sz="24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  <a:sym typeface="Times New Roman"/>
              </a:rPr>
              <a:t>8-962-794-61-97  </a:t>
            </a:r>
            <a:r>
              <a:rPr lang="ru-RU" sz="2000" b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  <a:sym typeface="Times New Roman"/>
              </a:rPr>
              <a:t>E-</a:t>
            </a:r>
            <a:r>
              <a:rPr lang="ru-RU" sz="2000" b="1" cap="small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  <a:sym typeface="Times New Roman"/>
              </a:rPr>
              <a:t>mail</a:t>
            </a:r>
            <a:r>
              <a:rPr lang="ru-RU" sz="2000" b="1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0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  <a:sym typeface="Times New Roman"/>
              </a:rPr>
              <a:t>cherepanov.a.v@mail.ru</a:t>
            </a:r>
            <a:endParaRPr lang="ru-RU" sz="2000" b="1" i="0" u="none" strike="noStrike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7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800" b="0" i="0" u="none" strike="noStrike" cap="small" dirty="0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6" name="Shape 416"/>
          <p:cNvSpPr/>
          <p:nvPr/>
        </p:nvSpPr>
        <p:spPr>
          <a:xfrm>
            <a:off x="2" y="978579"/>
            <a:ext cx="12191998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ru-RU" sz="2400" b="1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Закрытое акционерное общество «Бийский крупяной комбинат «</a:t>
            </a:r>
            <a:r>
              <a:rPr lang="ru-RU" sz="2400" b="1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Наладчик»</a:t>
            </a:r>
            <a:endParaRPr lang="ru-RU" sz="2400" b="1" dirty="0">
              <a:solidFill>
                <a:srgbClr val="F2F2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buSzPct val="25000"/>
            </a:pPr>
            <a:r>
              <a:rPr lang="ru-RU" sz="2400" b="1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659334</a:t>
            </a:r>
            <a:r>
              <a:rPr lang="ru-RU" sz="2400" b="1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400" b="1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РФ</a:t>
            </a:r>
            <a:r>
              <a:rPr lang="ru-RU" sz="2400" b="1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, Алтайский </a:t>
            </a:r>
            <a:r>
              <a:rPr lang="ru-RU" sz="2400" b="1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край, </a:t>
            </a:r>
            <a:r>
              <a:rPr lang="ru-RU" sz="2400" b="1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г. Бийск, </a:t>
            </a:r>
            <a:r>
              <a:rPr lang="ru-RU" sz="2400" b="1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ул</a:t>
            </a:r>
            <a:r>
              <a:rPr lang="ru-RU" sz="2400" b="1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 Луговая, 98-а</a:t>
            </a:r>
            <a:endParaRPr lang="ru-RU" sz="2400" b="1" i="0" u="none" strike="noStrike" cap="none" dirty="0">
              <a:solidFill>
                <a:srgbClr val="F2F2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975" b="16452"/>
          <a:stretch/>
        </p:blipFill>
        <p:spPr>
          <a:xfrm>
            <a:off x="2" y="4265390"/>
            <a:ext cx="12191997" cy="257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77112"/>
      </p:ext>
    </p:extLst>
  </p:cSld>
  <p:clrMapOvr>
    <a:masterClrMapping/>
  </p:clrMapOvr>
  <p:transition spd="med">
    <p:push dir="d"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83457" y="188821"/>
            <a:ext cx="11665974" cy="7521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A6AFBC"/>
              </a:buClr>
              <a:buSzPct val="25000"/>
              <a:buFont typeface="Times New Roman"/>
              <a:buNone/>
            </a:pPr>
            <a:r>
              <a:rPr lang="ru-RU" sz="3200" b="1" i="0" u="none" strike="noStrike" cap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30 ЛЕТ УСПЕШНОЙ РАБОТЫ</a:t>
            </a:r>
            <a:endParaRPr lang="ru-RU" sz="3200" b="1" i="0" u="none" strike="noStrike" cap="non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sldNum" sz="quarter" idx="12"/>
          </p:nvPr>
        </p:nvSpPr>
        <p:spPr>
          <a:xfrm>
            <a:off x="11697109" y="6258"/>
            <a:ext cx="47194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3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3457" y="1173434"/>
            <a:ext cx="11430000" cy="1365089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lang="ru-RU" sz="2800" b="1" kern="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Комбинат</a:t>
            </a:r>
            <a:r>
              <a:rPr lang="ru-RU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основан в </a:t>
            </a:r>
            <a:r>
              <a:rPr lang="ru-RU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1988 </a:t>
            </a:r>
            <a:r>
              <a:rPr lang="ru-RU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году</a:t>
            </a:r>
          </a:p>
          <a:p>
            <a:pPr lvl="0" algn="ctr">
              <a:defRPr/>
            </a:pPr>
            <a:r>
              <a:rPr lang="ru-RU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Сегодня комбинат </a:t>
            </a:r>
            <a:r>
              <a:rPr lang="ru-RU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объединяет </a:t>
            </a:r>
            <a:r>
              <a:rPr lang="ru-RU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группу сельскохозяйственных</a:t>
            </a:r>
            <a:r>
              <a:rPr lang="ru-RU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ru-RU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зерно приемных и перерабатывающих предприятий</a:t>
            </a:r>
            <a:endParaRPr lang="ru-RU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lvl="0" algn="just">
              <a:defRPr/>
            </a:pP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36" y="2770971"/>
            <a:ext cx="5924040" cy="3485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7940" y="2770971"/>
            <a:ext cx="4655060" cy="3485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349664180"/>
      </p:ext>
    </p:extLst>
  </p:cSld>
  <p:clrMapOvr>
    <a:masterClrMapping/>
  </p:clrMapOvr>
  <p:transition spd="med">
    <p:push dir="d"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0" y="56661"/>
            <a:ext cx="12167419" cy="6869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A6AFBC"/>
              </a:buClr>
              <a:buSzPct val="25000"/>
              <a:buFont typeface="Times New Roman"/>
              <a:buNone/>
            </a:pPr>
            <a:r>
              <a:rPr lang="ru-RU" sz="3200" b="1" i="0" u="none" strike="noStrike" cap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МИССИЯ КОМПАНИИ</a:t>
            </a:r>
            <a:endParaRPr lang="ru-RU" sz="3200" b="1" i="0" u="none" strike="noStrike" cap="non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sldNum" sz="quarter" idx="12"/>
          </p:nvPr>
        </p:nvSpPr>
        <p:spPr>
          <a:xfrm>
            <a:off x="11695471" y="0"/>
            <a:ext cx="47194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4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54661" y="903555"/>
            <a:ext cx="6091084" cy="526517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Максимально удовлетворять потребности людей в полезных продуктах питания высокого качества, выращенных в экологически чистых предгорьях Алтая. </a:t>
            </a:r>
            <a:r>
              <a:rPr kumimoji="0" lang="ru-RU" sz="31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         Это </a:t>
            </a:r>
            <a:r>
              <a:rPr kumimoji="0" lang="ru-RU" sz="31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достигается за счет профессионального подхода и полного производственного цикла при </a:t>
            </a:r>
            <a:r>
              <a:rPr kumimoji="0" lang="ru-RU" sz="31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переработки</a:t>
            </a:r>
            <a:r>
              <a:rPr kumimoji="0" lang="ru-RU" sz="3100" b="1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ru-RU" sz="31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ru-RU" sz="31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зерновых культур.</a:t>
            </a:r>
            <a:endParaRPr kumimoji="0" lang="ru-RU" sz="3100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03" y="1282700"/>
            <a:ext cx="4927723" cy="4721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9527988"/>
      </p:ext>
    </p:extLst>
  </p:cSld>
  <p:clrMapOvr>
    <a:masterClrMapping/>
  </p:clrMapOvr>
  <p:transition spd="med">
    <p:push dir="d"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265471" y="147483"/>
            <a:ext cx="11665974" cy="9291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A6AFBC"/>
              </a:buClr>
              <a:buSzPct val="25000"/>
              <a:buFont typeface="Times New Roman"/>
              <a:buNone/>
            </a:pPr>
            <a:r>
              <a:rPr lang="ru-RU" sz="3200" b="1" i="0" u="none" strike="noStrike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КОНКУРЕНТНЫЕ ПРЕИМУЩЕСТВА: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idx="1"/>
          </p:nvPr>
        </p:nvSpPr>
        <p:spPr>
          <a:xfrm>
            <a:off x="265471" y="1238774"/>
            <a:ext cx="4254665" cy="5067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457200" algn="ctr">
              <a:lnSpc>
                <a:spcPct val="100000"/>
              </a:lnSpc>
              <a:spcBef>
                <a:spcPts val="0"/>
              </a:spcBef>
              <a:buSzPct val="110000"/>
              <a:buAutoNum type="arabicPeriod"/>
            </a:pPr>
            <a:r>
              <a:rPr lang="ru-RU" sz="22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Экологически </a:t>
            </a:r>
            <a:r>
              <a:rPr lang="ru-RU" sz="2200" b="1" i="0" u="none" strike="noStrike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чистый продукт, </a:t>
            </a:r>
            <a:r>
              <a:rPr lang="ru-RU" sz="22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высокого </a:t>
            </a:r>
            <a:r>
              <a:rPr lang="ru-RU" sz="22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качества.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SzPct val="110000"/>
              <a:buNone/>
            </a:pPr>
            <a:endParaRPr lang="ru-RU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SzPct val="110000"/>
              <a:buNone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Современные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производства сохраняют все природные качества крупы.</a:t>
            </a:r>
          </a:p>
          <a:p>
            <a:pPr marL="0" lvl="0" indent="0" algn="ctr">
              <a:lnSpc>
                <a:spcPct val="100000"/>
              </a:lnSpc>
              <a:spcBef>
                <a:spcPts val="1144"/>
              </a:spcBef>
              <a:buSzPct val="110000"/>
              <a:buNone/>
            </a:pPr>
            <a:r>
              <a:rPr lang="ru-RU" sz="22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3. К</a:t>
            </a:r>
            <a:r>
              <a:rPr lang="ru-RU" sz="2200" b="1" i="0" u="none" strike="noStrike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рупяной комбинат с многолетним опытом </a:t>
            </a:r>
            <a:r>
              <a:rPr lang="ru-RU" sz="22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30 лет на </a:t>
            </a:r>
            <a:r>
              <a:rPr lang="ru-RU" sz="22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рынке</a:t>
            </a:r>
            <a:r>
              <a:rPr lang="ru-RU" sz="22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ru-RU" sz="2200" b="1" i="0" u="none" strike="noStrike" cap="sm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>
              <a:lnSpc>
                <a:spcPct val="100000"/>
              </a:lnSpc>
              <a:spcBef>
                <a:spcPts val="1144"/>
              </a:spcBef>
              <a:buSzPct val="110000"/>
              <a:buNone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Семенной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фонд -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чистое зерно, выращенное в естественных условиях в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предгорья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Алтая. </a:t>
            </a:r>
          </a:p>
          <a:p>
            <a:pPr marL="0" indent="0" algn="just">
              <a:lnSpc>
                <a:spcPct val="100000"/>
              </a:lnSpc>
              <a:spcBef>
                <a:spcPts val="1144"/>
              </a:spcBef>
              <a:buSzPct val="110000"/>
              <a:buNone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1144"/>
              </a:spcBef>
              <a:buSzPct val="110000"/>
            </a:pPr>
            <a:endParaRPr lang="ru-RU" sz="2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1144"/>
              </a:spcBef>
              <a:buSzPct val="110000"/>
            </a:pPr>
            <a:endParaRPr lang="ru-RU" sz="2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80000"/>
              </a:lnSpc>
              <a:spcBef>
                <a:spcPts val="1144"/>
              </a:spcBef>
              <a:buClr>
                <a:schemeClr val="lt1"/>
              </a:buClr>
              <a:buSzPct val="110000"/>
              <a:buFont typeface="Wingdings" panose="05000000000000000000" pitchFamily="2" charset="2"/>
              <a:buChar char="v"/>
            </a:pPr>
            <a:endParaRPr lang="ru-RU" sz="2600" b="1" cap="smal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lnSpc>
                <a:spcPct val="80000"/>
              </a:lnSpc>
              <a:spcBef>
                <a:spcPts val="1144"/>
              </a:spcBef>
              <a:spcAft>
                <a:spcPts val="0"/>
              </a:spcAft>
              <a:buClr>
                <a:schemeClr val="lt1"/>
              </a:buClr>
              <a:buSzPct val="99000"/>
              <a:buFont typeface="Noto Sans Symbols"/>
              <a:buChar char="✓"/>
            </a:pPr>
            <a:endParaRPr lang="ru-RU" sz="2600" b="1" i="0" u="none" strike="noStrike" cap="small" dirty="0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0" name="Shape 320"/>
          <p:cNvSpPr txBox="1">
            <a:spLocks noGrp="1"/>
          </p:cNvSpPr>
          <p:nvPr>
            <p:ph type="sldNum" sz="quarter" idx="12"/>
          </p:nvPr>
        </p:nvSpPr>
        <p:spPr>
          <a:xfrm>
            <a:off x="11672192" y="0"/>
            <a:ext cx="518506" cy="387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400" b="1" i="0" u="none" strike="noStrike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lang="ru-RU" sz="2400" b="1" i="0" u="none" strike="noStrike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Shape 318"/>
          <p:cNvSpPr txBox="1">
            <a:spLocks/>
          </p:cNvSpPr>
          <p:nvPr/>
        </p:nvSpPr>
        <p:spPr>
          <a:xfrm>
            <a:off x="7766114" y="1238775"/>
            <a:ext cx="4298886" cy="50672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144"/>
              </a:spcBef>
              <a:buSzPct val="110000"/>
              <a:buNone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Многоступенчатая очистка -  позволяет избавиться от примесей, сора и микробов, а также достигать чистоты продукта в 99,6%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05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Высокотехнологичные зернохранилища позволяют сохранить высокие потребительские свойства продукта.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Внутренняя система контроля качества.</a:t>
            </a:r>
            <a:endParaRPr lang="ru-RU" sz="2200" b="1" cap="sm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  <a:sym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1144"/>
              </a:spcBef>
              <a:buSzPct val="110000"/>
              <a:buFont typeface="Arial" panose="020B0604020202020204" pitchFamily="34" charset="0"/>
              <a:buNone/>
            </a:pPr>
            <a:endParaRPr lang="ru-RU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144"/>
              </a:spcBef>
              <a:buSzPct val="110000"/>
            </a:pPr>
            <a:endParaRPr lang="ru-RU" sz="2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144"/>
              </a:spcBef>
              <a:buSzPct val="110000"/>
            </a:pPr>
            <a:endParaRPr lang="ru-RU" sz="2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Bef>
                <a:spcPts val="1144"/>
              </a:spcBef>
              <a:buClr>
                <a:schemeClr val="lt1"/>
              </a:buClr>
              <a:buSzPct val="110000"/>
              <a:buFont typeface="Wingdings" panose="05000000000000000000" pitchFamily="2" charset="2"/>
              <a:buChar char="v"/>
            </a:pPr>
            <a:endParaRPr lang="ru-RU" sz="2600" b="1" cap="small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285750" algn="just">
              <a:lnSpc>
                <a:spcPct val="80000"/>
              </a:lnSpc>
              <a:spcBef>
                <a:spcPts val="1144"/>
              </a:spcBef>
              <a:buClr>
                <a:schemeClr val="lt1"/>
              </a:buClr>
              <a:buSzPct val="99000"/>
              <a:buFont typeface="Noto Sans Symbols"/>
              <a:buChar char="✓"/>
            </a:pPr>
            <a:endParaRPr lang="ru-RU" sz="2600" b="1" cap="small" dirty="0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907" y="1407574"/>
            <a:ext cx="3224207" cy="489849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34655445"/>
      </p:ext>
    </p:extLst>
  </p:cSld>
  <p:clrMapOvr>
    <a:masterClrMapping/>
  </p:clrMapOvr>
  <p:transition spd="med">
    <p:push dir="d"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12192000" cy="5744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A6AFBC"/>
              </a:buClr>
              <a:buSzPct val="25000"/>
              <a:buFont typeface="Times New Roman"/>
              <a:buNone/>
            </a:pPr>
            <a:r>
              <a:rPr lang="ru-RU" sz="3600" b="1" i="0" u="none" strike="noStrike" cap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ЗЕМЕЛЬНЫЙ ФОНД ЗАО «</a:t>
            </a: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БКК НАЛАДЧИК</a:t>
            </a:r>
            <a:r>
              <a:rPr lang="ru-RU" sz="3600" b="1" i="0" u="none" strike="noStrike" cap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» </a:t>
            </a:r>
            <a:endParaRPr lang="ru-RU" sz="3600" b="1" i="0" u="none" strike="noStrike" cap="non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sldNum" sz="quarter" idx="12"/>
          </p:nvPr>
        </p:nvSpPr>
        <p:spPr>
          <a:xfrm>
            <a:off x="11678265" y="0"/>
            <a:ext cx="513735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6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7499" y="1365906"/>
            <a:ext cx="5198397" cy="44841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8200" y="1365906"/>
            <a:ext cx="4902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20 000 гектар совокупная площадь земель сельскохозяйственного назначения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Из них более </a:t>
            </a:r>
            <a:r>
              <a:rPr lang="ru-RU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 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000 гектар составляют посевные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площади.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Большая часть которых засеиваются гречихой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73" y="1365906"/>
            <a:ext cx="6551627" cy="439984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23692205"/>
      </p:ext>
    </p:extLst>
  </p:cSld>
  <p:clrMapOvr>
    <a:masterClrMapping/>
  </p:clrMapOvr>
  <p:transition spd="med">
    <p:push dir="d"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12192000" cy="5744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A6AFBC"/>
              </a:buClr>
              <a:buSzPct val="25000"/>
              <a:buFont typeface="Times New Roman"/>
              <a:buNone/>
            </a:pP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ГЕОГРАФИЯ ПОСТАВОК </a:t>
            </a:r>
            <a:endParaRPr lang="ru-RU" sz="3600" b="1" i="0" u="none" strike="noStrike" cap="non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sldNum" sz="quarter" idx="12"/>
          </p:nvPr>
        </p:nvSpPr>
        <p:spPr>
          <a:xfrm>
            <a:off x="11678265" y="0"/>
            <a:ext cx="513735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7</a:t>
            </a:fld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7499" y="1365906"/>
            <a:ext cx="5198397" cy="44841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07660"/>
            <a:ext cx="41990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Клиентская база насчитывает более 200 крупных предприятий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РФ, Казахстана, Азербайджана,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 аграрных централей</a:t>
            </a:r>
          </a:p>
          <a:p>
            <a:pPr algn="ctr">
              <a:defRPr/>
            </a:pPr>
            <a:endParaRPr kumimoji="0" lang="ru-RU" sz="32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23" t="6774" r="1929" b="11745"/>
          <a:stretch/>
        </p:blipFill>
        <p:spPr>
          <a:xfrm>
            <a:off x="4300944" y="1184031"/>
            <a:ext cx="7549384" cy="53038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166530709"/>
      </p:ext>
    </p:extLst>
  </p:cSld>
  <p:clrMapOvr>
    <a:masterClrMapping/>
  </p:clrMapOvr>
  <p:transition spd="med">
    <p:push dir="d"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256510" y="250722"/>
            <a:ext cx="11935489" cy="742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rgbClr val="A6AFBC"/>
              </a:buClr>
              <a:buSzPct val="25000"/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СЕЛЬСКОХОЗЯЙСТВЕННАЯ ТЕХНИКА</a:t>
            </a:r>
            <a:endParaRPr lang="ru-RU" sz="3200" b="1" i="0" u="none" strike="noStrike" cap="non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sldNum" sz="quarter" idx="12"/>
          </p:nvPr>
        </p:nvSpPr>
        <p:spPr>
          <a:xfrm>
            <a:off x="11607799" y="0"/>
            <a:ext cx="584199" cy="3881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400" b="1" i="0" u="none" strike="noStrike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lang="ru-RU" sz="2400" b="1" i="0" u="none" strike="noStrike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8019" y="993282"/>
            <a:ext cx="109924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Парк техники постоянно расширяется.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обработки земли,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посева и уборки мы используем современную технику мировых производителей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290"/>
          <a:stretch/>
        </p:blipFill>
        <p:spPr>
          <a:xfrm>
            <a:off x="1969343" y="2518894"/>
            <a:ext cx="8509819" cy="3725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0138618"/>
      </p:ext>
    </p:extLst>
  </p:cSld>
  <p:clrMapOvr>
    <a:masterClrMapping/>
  </p:clrMapOvr>
  <p:transition spd="med">
    <p:push dir="d"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256510" y="250722"/>
            <a:ext cx="11935489" cy="742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A6AFBC"/>
              </a:buClr>
              <a:buSzPct val="25000"/>
              <a:buFont typeface="Times New Roman"/>
              <a:buNone/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ВЫРАЩИВАЕМ КУЛЬТУРЫ</a:t>
            </a:r>
            <a:endParaRPr lang="ru-RU" sz="3200" b="1" i="0" u="none" strike="noStrike" cap="non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sldNum" sz="quarter" idx="12"/>
          </p:nvPr>
        </p:nvSpPr>
        <p:spPr>
          <a:xfrm>
            <a:off x="11544299" y="9535"/>
            <a:ext cx="647700" cy="4008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400" b="1" i="0" u="none" strike="noStrike" cap="none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lang="ru-RU" sz="2400" b="1" i="0" u="none" strike="noStrike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72908" y="3814394"/>
            <a:ext cx="18042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ячмень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415" y="2587355"/>
            <a:ext cx="4028082" cy="267272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251456" y="1753050"/>
            <a:ext cx="203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гречиха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510" y="1438943"/>
            <a:ext cx="3648195" cy="21342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588365" y="836749"/>
            <a:ext cx="875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овес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7868" y="1433170"/>
            <a:ext cx="3414301" cy="214003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9620613" y="802643"/>
            <a:ext cx="1653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пшеница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510" y="4451811"/>
            <a:ext cx="3648195" cy="189117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1588365" y="3849617"/>
            <a:ext cx="1087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горох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7868" y="4451811"/>
            <a:ext cx="3414301" cy="189117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0473521"/>
      </p:ext>
    </p:extLst>
  </p:cSld>
  <p:clrMapOvr>
    <a:masterClrMapping/>
  </p:clrMapOvr>
  <p:transition spd="med">
    <p:push dir="d"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БКК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11202</TotalTime>
  <Words>1133</Words>
  <Application>Microsoft Office PowerPoint</Application>
  <PresentationFormat>Широкоэкранный</PresentationFormat>
  <Paragraphs>150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Noto Sans Symbols</vt:lpstr>
      <vt:lpstr>Times New Roman</vt:lpstr>
      <vt:lpstr>Wingdings</vt:lpstr>
      <vt:lpstr>1_Тема Office</vt:lpstr>
      <vt:lpstr>Тема Office</vt:lpstr>
      <vt:lpstr>2_Тема Office</vt:lpstr>
      <vt:lpstr>3_Тема Office</vt:lpstr>
      <vt:lpstr>5_Тема Office</vt:lpstr>
      <vt:lpstr>Презентация PowerPoint</vt:lpstr>
      <vt:lpstr>ОСНОВНАЯ СПЕЦИАЛИЗАЦИЯ</vt:lpstr>
      <vt:lpstr>30 ЛЕТ УСПЕШНОЙ РАБОТЫ</vt:lpstr>
      <vt:lpstr>МИССИЯ КОМПАНИИ</vt:lpstr>
      <vt:lpstr>КОНКУРЕНТНЫЕ ПРЕИМУЩЕСТВА:</vt:lpstr>
      <vt:lpstr>ЗЕМЕЛЬНЫЙ ФОНД ЗАО «БКК НАЛАДЧИК» </vt:lpstr>
      <vt:lpstr>ГЕОГРАФИЯ ПОСТАВОК </vt:lpstr>
      <vt:lpstr>СЕЛЬСКОХОЗЯЙСТВЕННАЯ ТЕХНИКА</vt:lpstr>
      <vt:lpstr>ВЫРАЩИВАЕМ КУЛЬТУРЫ</vt:lpstr>
      <vt:lpstr>ПРОИЗВОДСТВЕННЫЕ МОЩНОСТИ</vt:lpstr>
      <vt:lpstr>Крупа гречневая (ядрица) быстро разваривающаяся (пропаренная)  1 сорт гост 55290-2012</vt:lpstr>
      <vt:lpstr>Рейтинг регионов по посевным площадям гречихи</vt:lpstr>
      <vt:lpstr>Хлопья овсяные «геркулес» СТО 29738755-002-2014</vt:lpstr>
      <vt:lpstr>Крупа горох колотый ГОСТ 6201-68</vt:lpstr>
      <vt:lpstr>Презентация PowerPoint</vt:lpstr>
      <vt:lpstr>Крупа ячневая № 2 ТУ 9294-006-54844059-02</vt:lpstr>
      <vt:lpstr>Презентация PowerPoint</vt:lpstr>
      <vt:lpstr>Крупа пшеничная шлифованная № 1                                                  ТУ 9294-008-54844059-02</vt:lpstr>
      <vt:lpstr>ДОСТАВКА</vt:lpstr>
      <vt:lpstr>ТЕХНОЛОГИЯ ПРОИЗВОДСТВА ГРЕЧНЕВОЙ КРУПЫ</vt:lpstr>
      <vt:lpstr>ВЫСОКИЕ ТЕХНОЛОГИИ ПРОИЗВОДСТВА:</vt:lpstr>
      <vt:lpstr>  КОНТАКТНАЯ ИНФОРМАЦИЯ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Ваулин Денис</dc:creator>
  <cp:lastModifiedBy>ЗАО БКК Наладчик Денис</cp:lastModifiedBy>
  <cp:revision>646</cp:revision>
  <dcterms:created xsi:type="dcterms:W3CDTF">2017-04-15T10:13:41Z</dcterms:created>
  <dcterms:modified xsi:type="dcterms:W3CDTF">2018-02-02T10:00:14Z</dcterms:modified>
</cp:coreProperties>
</file>