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3" r:id="rId4"/>
    <p:sldId id="261" r:id="rId5"/>
    <p:sldId id="264" r:id="rId6"/>
    <p:sldId id="268" r:id="rId7"/>
    <p:sldId id="257" r:id="rId8"/>
    <p:sldId id="270" r:id="rId9"/>
    <p:sldId id="258" r:id="rId10"/>
    <p:sldId id="265" r:id="rId11"/>
    <p:sldId id="271" r:id="rId12"/>
    <p:sldId id="273" r:id="rId13"/>
    <p:sldId id="269" r:id="rId14"/>
    <p:sldId id="277" r:id="rId15"/>
    <p:sldId id="272" r:id="rId16"/>
    <p:sldId id="276" r:id="rId17"/>
    <p:sldId id="274" r:id="rId18"/>
    <p:sldId id="278" r:id="rId19"/>
    <p:sldId id="280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2A6B715-5D86-452B-B482-395FD7BE17CA}">
          <p14:sldIdLst>
            <p14:sldId id="256"/>
            <p14:sldId id="259"/>
            <p14:sldId id="263"/>
            <p14:sldId id="261"/>
            <p14:sldId id="264"/>
            <p14:sldId id="268"/>
            <p14:sldId id="257"/>
            <p14:sldId id="270"/>
            <p14:sldId id="258"/>
            <p14:sldId id="265"/>
            <p14:sldId id="271"/>
            <p14:sldId id="273"/>
            <p14:sldId id="269"/>
            <p14:sldId id="277"/>
            <p14:sldId id="272"/>
            <p14:sldId id="276"/>
            <p14:sldId id="274"/>
            <p14:sldId id="278"/>
            <p14:sldId id="280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 snapToGrid="0">
      <p:cViewPr varScale="1">
        <p:scale>
          <a:sx n="110" d="100"/>
          <a:sy n="110" d="100"/>
        </p:scale>
        <p:origin x="12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B3ADE2-0490-4312-B4BC-5F5DFD4E6573}" type="doc">
      <dgm:prSet loTypeId="urn:microsoft.com/office/officeart/2005/8/layout/list1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9A5859E6-7FC6-4494-A696-472B13E834B5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Целями создания Федерального реестра являются: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4461F93-A44D-4BC8-9C75-938550C4B755}" type="parTrans" cxnId="{1C1515F6-49ED-4BDD-BA64-AE23E6302ECC}">
      <dgm:prSet/>
      <dgm:spPr/>
      <dgm:t>
        <a:bodyPr/>
        <a:lstStyle/>
        <a:p>
          <a:endParaRPr lang="ru-RU"/>
        </a:p>
      </dgm:t>
    </dgm:pt>
    <dgm:pt modelId="{50F2E9FF-67F4-45EF-A522-90DA2F63C838}" type="sibTrans" cxnId="{1C1515F6-49ED-4BDD-BA64-AE23E6302ECC}">
      <dgm:prSet/>
      <dgm:spPr/>
      <dgm:t>
        <a:bodyPr/>
        <a:lstStyle/>
        <a:p>
          <a:endParaRPr lang="ru-RU"/>
        </a:p>
      </dgm:t>
    </dgm:pt>
    <dgm:pt modelId="{3E8B4D0E-D7D8-4E6C-9A46-E95A8A608B63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ликвидация оборота поддельных документов государственного образца об образовании;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1FDCBAC-8B0C-43A8-BA9D-0AE9AE14A3BE}" type="parTrans" cxnId="{11CC1C1C-9559-48C8-BA58-A497A6FD8721}">
      <dgm:prSet/>
      <dgm:spPr/>
      <dgm:t>
        <a:bodyPr/>
        <a:lstStyle/>
        <a:p>
          <a:endParaRPr lang="ru-RU"/>
        </a:p>
      </dgm:t>
    </dgm:pt>
    <dgm:pt modelId="{9DD938FC-AF64-4261-8720-21209218C1E6}" type="sibTrans" cxnId="{11CC1C1C-9559-48C8-BA58-A497A6FD8721}">
      <dgm:prSet/>
      <dgm:spPr/>
      <dgm:t>
        <a:bodyPr/>
        <a:lstStyle/>
        <a:p>
          <a:endParaRPr lang="ru-RU"/>
        </a:p>
      </dgm:t>
    </dgm:pt>
    <dgm:pt modelId="{239EF1A0-AD2C-40F1-8AA1-E16DFF376229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К ФИС ФРДО могут подключаться: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F89826-0239-4A70-8DD2-9D554EEE763E}" type="parTrans" cxnId="{94DE517E-D82A-4066-97D3-C45DD423C1E7}">
      <dgm:prSet/>
      <dgm:spPr/>
      <dgm:t>
        <a:bodyPr/>
        <a:lstStyle/>
        <a:p>
          <a:endParaRPr lang="ru-RU"/>
        </a:p>
      </dgm:t>
    </dgm:pt>
    <dgm:pt modelId="{78FA6C44-5A1C-48AC-A217-F84FB0CB85A2}" type="sibTrans" cxnId="{94DE517E-D82A-4066-97D3-C45DD423C1E7}">
      <dgm:prSet/>
      <dgm:spPr/>
      <dgm:t>
        <a:bodyPr/>
        <a:lstStyle/>
        <a:p>
          <a:endParaRPr lang="ru-RU"/>
        </a:p>
      </dgm:t>
    </dgm:pt>
    <dgm:pt modelId="{98D58B31-C389-436A-87D7-864D6862E99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федеральные государственные органы и органы исполнительной власти субъектов Российской Федерации, осуществляющие государственное управление в сфере образования;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0ABEBE7-7875-4B4C-832B-B35981628597}" type="parTrans" cxnId="{601C0479-E0EB-44AE-8106-3A69AD0DF762}">
      <dgm:prSet/>
      <dgm:spPr/>
      <dgm:t>
        <a:bodyPr/>
        <a:lstStyle/>
        <a:p>
          <a:endParaRPr lang="ru-RU"/>
        </a:p>
      </dgm:t>
    </dgm:pt>
    <dgm:pt modelId="{E4704D82-966F-419B-88C5-10D935E89F5C}" type="sibTrans" cxnId="{601C0479-E0EB-44AE-8106-3A69AD0DF762}">
      <dgm:prSet/>
      <dgm:spPr/>
      <dgm:t>
        <a:bodyPr/>
        <a:lstStyle/>
        <a:p>
          <a:endParaRPr lang="ru-RU"/>
        </a:p>
      </dgm:t>
    </dgm:pt>
    <dgm:pt modelId="{D1955DDE-572D-4B95-9A75-AD6E7A9CD5D0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обеспечение ведомств и работодателей достоверной информацией о квалификации претендентов на трудоустройство;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A13F6E9-7A1A-4EA7-8F3C-5456FE8064B7}" type="parTrans" cxnId="{CF74BE3B-E174-415C-9A6D-6416DE188F15}">
      <dgm:prSet/>
      <dgm:spPr/>
      <dgm:t>
        <a:bodyPr/>
        <a:lstStyle/>
        <a:p>
          <a:endParaRPr lang="ru-RU"/>
        </a:p>
      </dgm:t>
    </dgm:pt>
    <dgm:pt modelId="{86A0C19B-E5A4-4656-922D-CF075DD99785}" type="sibTrans" cxnId="{CF74BE3B-E174-415C-9A6D-6416DE188F15}">
      <dgm:prSet/>
      <dgm:spPr/>
      <dgm:t>
        <a:bodyPr/>
        <a:lstStyle/>
        <a:p>
          <a:endParaRPr lang="ru-RU"/>
        </a:p>
      </dgm:t>
    </dgm:pt>
    <dgm:pt modelId="{EF506CC8-E904-47B5-88F9-BF1A22D30CCC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сокращение числа нарушений и коррупции в образовательных учреждениях;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8391699-C5F2-4A19-93F0-905C6BF93955}" type="parTrans" cxnId="{38DAD9DD-3030-477D-BD15-968FE9B9484E}">
      <dgm:prSet/>
      <dgm:spPr/>
      <dgm:t>
        <a:bodyPr/>
        <a:lstStyle/>
        <a:p>
          <a:endParaRPr lang="ru-RU"/>
        </a:p>
      </dgm:t>
    </dgm:pt>
    <dgm:pt modelId="{65006195-7697-4B57-BCE8-B734A7F74741}" type="sibTrans" cxnId="{38DAD9DD-3030-477D-BD15-968FE9B9484E}">
      <dgm:prSet/>
      <dgm:spPr/>
      <dgm:t>
        <a:bodyPr/>
        <a:lstStyle/>
        <a:p>
          <a:endParaRPr lang="ru-RU"/>
        </a:p>
      </dgm:t>
    </dgm:pt>
    <dgm:pt modelId="{CBF4EBDE-AD86-48D6-9672-0B5A3093CAF4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повышение качества образования за счет обеспечения общественности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4377F1B-E586-47D6-B29C-B73A735EF92F}" type="parTrans" cxnId="{745E6F03-34BC-41E5-B723-9D644E939644}">
      <dgm:prSet/>
      <dgm:spPr/>
      <dgm:t>
        <a:bodyPr/>
        <a:lstStyle/>
        <a:p>
          <a:endParaRPr lang="ru-RU"/>
        </a:p>
      </dgm:t>
    </dgm:pt>
    <dgm:pt modelId="{7FB11EA9-9BE3-4C5E-9512-5694E46CFFC7}" type="sibTrans" cxnId="{745E6F03-34BC-41E5-B723-9D644E939644}">
      <dgm:prSet/>
      <dgm:spPr/>
      <dgm:t>
        <a:bodyPr/>
        <a:lstStyle/>
        <a:p>
          <a:endParaRPr lang="ru-RU"/>
        </a:p>
      </dgm:t>
    </dgm:pt>
    <dgm:pt modelId="{5AC55673-FF78-4E47-ABFB-3721A1C4A595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органы местного самоуправления, осуществляющие управление в сфере образования; 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A27ED45-881F-472C-9A87-6E0B6A68F3C1}" type="parTrans" cxnId="{213CED4D-83F3-4C34-9325-E21DB73669F7}">
      <dgm:prSet/>
      <dgm:spPr/>
      <dgm:t>
        <a:bodyPr/>
        <a:lstStyle/>
        <a:p>
          <a:endParaRPr lang="ru-RU"/>
        </a:p>
      </dgm:t>
    </dgm:pt>
    <dgm:pt modelId="{7623F769-5D86-47D0-9AA3-FD7820765FCF}" type="sibTrans" cxnId="{213CED4D-83F3-4C34-9325-E21DB73669F7}">
      <dgm:prSet/>
      <dgm:spPr/>
      <dgm:t>
        <a:bodyPr/>
        <a:lstStyle/>
        <a:p>
          <a:endParaRPr lang="ru-RU"/>
        </a:p>
      </dgm:t>
    </dgm:pt>
    <dgm:pt modelId="{6251351F-771C-4092-B264-D08D9D186368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организации, осуществляющие образовательную деятельность;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58B51D1-8763-4A37-9DB6-57272FA2323B}" type="parTrans" cxnId="{3E3707AC-0E20-42BB-B053-F6FB2178740E}">
      <dgm:prSet/>
      <dgm:spPr/>
      <dgm:t>
        <a:bodyPr/>
        <a:lstStyle/>
        <a:p>
          <a:endParaRPr lang="ru-RU"/>
        </a:p>
      </dgm:t>
    </dgm:pt>
    <dgm:pt modelId="{612EF96D-967D-4CDC-B78C-74EDD018F5B5}" type="sibTrans" cxnId="{3E3707AC-0E20-42BB-B053-F6FB2178740E}">
      <dgm:prSet/>
      <dgm:spPr/>
      <dgm:t>
        <a:bodyPr/>
        <a:lstStyle/>
        <a:p>
          <a:endParaRPr lang="ru-RU"/>
        </a:p>
      </dgm:t>
    </dgm:pt>
    <dgm:pt modelId="{081FB645-EBA4-496D-8AB5-E96761ED70D7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органы и организации, в ведение которых переданы архивы организаций, выдающих документы об образовании.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762A96B-E7AF-44CE-87A3-DF6A3D7A5CF5}" type="parTrans" cxnId="{AE34F5C8-1489-4DD1-B98E-F8D5670083A4}">
      <dgm:prSet/>
      <dgm:spPr/>
      <dgm:t>
        <a:bodyPr/>
        <a:lstStyle/>
        <a:p>
          <a:endParaRPr lang="ru-RU"/>
        </a:p>
      </dgm:t>
    </dgm:pt>
    <dgm:pt modelId="{C3170085-A285-4DD9-B726-73B81728D886}" type="sibTrans" cxnId="{AE34F5C8-1489-4DD1-B98E-F8D5670083A4}">
      <dgm:prSet/>
      <dgm:spPr/>
      <dgm:t>
        <a:bodyPr/>
        <a:lstStyle/>
        <a:p>
          <a:endParaRPr lang="ru-RU"/>
        </a:p>
      </dgm:t>
    </dgm:pt>
    <dgm:pt modelId="{2A8E4B64-E546-4221-B35B-8BDFA97D6E0B}">
      <dgm:prSet/>
      <dgm:spPr/>
      <dgm:t>
        <a:bodyPr/>
        <a:lstStyle/>
        <a:p>
          <a:endParaRPr lang="ru-RU" dirty="0"/>
        </a:p>
      </dgm:t>
    </dgm:pt>
    <dgm:pt modelId="{FE062AE3-17A6-4F00-92A2-46B4E4468708}" type="parTrans" cxnId="{B807B65E-AA6D-403B-84BE-8942036F061C}">
      <dgm:prSet/>
      <dgm:spPr/>
      <dgm:t>
        <a:bodyPr/>
        <a:lstStyle/>
        <a:p>
          <a:endParaRPr lang="ru-RU"/>
        </a:p>
      </dgm:t>
    </dgm:pt>
    <dgm:pt modelId="{AD52AD31-E724-49FE-987C-A0458BD1342C}" type="sibTrans" cxnId="{B807B65E-AA6D-403B-84BE-8942036F061C}">
      <dgm:prSet/>
      <dgm:spPr/>
      <dgm:t>
        <a:bodyPr/>
        <a:lstStyle/>
        <a:p>
          <a:endParaRPr lang="ru-RU"/>
        </a:p>
      </dgm:t>
    </dgm:pt>
    <dgm:pt modelId="{40B26D8A-44CC-4BFA-A686-9316FCA11425}" type="pres">
      <dgm:prSet presAssocID="{57B3ADE2-0490-4312-B4BC-5F5DFD4E65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18F366-2576-4E02-A40A-366025CC5138}" type="pres">
      <dgm:prSet presAssocID="{9A5859E6-7FC6-4494-A696-472B13E834B5}" presName="parentLin" presStyleCnt="0"/>
      <dgm:spPr/>
    </dgm:pt>
    <dgm:pt modelId="{97A2898D-F62F-41A1-A2E2-2C4F77EB3455}" type="pres">
      <dgm:prSet presAssocID="{9A5859E6-7FC6-4494-A696-472B13E834B5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D8302036-620D-4D63-A063-592F73710E2E}" type="pres">
      <dgm:prSet presAssocID="{9A5859E6-7FC6-4494-A696-472B13E834B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CFEA7-558D-4576-83FF-F78D6E6E8384}" type="pres">
      <dgm:prSet presAssocID="{9A5859E6-7FC6-4494-A696-472B13E834B5}" presName="negativeSpace" presStyleCnt="0"/>
      <dgm:spPr/>
    </dgm:pt>
    <dgm:pt modelId="{07F85391-B35D-4F6E-A409-92284DA7DA1C}" type="pres">
      <dgm:prSet presAssocID="{9A5859E6-7FC6-4494-A696-472B13E834B5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6D529F-D859-4099-A510-B16FBF163592}" type="pres">
      <dgm:prSet presAssocID="{50F2E9FF-67F4-45EF-A522-90DA2F63C838}" presName="spaceBetweenRectangles" presStyleCnt="0"/>
      <dgm:spPr/>
    </dgm:pt>
    <dgm:pt modelId="{522EB83B-6F8A-4AD7-BB9E-CFA2BC2B8C84}" type="pres">
      <dgm:prSet presAssocID="{239EF1A0-AD2C-40F1-8AA1-E16DFF376229}" presName="parentLin" presStyleCnt="0"/>
      <dgm:spPr/>
    </dgm:pt>
    <dgm:pt modelId="{8A244680-9178-4E2E-ADBC-C5B03AC9EBDB}" type="pres">
      <dgm:prSet presAssocID="{239EF1A0-AD2C-40F1-8AA1-E16DFF376229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E1CA274-81F6-462C-B0A0-4FD38DE113B5}" type="pres">
      <dgm:prSet presAssocID="{239EF1A0-AD2C-40F1-8AA1-E16DFF376229}" presName="parentText" presStyleLbl="node1" presStyleIdx="1" presStyleCnt="2" custLinFactNeighborX="840" custLinFactNeighborY="-18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E8C11-9B1C-479F-B86B-13F5D11A8208}" type="pres">
      <dgm:prSet presAssocID="{239EF1A0-AD2C-40F1-8AA1-E16DFF376229}" presName="negativeSpace" presStyleCnt="0"/>
      <dgm:spPr/>
    </dgm:pt>
    <dgm:pt modelId="{BB3E2AB9-5AC2-44A0-ADB0-75790124DADD}" type="pres">
      <dgm:prSet presAssocID="{239EF1A0-AD2C-40F1-8AA1-E16DFF376229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5E6F03-34BC-41E5-B723-9D644E939644}" srcId="{9A5859E6-7FC6-4494-A696-472B13E834B5}" destId="{CBF4EBDE-AD86-48D6-9672-0B5A3093CAF4}" srcOrd="3" destOrd="0" parTransId="{04377F1B-E586-47D6-B29C-B73A735EF92F}" sibTransId="{7FB11EA9-9BE3-4C5E-9512-5694E46CFFC7}"/>
    <dgm:cxn modelId="{4ED0E1F7-DCD7-464E-BE6A-A9AB159419D2}" type="presOf" srcId="{CBF4EBDE-AD86-48D6-9672-0B5A3093CAF4}" destId="{07F85391-B35D-4F6E-A409-92284DA7DA1C}" srcOrd="0" destOrd="3" presId="urn:microsoft.com/office/officeart/2005/8/layout/list1"/>
    <dgm:cxn modelId="{37C5C78D-1966-476D-A392-400F04BA1342}" type="presOf" srcId="{98D58B31-C389-436A-87D7-864D6862E992}" destId="{BB3E2AB9-5AC2-44A0-ADB0-75790124DADD}" srcOrd="0" destOrd="0" presId="urn:microsoft.com/office/officeart/2005/8/layout/list1"/>
    <dgm:cxn modelId="{B807B65E-AA6D-403B-84BE-8942036F061C}" srcId="{239EF1A0-AD2C-40F1-8AA1-E16DFF376229}" destId="{2A8E4B64-E546-4221-B35B-8BDFA97D6E0B}" srcOrd="4" destOrd="0" parTransId="{FE062AE3-17A6-4F00-92A2-46B4E4468708}" sibTransId="{AD52AD31-E724-49FE-987C-A0458BD1342C}"/>
    <dgm:cxn modelId="{FF8DAABD-E878-4C66-B0B8-0267D30EAEC4}" type="presOf" srcId="{239EF1A0-AD2C-40F1-8AA1-E16DFF376229}" destId="{8A244680-9178-4E2E-ADBC-C5B03AC9EBDB}" srcOrd="0" destOrd="0" presId="urn:microsoft.com/office/officeart/2005/8/layout/list1"/>
    <dgm:cxn modelId="{FEF6268E-88E6-43ED-9707-34A54B468103}" type="presOf" srcId="{5AC55673-FF78-4E47-ABFB-3721A1C4A595}" destId="{BB3E2AB9-5AC2-44A0-ADB0-75790124DADD}" srcOrd="0" destOrd="1" presId="urn:microsoft.com/office/officeart/2005/8/layout/list1"/>
    <dgm:cxn modelId="{11CC1C1C-9559-48C8-BA58-A497A6FD8721}" srcId="{9A5859E6-7FC6-4494-A696-472B13E834B5}" destId="{3E8B4D0E-D7D8-4E6C-9A46-E95A8A608B63}" srcOrd="0" destOrd="0" parTransId="{F1FDCBAC-8B0C-43A8-BA9D-0AE9AE14A3BE}" sibTransId="{9DD938FC-AF64-4261-8720-21209218C1E6}"/>
    <dgm:cxn modelId="{213CED4D-83F3-4C34-9325-E21DB73669F7}" srcId="{239EF1A0-AD2C-40F1-8AA1-E16DFF376229}" destId="{5AC55673-FF78-4E47-ABFB-3721A1C4A595}" srcOrd="1" destOrd="0" parTransId="{5A27ED45-881F-472C-9A87-6E0B6A68F3C1}" sibTransId="{7623F769-5D86-47D0-9AA3-FD7820765FCF}"/>
    <dgm:cxn modelId="{DA6B7B19-7A4A-475D-9620-2FE69EA71CBC}" type="presOf" srcId="{3E8B4D0E-D7D8-4E6C-9A46-E95A8A608B63}" destId="{07F85391-B35D-4F6E-A409-92284DA7DA1C}" srcOrd="0" destOrd="0" presId="urn:microsoft.com/office/officeart/2005/8/layout/list1"/>
    <dgm:cxn modelId="{3E3707AC-0E20-42BB-B053-F6FB2178740E}" srcId="{239EF1A0-AD2C-40F1-8AA1-E16DFF376229}" destId="{6251351F-771C-4092-B264-D08D9D186368}" srcOrd="2" destOrd="0" parTransId="{A58B51D1-8763-4A37-9DB6-57272FA2323B}" sibTransId="{612EF96D-967D-4CDC-B78C-74EDD018F5B5}"/>
    <dgm:cxn modelId="{94DE517E-D82A-4066-97D3-C45DD423C1E7}" srcId="{57B3ADE2-0490-4312-B4BC-5F5DFD4E6573}" destId="{239EF1A0-AD2C-40F1-8AA1-E16DFF376229}" srcOrd="1" destOrd="0" parTransId="{3FF89826-0239-4A70-8DD2-9D554EEE763E}" sibTransId="{78FA6C44-5A1C-48AC-A217-F84FB0CB85A2}"/>
    <dgm:cxn modelId="{601C0479-E0EB-44AE-8106-3A69AD0DF762}" srcId="{239EF1A0-AD2C-40F1-8AA1-E16DFF376229}" destId="{98D58B31-C389-436A-87D7-864D6862E992}" srcOrd="0" destOrd="0" parTransId="{A0ABEBE7-7875-4B4C-832B-B35981628597}" sibTransId="{E4704D82-966F-419B-88C5-10D935E89F5C}"/>
    <dgm:cxn modelId="{D6AC8108-85EC-4B9F-8D8E-383AD90C2EA3}" type="presOf" srcId="{2A8E4B64-E546-4221-B35B-8BDFA97D6E0B}" destId="{BB3E2AB9-5AC2-44A0-ADB0-75790124DADD}" srcOrd="0" destOrd="4" presId="urn:microsoft.com/office/officeart/2005/8/layout/list1"/>
    <dgm:cxn modelId="{B534800A-2226-48A9-A4EE-E5CA61B01378}" type="presOf" srcId="{EF506CC8-E904-47B5-88F9-BF1A22D30CCC}" destId="{07F85391-B35D-4F6E-A409-92284DA7DA1C}" srcOrd="0" destOrd="2" presId="urn:microsoft.com/office/officeart/2005/8/layout/list1"/>
    <dgm:cxn modelId="{1C1515F6-49ED-4BDD-BA64-AE23E6302ECC}" srcId="{57B3ADE2-0490-4312-B4BC-5F5DFD4E6573}" destId="{9A5859E6-7FC6-4494-A696-472B13E834B5}" srcOrd="0" destOrd="0" parTransId="{A4461F93-A44D-4BC8-9C75-938550C4B755}" sibTransId="{50F2E9FF-67F4-45EF-A522-90DA2F63C838}"/>
    <dgm:cxn modelId="{E3A23129-0936-4C3C-A058-0A0B9B4A2715}" type="presOf" srcId="{081FB645-EBA4-496D-8AB5-E96761ED70D7}" destId="{BB3E2AB9-5AC2-44A0-ADB0-75790124DADD}" srcOrd="0" destOrd="3" presId="urn:microsoft.com/office/officeart/2005/8/layout/list1"/>
    <dgm:cxn modelId="{AF2E6CFF-5AAA-41A5-A9BE-F06209C854D1}" type="presOf" srcId="{9A5859E6-7FC6-4494-A696-472B13E834B5}" destId="{D8302036-620D-4D63-A063-592F73710E2E}" srcOrd="1" destOrd="0" presId="urn:microsoft.com/office/officeart/2005/8/layout/list1"/>
    <dgm:cxn modelId="{AE34F5C8-1489-4DD1-B98E-F8D5670083A4}" srcId="{239EF1A0-AD2C-40F1-8AA1-E16DFF376229}" destId="{081FB645-EBA4-496D-8AB5-E96761ED70D7}" srcOrd="3" destOrd="0" parTransId="{D762A96B-E7AF-44CE-87A3-DF6A3D7A5CF5}" sibTransId="{C3170085-A285-4DD9-B726-73B81728D886}"/>
    <dgm:cxn modelId="{AC7DBA21-9E04-4786-A5DF-D4C4328D0C69}" type="presOf" srcId="{6251351F-771C-4092-B264-D08D9D186368}" destId="{BB3E2AB9-5AC2-44A0-ADB0-75790124DADD}" srcOrd="0" destOrd="2" presId="urn:microsoft.com/office/officeart/2005/8/layout/list1"/>
    <dgm:cxn modelId="{A25DD201-78D1-4677-B689-A04FD25959FD}" type="presOf" srcId="{57B3ADE2-0490-4312-B4BC-5F5DFD4E6573}" destId="{40B26D8A-44CC-4BFA-A686-9316FCA11425}" srcOrd="0" destOrd="0" presId="urn:microsoft.com/office/officeart/2005/8/layout/list1"/>
    <dgm:cxn modelId="{CF74BE3B-E174-415C-9A6D-6416DE188F15}" srcId="{9A5859E6-7FC6-4494-A696-472B13E834B5}" destId="{D1955DDE-572D-4B95-9A75-AD6E7A9CD5D0}" srcOrd="1" destOrd="0" parTransId="{6A13F6E9-7A1A-4EA7-8F3C-5456FE8064B7}" sibTransId="{86A0C19B-E5A4-4656-922D-CF075DD99785}"/>
    <dgm:cxn modelId="{ED3DF014-581C-4FD0-8E79-5048A81CA16E}" type="presOf" srcId="{D1955DDE-572D-4B95-9A75-AD6E7A9CD5D0}" destId="{07F85391-B35D-4F6E-A409-92284DA7DA1C}" srcOrd="0" destOrd="1" presId="urn:microsoft.com/office/officeart/2005/8/layout/list1"/>
    <dgm:cxn modelId="{5CE288E5-322E-4211-9741-ADD2F3DB4010}" type="presOf" srcId="{239EF1A0-AD2C-40F1-8AA1-E16DFF376229}" destId="{AE1CA274-81F6-462C-B0A0-4FD38DE113B5}" srcOrd="1" destOrd="0" presId="urn:microsoft.com/office/officeart/2005/8/layout/list1"/>
    <dgm:cxn modelId="{38DAD9DD-3030-477D-BD15-968FE9B9484E}" srcId="{9A5859E6-7FC6-4494-A696-472B13E834B5}" destId="{EF506CC8-E904-47B5-88F9-BF1A22D30CCC}" srcOrd="2" destOrd="0" parTransId="{98391699-C5F2-4A19-93F0-905C6BF93955}" sibTransId="{65006195-7697-4B57-BCE8-B734A7F74741}"/>
    <dgm:cxn modelId="{D25D7B2F-09CA-4ECD-B95F-21F3FDC412CE}" type="presOf" srcId="{9A5859E6-7FC6-4494-A696-472B13E834B5}" destId="{97A2898D-F62F-41A1-A2E2-2C4F77EB3455}" srcOrd="0" destOrd="0" presId="urn:microsoft.com/office/officeart/2005/8/layout/list1"/>
    <dgm:cxn modelId="{3BD8EE73-8D8B-4CAD-8A37-63BEB5065921}" type="presParOf" srcId="{40B26D8A-44CC-4BFA-A686-9316FCA11425}" destId="{B518F366-2576-4E02-A40A-366025CC5138}" srcOrd="0" destOrd="0" presId="urn:microsoft.com/office/officeart/2005/8/layout/list1"/>
    <dgm:cxn modelId="{E102C144-5CC6-4852-890E-1AF77B7D9D0A}" type="presParOf" srcId="{B518F366-2576-4E02-A40A-366025CC5138}" destId="{97A2898D-F62F-41A1-A2E2-2C4F77EB3455}" srcOrd="0" destOrd="0" presId="urn:microsoft.com/office/officeart/2005/8/layout/list1"/>
    <dgm:cxn modelId="{CE5F74ED-8A26-4372-A4CE-F6474AE7483D}" type="presParOf" srcId="{B518F366-2576-4E02-A40A-366025CC5138}" destId="{D8302036-620D-4D63-A063-592F73710E2E}" srcOrd="1" destOrd="0" presId="urn:microsoft.com/office/officeart/2005/8/layout/list1"/>
    <dgm:cxn modelId="{345C03FC-FE28-4084-BEE3-CC51193320B3}" type="presParOf" srcId="{40B26D8A-44CC-4BFA-A686-9316FCA11425}" destId="{524CFEA7-558D-4576-83FF-F78D6E6E8384}" srcOrd="1" destOrd="0" presId="urn:microsoft.com/office/officeart/2005/8/layout/list1"/>
    <dgm:cxn modelId="{474C6C44-05C5-42AA-A9DE-D7A10919ACD4}" type="presParOf" srcId="{40B26D8A-44CC-4BFA-A686-9316FCA11425}" destId="{07F85391-B35D-4F6E-A409-92284DA7DA1C}" srcOrd="2" destOrd="0" presId="urn:microsoft.com/office/officeart/2005/8/layout/list1"/>
    <dgm:cxn modelId="{1B00B9A6-D2AA-43A6-931D-3DE5AFE08B34}" type="presParOf" srcId="{40B26D8A-44CC-4BFA-A686-9316FCA11425}" destId="{D06D529F-D859-4099-A510-B16FBF163592}" srcOrd="3" destOrd="0" presId="urn:microsoft.com/office/officeart/2005/8/layout/list1"/>
    <dgm:cxn modelId="{AB7BAC8E-70A1-45EE-B032-BA40CB9BA6B9}" type="presParOf" srcId="{40B26D8A-44CC-4BFA-A686-9316FCA11425}" destId="{522EB83B-6F8A-4AD7-BB9E-CFA2BC2B8C84}" srcOrd="4" destOrd="0" presId="urn:microsoft.com/office/officeart/2005/8/layout/list1"/>
    <dgm:cxn modelId="{4366CDAF-BE82-4860-87C2-A3336847378E}" type="presParOf" srcId="{522EB83B-6F8A-4AD7-BB9E-CFA2BC2B8C84}" destId="{8A244680-9178-4E2E-ADBC-C5B03AC9EBDB}" srcOrd="0" destOrd="0" presId="urn:microsoft.com/office/officeart/2005/8/layout/list1"/>
    <dgm:cxn modelId="{8AA3BFDB-1147-4631-865F-371123B10AFB}" type="presParOf" srcId="{522EB83B-6F8A-4AD7-BB9E-CFA2BC2B8C84}" destId="{AE1CA274-81F6-462C-B0A0-4FD38DE113B5}" srcOrd="1" destOrd="0" presId="urn:microsoft.com/office/officeart/2005/8/layout/list1"/>
    <dgm:cxn modelId="{AF9FD1BA-7645-4646-9C02-0F2AC1EEBFE7}" type="presParOf" srcId="{40B26D8A-44CC-4BFA-A686-9316FCA11425}" destId="{073E8C11-9B1C-479F-B86B-13F5D11A8208}" srcOrd="5" destOrd="0" presId="urn:microsoft.com/office/officeart/2005/8/layout/list1"/>
    <dgm:cxn modelId="{51356D80-F96F-4C1E-BA9C-0C9853967575}" type="presParOf" srcId="{40B26D8A-44CC-4BFA-A686-9316FCA11425}" destId="{BB3E2AB9-5AC2-44A0-ADB0-75790124DAD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98B1D9-5BAC-4E1B-9531-D733EFF5ED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A1C31D-C74D-4B2C-B0C6-939222B9CB5B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Указанные документы заверяем, сканируем и отправляем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ФГБУ «ФИОКО»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643B874-A182-43BB-B2FF-FD49A73313EC}" type="parTrans" cxnId="{6928F3FC-6F37-4156-9C08-DEE1FD5E78DA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C0348FC-1CD2-4BE7-B0E8-8F090B2B845E}" type="sibTrans" cxnId="{6928F3FC-6F37-4156-9C08-DEE1FD5E78DA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2849EF6-3AC3-497F-979C-033F419F40FF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vipnet@fioco.ru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485D330-B746-4D3F-B185-24728F8FCCC2}" type="parTrans" cxnId="{B860B414-B5A0-4769-B114-9DE074427432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B9F99C1-7BBD-4A77-9B48-97B458A2436E}" type="sibTrans" cxnId="{B860B414-B5A0-4769-B114-9DE074427432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1F7F33B-1929-42F2-B937-83A36E718290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Рассмотрения документов (5 рабочих дней).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FE8647C-255B-4A1C-95CB-D71DA8BAAF25}" type="parTrans" cxnId="{F077FB25-398C-4C4A-864A-BB91008047E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C4F4C0B-41C2-4516-B289-3A4E1AFAE16F}" type="sibTrans" cxnId="{F077FB25-398C-4C4A-864A-BB91008047E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EC8852F-EA06-48D3-AF35-322F8950CBB6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придет электронное письмо о предварительном согласовании схемы подключения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360E14F-F4DC-4AEA-9614-605F3BBF04EC}" type="parTrans" cxnId="{D43E1821-5F00-485A-BE84-C749C91E96D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2C73F49-49B6-439B-987E-DCBE67D4E1F8}" type="sibTrans" cxnId="{D43E1821-5F00-485A-BE84-C749C91E96D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5384F75-5D79-4AB8-A978-4E160343F2A0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127994, г. Москва, ул. Садовая-Сухаревская, д.16 с пометкой  «для подключения к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ViPNet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-сети»  оригиналы документов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DE55A0B-9DF0-4F0B-A5E6-CCBA19001B31}" type="parTrans" cxnId="{91C0244F-2A0B-4F7C-A58B-3D335C7D96F8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D89FD71-7EDE-47C6-B70E-ED0F35D6571C}" type="sibTrans" cxnId="{91C0244F-2A0B-4F7C-A58B-3D335C7D96F8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B401BD5-AC55-4360-8B56-C4960C621D21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Высылаем оригиналы документов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235E8CE-73CD-42F9-B10E-ECD483A0228B}" type="parTrans" cxnId="{58FC679C-C24E-4394-BB83-88152BF5FD3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F9FD71E-D7E4-4597-B1A9-B778F2AA8317}" type="sibTrans" cxnId="{58FC679C-C24E-4394-BB83-88152BF5FD3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68B342B-79EC-4D17-83F1-ED4156859908}" type="pres">
      <dgm:prSet presAssocID="{9198B1D9-5BAC-4E1B-9531-D733EFF5ED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F704EA-2D91-4E74-8616-574C0C30674C}" type="pres">
      <dgm:prSet presAssocID="{84A1C31D-C74D-4B2C-B0C6-939222B9CB5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E0B08-7A56-466E-B64D-E3B22DBC6E96}" type="pres">
      <dgm:prSet presAssocID="{84A1C31D-C74D-4B2C-B0C6-939222B9CB5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26F83-4894-4585-BF3A-D2414EB0CE7A}" type="pres">
      <dgm:prSet presAssocID="{21F7F33B-1929-42F2-B937-83A36E71829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40B6E-AD51-418C-81CB-86201B01156A}" type="pres">
      <dgm:prSet presAssocID="{21F7F33B-1929-42F2-B937-83A36E718290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0FA29-F8EE-444C-BC1A-9BFE4261B9AB}" type="pres">
      <dgm:prSet presAssocID="{3B401BD5-AC55-4360-8B56-C4960C621D21}" presName="parentText" presStyleLbl="node1" presStyleIdx="2" presStyleCnt="3" custLinFactNeighborX="-650" custLinFactNeighborY="-11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A8C59-EC12-4C61-8799-F935F4E7770A}" type="pres">
      <dgm:prSet presAssocID="{3B401BD5-AC55-4360-8B56-C4960C621D21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C0244F-2A0B-4F7C-A58B-3D335C7D96F8}" srcId="{3B401BD5-AC55-4360-8B56-C4960C621D21}" destId="{B5384F75-5D79-4AB8-A978-4E160343F2A0}" srcOrd="0" destOrd="0" parTransId="{8DE55A0B-9DF0-4F0B-A5E6-CCBA19001B31}" sibTransId="{DD89FD71-7EDE-47C6-B70E-ED0F35D6571C}"/>
    <dgm:cxn modelId="{29C7DE49-15C0-4458-BA6E-33B8774F201A}" type="presOf" srcId="{3B401BD5-AC55-4360-8B56-C4960C621D21}" destId="{8A70FA29-F8EE-444C-BC1A-9BFE4261B9AB}" srcOrd="0" destOrd="0" presId="urn:microsoft.com/office/officeart/2005/8/layout/vList2"/>
    <dgm:cxn modelId="{00090D0C-4276-433F-8592-1AD87D6ED6D5}" type="presOf" srcId="{9198B1D9-5BAC-4E1B-9531-D733EFF5ED36}" destId="{D68B342B-79EC-4D17-83F1-ED4156859908}" srcOrd="0" destOrd="0" presId="urn:microsoft.com/office/officeart/2005/8/layout/vList2"/>
    <dgm:cxn modelId="{F077FB25-398C-4C4A-864A-BB91008047EC}" srcId="{9198B1D9-5BAC-4E1B-9531-D733EFF5ED36}" destId="{21F7F33B-1929-42F2-B937-83A36E718290}" srcOrd="1" destOrd="0" parTransId="{2FE8647C-255B-4A1C-95CB-D71DA8BAAF25}" sibTransId="{DC4F4C0B-41C2-4516-B289-3A4E1AFAE16F}"/>
    <dgm:cxn modelId="{B6FBC7BD-C602-475F-A8C2-61880753C116}" type="presOf" srcId="{B5384F75-5D79-4AB8-A978-4E160343F2A0}" destId="{18CA8C59-EC12-4C61-8799-F935F4E7770A}" srcOrd="0" destOrd="0" presId="urn:microsoft.com/office/officeart/2005/8/layout/vList2"/>
    <dgm:cxn modelId="{6928F3FC-6F37-4156-9C08-DEE1FD5E78DA}" srcId="{9198B1D9-5BAC-4E1B-9531-D733EFF5ED36}" destId="{84A1C31D-C74D-4B2C-B0C6-939222B9CB5B}" srcOrd="0" destOrd="0" parTransId="{9643B874-A182-43BB-B2FF-FD49A73313EC}" sibTransId="{AC0348FC-1CD2-4BE7-B0E8-8F090B2B845E}"/>
    <dgm:cxn modelId="{B860B414-B5A0-4769-B114-9DE074427432}" srcId="{84A1C31D-C74D-4B2C-B0C6-939222B9CB5B}" destId="{42849EF6-3AC3-497F-979C-033F419F40FF}" srcOrd="0" destOrd="0" parTransId="{7485D330-B746-4D3F-B185-24728F8FCCC2}" sibTransId="{8B9F99C1-7BBD-4A77-9B48-97B458A2436E}"/>
    <dgm:cxn modelId="{E9947D33-8463-4293-8C22-58830CE30DB3}" type="presOf" srcId="{42849EF6-3AC3-497F-979C-033F419F40FF}" destId="{60DE0B08-7A56-466E-B64D-E3B22DBC6E96}" srcOrd="0" destOrd="0" presId="urn:microsoft.com/office/officeart/2005/8/layout/vList2"/>
    <dgm:cxn modelId="{4038176F-0422-478A-A95F-5A3233147ECB}" type="presOf" srcId="{21F7F33B-1929-42F2-B937-83A36E718290}" destId="{D3226F83-4894-4585-BF3A-D2414EB0CE7A}" srcOrd="0" destOrd="0" presId="urn:microsoft.com/office/officeart/2005/8/layout/vList2"/>
    <dgm:cxn modelId="{C70B9019-89A1-4DE9-97F5-57D6EDAFBD01}" type="presOf" srcId="{84A1C31D-C74D-4B2C-B0C6-939222B9CB5B}" destId="{93F704EA-2D91-4E74-8616-574C0C30674C}" srcOrd="0" destOrd="0" presId="urn:microsoft.com/office/officeart/2005/8/layout/vList2"/>
    <dgm:cxn modelId="{58FC679C-C24E-4394-BB83-88152BF5FD3C}" srcId="{9198B1D9-5BAC-4E1B-9531-D733EFF5ED36}" destId="{3B401BD5-AC55-4360-8B56-C4960C621D21}" srcOrd="2" destOrd="0" parTransId="{C235E8CE-73CD-42F9-B10E-ECD483A0228B}" sibTransId="{CF9FD71E-D7E4-4597-B1A9-B778F2AA8317}"/>
    <dgm:cxn modelId="{2C03407A-F07B-4862-8EE0-56C38E36742D}" type="presOf" srcId="{8EC8852F-EA06-48D3-AF35-322F8950CBB6}" destId="{9C140B6E-AD51-418C-81CB-86201B01156A}" srcOrd="0" destOrd="0" presId="urn:microsoft.com/office/officeart/2005/8/layout/vList2"/>
    <dgm:cxn modelId="{D43E1821-5F00-485A-BE84-C749C91E96DB}" srcId="{21F7F33B-1929-42F2-B937-83A36E718290}" destId="{8EC8852F-EA06-48D3-AF35-322F8950CBB6}" srcOrd="0" destOrd="0" parTransId="{C360E14F-F4DC-4AEA-9614-605F3BBF04EC}" sibTransId="{22C73F49-49B6-439B-987E-DCBE67D4E1F8}"/>
    <dgm:cxn modelId="{56F42C54-8035-408B-A968-D1AF881BF299}" type="presParOf" srcId="{D68B342B-79EC-4D17-83F1-ED4156859908}" destId="{93F704EA-2D91-4E74-8616-574C0C30674C}" srcOrd="0" destOrd="0" presId="urn:microsoft.com/office/officeart/2005/8/layout/vList2"/>
    <dgm:cxn modelId="{553D8143-A97E-4937-911F-D42572E3F1D9}" type="presParOf" srcId="{D68B342B-79EC-4D17-83F1-ED4156859908}" destId="{60DE0B08-7A56-466E-B64D-E3B22DBC6E96}" srcOrd="1" destOrd="0" presId="urn:microsoft.com/office/officeart/2005/8/layout/vList2"/>
    <dgm:cxn modelId="{E7DC568C-6CCB-4D8B-9F36-10D11A640B62}" type="presParOf" srcId="{D68B342B-79EC-4D17-83F1-ED4156859908}" destId="{D3226F83-4894-4585-BF3A-D2414EB0CE7A}" srcOrd="2" destOrd="0" presId="urn:microsoft.com/office/officeart/2005/8/layout/vList2"/>
    <dgm:cxn modelId="{07B8E249-4C7F-4338-AB9C-99E337372F07}" type="presParOf" srcId="{D68B342B-79EC-4D17-83F1-ED4156859908}" destId="{9C140B6E-AD51-418C-81CB-86201B01156A}" srcOrd="3" destOrd="0" presId="urn:microsoft.com/office/officeart/2005/8/layout/vList2"/>
    <dgm:cxn modelId="{CC767488-533F-4F04-84FF-5D9FCD18EFF2}" type="presParOf" srcId="{D68B342B-79EC-4D17-83F1-ED4156859908}" destId="{8A70FA29-F8EE-444C-BC1A-9BFE4261B9AB}" srcOrd="4" destOrd="0" presId="urn:microsoft.com/office/officeart/2005/8/layout/vList2"/>
    <dgm:cxn modelId="{EABC0EF5-3FE7-40BA-A379-AE6DB4D1FD72}" type="presParOf" srcId="{D68B342B-79EC-4D17-83F1-ED4156859908}" destId="{18CA8C59-EC12-4C61-8799-F935F4E7770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11B12-0A23-4833-BEC3-60EBC58C0513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4C933F-97FF-46D3-BFAE-02A87E6086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11B12-0A23-4833-BEC3-60EBC58C0513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4C933F-97FF-46D3-BFAE-02A87E608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11B12-0A23-4833-BEC3-60EBC58C0513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4C933F-97FF-46D3-BFAE-02A87E608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11B12-0A23-4833-BEC3-60EBC58C0513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4C933F-97FF-46D3-BFAE-02A87E608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11B12-0A23-4833-BEC3-60EBC58C0513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4C933F-97FF-46D3-BFAE-02A87E6086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11B12-0A23-4833-BEC3-60EBC58C0513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4C933F-97FF-46D3-BFAE-02A87E608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11B12-0A23-4833-BEC3-60EBC58C0513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4C933F-97FF-46D3-BFAE-02A87E608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11B12-0A23-4833-BEC3-60EBC58C0513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4C933F-97FF-46D3-BFAE-02A87E608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11B12-0A23-4833-BEC3-60EBC58C0513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4C933F-97FF-46D3-BFAE-02A87E6086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11B12-0A23-4833-BEC3-60EBC58C0513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4C933F-97FF-46D3-BFAE-02A87E608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11B12-0A23-4833-BEC3-60EBC58C0513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4C933F-97FF-46D3-BFAE-02A87E6086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E111B12-0A23-4833-BEC3-60EBC58C0513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04C933F-97FF-46D3-BFAE-02A87E6086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_________Microsoft_Word_97_20031.doc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_________Microsoft_Word_97_20032.doc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frdo@obrnadzor.gov.ru" TargetMode="External"/><Relationship Id="rId2" Type="http://schemas.openxmlformats.org/officeDocument/2006/relationships/hyperlink" Target="mailto:vipnet@fioco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tel:+7%20(495)%20530-10-1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oco.ru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vipnet@fioco.ru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980728"/>
            <a:ext cx="7249616" cy="166875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федеральная информационная система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реестр сведений о документах об образовании и (или)о квалификации, документах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 обучении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(ФИС ФРДО)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745560" cy="139534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Условия подключения к ФИС ФРДО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Порядок внесения сведений в ФИС ФРДО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2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540406"/>
              </p:ext>
            </p:extLst>
          </p:nvPr>
        </p:nvGraphicFramePr>
        <p:xfrm>
          <a:off x="4211960" y="116632"/>
          <a:ext cx="4399285" cy="6317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Document" r:id="rId4" imgW="5925852" imgH="8533709" progId="Word.Document.8">
                  <p:embed/>
                </p:oleObj>
              </mc:Choice>
              <mc:Fallback>
                <p:oleObj name="Document" r:id="rId4" imgW="5925852" imgH="8533709" progId="Word.Document.8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116632"/>
                        <a:ext cx="4399285" cy="63179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072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C:\Users\voitenko\Downloads\1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6663"/>
            <a:ext cx="4896544" cy="674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1619672" y="4869160"/>
            <a:ext cx="6048672" cy="19888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03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voitenko\Downloads\1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5112568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907704" y="3212976"/>
            <a:ext cx="6120680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85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247524"/>
              </p:ext>
            </p:extLst>
          </p:nvPr>
        </p:nvGraphicFramePr>
        <p:xfrm>
          <a:off x="4211960" y="404664"/>
          <a:ext cx="4320480" cy="6287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Document" r:id="rId4" imgW="6059445" imgH="8820365" progId="Word.Document.8">
                  <p:embed/>
                </p:oleObj>
              </mc:Choice>
              <mc:Fallback>
                <p:oleObj name="Document" r:id="rId4" imgW="6059445" imgH="8820365" progId="Word.Document.8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404664"/>
                        <a:ext cx="4320480" cy="62879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Овал 4"/>
          <p:cNvSpPr/>
          <p:nvPr/>
        </p:nvSpPr>
        <p:spPr>
          <a:xfrm>
            <a:off x="2987824" y="2636912"/>
            <a:ext cx="6048672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19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00864" y="214901"/>
            <a:ext cx="8043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Для подключения к сети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3608 по схеме 1 вариант 2 необходимо предоставить следующие документы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Арка 9"/>
          <p:cNvSpPr/>
          <p:nvPr/>
        </p:nvSpPr>
        <p:spPr>
          <a:xfrm>
            <a:off x="-5934079" y="248023"/>
            <a:ext cx="7368325" cy="7368325"/>
          </a:xfrm>
          <a:prstGeom prst="blockArc">
            <a:avLst>
              <a:gd name="adj1" fmla="val 18900000"/>
              <a:gd name="adj2" fmla="val 2700000"/>
              <a:gd name="adj3" fmla="val 29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олилиния 10"/>
          <p:cNvSpPr/>
          <p:nvPr/>
        </p:nvSpPr>
        <p:spPr>
          <a:xfrm>
            <a:off x="635545" y="1443874"/>
            <a:ext cx="8255859" cy="497508"/>
          </a:xfrm>
          <a:custGeom>
            <a:avLst/>
            <a:gdLst>
              <a:gd name="connsiteX0" fmla="*/ 0 w 8255859"/>
              <a:gd name="connsiteY0" fmla="*/ 0 h 497508"/>
              <a:gd name="connsiteX1" fmla="*/ 8255859 w 8255859"/>
              <a:gd name="connsiteY1" fmla="*/ 0 h 497508"/>
              <a:gd name="connsiteX2" fmla="*/ 8255859 w 8255859"/>
              <a:gd name="connsiteY2" fmla="*/ 497508 h 497508"/>
              <a:gd name="connsiteX3" fmla="*/ 0 w 8255859"/>
              <a:gd name="connsiteY3" fmla="*/ 497508 h 497508"/>
              <a:gd name="connsiteX4" fmla="*/ 0 w 8255859"/>
              <a:gd name="connsiteY4" fmla="*/ 0 h 49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859" h="497508">
                <a:moveTo>
                  <a:pt x="0" y="0"/>
                </a:moveTo>
                <a:lnTo>
                  <a:pt x="8255859" y="0"/>
                </a:lnTo>
                <a:lnTo>
                  <a:pt x="8255859" y="497508"/>
                </a:lnTo>
                <a:lnTo>
                  <a:pt x="0" y="4975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898" tIns="35560" rIns="35560" bIns="3556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Заверенная организацией копия Устава/ Положения</a:t>
            </a:r>
            <a:endParaRPr lang="ru-RU" sz="1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24602" y="1381686"/>
            <a:ext cx="621886" cy="62188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Полилиния 12"/>
          <p:cNvSpPr/>
          <p:nvPr/>
        </p:nvSpPr>
        <p:spPr>
          <a:xfrm>
            <a:off x="1086084" y="2190576"/>
            <a:ext cx="7805320" cy="497508"/>
          </a:xfrm>
          <a:custGeom>
            <a:avLst/>
            <a:gdLst>
              <a:gd name="connsiteX0" fmla="*/ 0 w 7805320"/>
              <a:gd name="connsiteY0" fmla="*/ 0 h 497508"/>
              <a:gd name="connsiteX1" fmla="*/ 7805320 w 7805320"/>
              <a:gd name="connsiteY1" fmla="*/ 0 h 497508"/>
              <a:gd name="connsiteX2" fmla="*/ 7805320 w 7805320"/>
              <a:gd name="connsiteY2" fmla="*/ 497508 h 497508"/>
              <a:gd name="connsiteX3" fmla="*/ 0 w 7805320"/>
              <a:gd name="connsiteY3" fmla="*/ 497508 h 497508"/>
              <a:gd name="connsiteX4" fmla="*/ 0 w 7805320"/>
              <a:gd name="connsiteY4" fmla="*/ 0 h 49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5320" h="497508">
                <a:moveTo>
                  <a:pt x="0" y="0"/>
                </a:moveTo>
                <a:lnTo>
                  <a:pt x="7805320" y="0"/>
                </a:lnTo>
                <a:lnTo>
                  <a:pt x="7805320" y="497508"/>
                </a:lnTo>
                <a:lnTo>
                  <a:pt x="0" y="4975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898" tIns="35560" rIns="35560" bIns="35560" numCol="1" spcCol="1270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Заверенная организацией копия Приказа о назначении руководителя</a:t>
            </a:r>
          </a:p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75141" y="2128387"/>
            <a:ext cx="621886" cy="62188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Полилиния 14"/>
          <p:cNvSpPr/>
          <p:nvPr/>
        </p:nvSpPr>
        <p:spPr>
          <a:xfrm>
            <a:off x="1332977" y="2936729"/>
            <a:ext cx="7558427" cy="497508"/>
          </a:xfrm>
          <a:custGeom>
            <a:avLst/>
            <a:gdLst>
              <a:gd name="connsiteX0" fmla="*/ 0 w 7558427"/>
              <a:gd name="connsiteY0" fmla="*/ 0 h 497508"/>
              <a:gd name="connsiteX1" fmla="*/ 7558427 w 7558427"/>
              <a:gd name="connsiteY1" fmla="*/ 0 h 497508"/>
              <a:gd name="connsiteX2" fmla="*/ 7558427 w 7558427"/>
              <a:gd name="connsiteY2" fmla="*/ 497508 h 497508"/>
              <a:gd name="connsiteX3" fmla="*/ 0 w 7558427"/>
              <a:gd name="connsiteY3" fmla="*/ 497508 h 497508"/>
              <a:gd name="connsiteX4" fmla="*/ 0 w 7558427"/>
              <a:gd name="connsiteY4" fmla="*/ 0 h 49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8427" h="497508">
                <a:moveTo>
                  <a:pt x="0" y="0"/>
                </a:moveTo>
                <a:lnTo>
                  <a:pt x="7558427" y="0"/>
                </a:lnTo>
                <a:lnTo>
                  <a:pt x="7558427" y="497508"/>
                </a:lnTo>
                <a:lnTo>
                  <a:pt x="0" y="4975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898" tIns="35560" rIns="35560" bIns="35560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Заверенная организацией копия Приказа о назначении ответственного лица (шаблон во вложении)</a:t>
            </a:r>
            <a:endParaRPr lang="ru-RU" sz="1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22034" y="2874541"/>
            <a:ext cx="621886" cy="62188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Полилиния 16"/>
          <p:cNvSpPr/>
          <p:nvPr/>
        </p:nvSpPr>
        <p:spPr>
          <a:xfrm>
            <a:off x="1411808" y="3573016"/>
            <a:ext cx="7479597" cy="718338"/>
          </a:xfrm>
          <a:custGeom>
            <a:avLst/>
            <a:gdLst>
              <a:gd name="connsiteX0" fmla="*/ 0 w 7479597"/>
              <a:gd name="connsiteY0" fmla="*/ 0 h 718338"/>
              <a:gd name="connsiteX1" fmla="*/ 7479597 w 7479597"/>
              <a:gd name="connsiteY1" fmla="*/ 0 h 718338"/>
              <a:gd name="connsiteX2" fmla="*/ 7479597 w 7479597"/>
              <a:gd name="connsiteY2" fmla="*/ 718338 h 718338"/>
              <a:gd name="connsiteX3" fmla="*/ 0 w 7479597"/>
              <a:gd name="connsiteY3" fmla="*/ 718338 h 718338"/>
              <a:gd name="connsiteX4" fmla="*/ 0 w 7479597"/>
              <a:gd name="connsiteY4" fmla="*/ 0 h 71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9597" h="718338">
                <a:moveTo>
                  <a:pt x="0" y="0"/>
                </a:moveTo>
                <a:lnTo>
                  <a:pt x="7479597" y="0"/>
                </a:lnTo>
                <a:lnTo>
                  <a:pt x="7479597" y="718338"/>
                </a:lnTo>
                <a:lnTo>
                  <a:pt x="0" y="7183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898" tIns="35560" rIns="35560" bIns="35560" numCol="1" spcCol="1270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Форма (в PDF и в </a:t>
            </a:r>
            <a:r>
              <a:rPr lang="ru-RU" sz="1400" kern="1200" dirty="0" err="1" smtClean="0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) согласования схемы подключения к сети </a:t>
            </a:r>
            <a:r>
              <a:rPr lang="ru-RU" sz="1400" kern="1200" dirty="0" err="1" smtClean="0"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 (шаблон во вложении)</a:t>
            </a:r>
          </a:p>
          <a:p>
            <a:pPr lvl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100865" y="3621242"/>
            <a:ext cx="621886" cy="62188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Полилиния 18"/>
          <p:cNvSpPr/>
          <p:nvPr/>
        </p:nvSpPr>
        <p:spPr>
          <a:xfrm>
            <a:off x="1332977" y="4430132"/>
            <a:ext cx="7558427" cy="497508"/>
          </a:xfrm>
          <a:custGeom>
            <a:avLst/>
            <a:gdLst>
              <a:gd name="connsiteX0" fmla="*/ 0 w 7558427"/>
              <a:gd name="connsiteY0" fmla="*/ 0 h 497508"/>
              <a:gd name="connsiteX1" fmla="*/ 7558427 w 7558427"/>
              <a:gd name="connsiteY1" fmla="*/ 0 h 497508"/>
              <a:gd name="connsiteX2" fmla="*/ 7558427 w 7558427"/>
              <a:gd name="connsiteY2" fmla="*/ 497508 h 497508"/>
              <a:gd name="connsiteX3" fmla="*/ 0 w 7558427"/>
              <a:gd name="connsiteY3" fmla="*/ 497508 h 497508"/>
              <a:gd name="connsiteX4" fmla="*/ 0 w 7558427"/>
              <a:gd name="connsiteY4" fmla="*/ 0 h 49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8427" h="497508">
                <a:moveTo>
                  <a:pt x="0" y="0"/>
                </a:moveTo>
                <a:lnTo>
                  <a:pt x="7558427" y="0"/>
                </a:lnTo>
                <a:lnTo>
                  <a:pt x="7558427" y="497508"/>
                </a:lnTo>
                <a:lnTo>
                  <a:pt x="0" y="4975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898" tIns="35560" rIns="35560" bIns="35560" numCol="1" spcCol="1270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Письмо на имя директора ФГБУ «ФИОКО» (шаблон во вложении)</a:t>
            </a:r>
          </a:p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022034" y="4367943"/>
            <a:ext cx="621886" cy="62188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Полилиния 20"/>
          <p:cNvSpPr/>
          <p:nvPr/>
        </p:nvSpPr>
        <p:spPr>
          <a:xfrm>
            <a:off x="1086084" y="5085184"/>
            <a:ext cx="7805320" cy="679711"/>
          </a:xfrm>
          <a:custGeom>
            <a:avLst/>
            <a:gdLst>
              <a:gd name="connsiteX0" fmla="*/ 0 w 7805320"/>
              <a:gd name="connsiteY0" fmla="*/ 0 h 679711"/>
              <a:gd name="connsiteX1" fmla="*/ 7805320 w 7805320"/>
              <a:gd name="connsiteY1" fmla="*/ 0 h 679711"/>
              <a:gd name="connsiteX2" fmla="*/ 7805320 w 7805320"/>
              <a:gd name="connsiteY2" fmla="*/ 679711 h 679711"/>
              <a:gd name="connsiteX3" fmla="*/ 0 w 7805320"/>
              <a:gd name="connsiteY3" fmla="*/ 679711 h 679711"/>
              <a:gd name="connsiteX4" fmla="*/ 0 w 7805320"/>
              <a:gd name="connsiteY4" fmla="*/ 0 h 67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5320" h="679711">
                <a:moveTo>
                  <a:pt x="0" y="0"/>
                </a:moveTo>
                <a:lnTo>
                  <a:pt x="7805320" y="0"/>
                </a:lnTo>
                <a:lnTo>
                  <a:pt x="7805320" y="679711"/>
                </a:lnTo>
                <a:lnTo>
                  <a:pt x="0" y="6797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898" tIns="35560" rIns="35560" bIns="35560" numCol="1" spcCol="1270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Копия аттестата соответствия (в соответствии с Положением по аттестации объектов информатизации по требованиям безопасности информации, утвержденным </a:t>
            </a:r>
            <a:r>
              <a:rPr lang="ru-RU" sz="1400" kern="1200" dirty="0" err="1" smtClean="0">
                <a:latin typeface="Times New Roman" pitchFamily="18" charset="0"/>
                <a:cs typeface="Times New Roman" pitchFamily="18" charset="0"/>
              </a:rPr>
              <a:t>Гостехкомиссией</a:t>
            </a: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 РФ 25.11.1994 (во вложении))</a:t>
            </a:r>
            <a:endParaRPr lang="ru-RU" sz="1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75141" y="5114097"/>
            <a:ext cx="621886" cy="62188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олилиния 22"/>
          <p:cNvSpPr/>
          <p:nvPr/>
        </p:nvSpPr>
        <p:spPr>
          <a:xfrm>
            <a:off x="635545" y="5922987"/>
            <a:ext cx="8255859" cy="497508"/>
          </a:xfrm>
          <a:custGeom>
            <a:avLst/>
            <a:gdLst>
              <a:gd name="connsiteX0" fmla="*/ 0 w 8255859"/>
              <a:gd name="connsiteY0" fmla="*/ 0 h 497508"/>
              <a:gd name="connsiteX1" fmla="*/ 8255859 w 8255859"/>
              <a:gd name="connsiteY1" fmla="*/ 0 h 497508"/>
              <a:gd name="connsiteX2" fmla="*/ 8255859 w 8255859"/>
              <a:gd name="connsiteY2" fmla="*/ 497508 h 497508"/>
              <a:gd name="connsiteX3" fmla="*/ 0 w 8255859"/>
              <a:gd name="connsiteY3" fmla="*/ 497508 h 497508"/>
              <a:gd name="connsiteX4" fmla="*/ 0 w 8255859"/>
              <a:gd name="connsiteY4" fmla="*/ 0 h 49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859" h="497508">
                <a:moveTo>
                  <a:pt x="0" y="0"/>
                </a:moveTo>
                <a:lnTo>
                  <a:pt x="8255859" y="0"/>
                </a:lnTo>
                <a:lnTo>
                  <a:pt x="8255859" y="497508"/>
                </a:lnTo>
                <a:lnTo>
                  <a:pt x="0" y="4975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898" tIns="35560" rIns="35560" bIns="35560" numCol="1" spcCol="1270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Копия лицензии на право пользования </a:t>
            </a:r>
            <a:r>
              <a:rPr lang="ru-RU" sz="1400" kern="1200" dirty="0" err="1" smtClean="0">
                <a:latin typeface="Times New Roman" pitchFamily="18" charset="0"/>
                <a:cs typeface="Times New Roman" pitchFamily="18" charset="0"/>
              </a:rPr>
              <a:t>ViPNet</a:t>
            </a: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kern="1200" dirty="0" err="1" smtClean="0">
                <a:latin typeface="Times New Roman" pitchFamily="18" charset="0"/>
                <a:cs typeface="Times New Roman" pitchFamily="18" charset="0"/>
              </a:rPr>
              <a:t>client</a:t>
            </a: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 для сети 3608</a:t>
            </a:r>
          </a:p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24602" y="5860798"/>
            <a:ext cx="621886" cy="62188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63148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34576905"/>
              </p:ext>
            </p:extLst>
          </p:nvPr>
        </p:nvGraphicFramePr>
        <p:xfrm>
          <a:off x="1187624" y="980728"/>
          <a:ext cx="744048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074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8504820" cy="6549770"/>
          </a:xfrm>
        </p:spPr>
      </p:pic>
    </p:spTree>
    <p:extLst>
      <p:ext uri="{BB962C8B-B14F-4D97-AF65-F5344CB8AC3E}">
        <p14:creationId xmlns:p14="http://schemas.microsoft.com/office/powerpoint/2010/main" val="56899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990" y="123718"/>
            <a:ext cx="7498080" cy="471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ФИС ФРДО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" y="620688"/>
            <a:ext cx="9068644" cy="6237312"/>
          </a:xfrm>
        </p:spPr>
      </p:pic>
    </p:spTree>
    <p:extLst>
      <p:ext uri="{BB962C8B-B14F-4D97-AF65-F5344CB8AC3E}">
        <p14:creationId xmlns:p14="http://schemas.microsoft.com/office/powerpoint/2010/main" val="381607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Шаблон ФИС ФРДО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39" b="19145"/>
          <a:stretch/>
        </p:blipFill>
        <p:spPr>
          <a:xfrm>
            <a:off x="0" y="980728"/>
            <a:ext cx="9128220" cy="3471169"/>
          </a:xfrm>
        </p:spPr>
      </p:pic>
      <p:pic>
        <p:nvPicPr>
          <p:cNvPr id="12290" name="Picture 2" descr="C:\Users\voitenko\Downloads\Шаблон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6" t="34159" r="-110" b="-357"/>
          <a:stretch/>
        </p:blipFill>
        <p:spPr bwMode="auto">
          <a:xfrm>
            <a:off x="-161295" y="4509120"/>
            <a:ext cx="9322551" cy="204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83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voitenko\Downloads\Шаблон1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0" y="188640"/>
            <a:ext cx="9144000" cy="220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75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128792" cy="5760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Нормативные документы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83568" y="1052736"/>
            <a:ext cx="8136904" cy="5599479"/>
            <a:chOff x="683568" y="1052736"/>
            <a:chExt cx="8136904" cy="5599479"/>
          </a:xfrm>
        </p:grpSpPr>
        <p:sp>
          <p:nvSpPr>
            <p:cNvPr id="3" name="Полилиния 2"/>
            <p:cNvSpPr/>
            <p:nvPr/>
          </p:nvSpPr>
          <p:spPr>
            <a:xfrm>
              <a:off x="683568" y="1052736"/>
              <a:ext cx="8136904" cy="1703087"/>
            </a:xfrm>
            <a:custGeom>
              <a:avLst/>
              <a:gdLst>
                <a:gd name="connsiteX0" fmla="*/ 0 w 8136904"/>
                <a:gd name="connsiteY0" fmla="*/ 170309 h 1703087"/>
                <a:gd name="connsiteX1" fmla="*/ 170309 w 8136904"/>
                <a:gd name="connsiteY1" fmla="*/ 0 h 1703087"/>
                <a:gd name="connsiteX2" fmla="*/ 7966595 w 8136904"/>
                <a:gd name="connsiteY2" fmla="*/ 0 h 1703087"/>
                <a:gd name="connsiteX3" fmla="*/ 8136904 w 8136904"/>
                <a:gd name="connsiteY3" fmla="*/ 170309 h 1703087"/>
                <a:gd name="connsiteX4" fmla="*/ 8136904 w 8136904"/>
                <a:gd name="connsiteY4" fmla="*/ 1532778 h 1703087"/>
                <a:gd name="connsiteX5" fmla="*/ 7966595 w 8136904"/>
                <a:gd name="connsiteY5" fmla="*/ 1703087 h 1703087"/>
                <a:gd name="connsiteX6" fmla="*/ 170309 w 8136904"/>
                <a:gd name="connsiteY6" fmla="*/ 1703087 h 1703087"/>
                <a:gd name="connsiteX7" fmla="*/ 0 w 8136904"/>
                <a:gd name="connsiteY7" fmla="*/ 1532778 h 1703087"/>
                <a:gd name="connsiteX8" fmla="*/ 0 w 8136904"/>
                <a:gd name="connsiteY8" fmla="*/ 170309 h 170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36904" h="1703087">
                  <a:moveTo>
                    <a:pt x="0" y="170309"/>
                  </a:moveTo>
                  <a:cubicBezTo>
                    <a:pt x="0" y="76250"/>
                    <a:pt x="76250" y="0"/>
                    <a:pt x="170309" y="0"/>
                  </a:cubicBezTo>
                  <a:lnTo>
                    <a:pt x="7966595" y="0"/>
                  </a:lnTo>
                  <a:cubicBezTo>
                    <a:pt x="8060654" y="0"/>
                    <a:pt x="8136904" y="76250"/>
                    <a:pt x="8136904" y="170309"/>
                  </a:cubicBezTo>
                  <a:lnTo>
                    <a:pt x="8136904" y="1532778"/>
                  </a:lnTo>
                  <a:cubicBezTo>
                    <a:pt x="8136904" y="1626837"/>
                    <a:pt x="8060654" y="1703087"/>
                    <a:pt x="7966595" y="1703087"/>
                  </a:cubicBezTo>
                  <a:lnTo>
                    <a:pt x="170309" y="1703087"/>
                  </a:lnTo>
                  <a:cubicBezTo>
                    <a:pt x="76250" y="1703087"/>
                    <a:pt x="0" y="1626837"/>
                    <a:pt x="0" y="1532778"/>
                  </a:cubicBezTo>
                  <a:lnTo>
                    <a:pt x="0" y="170309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7699" tIns="80010" rIns="80011" bIns="80010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>
                  <a:latin typeface="Times New Roman" pitchFamily="18" charset="0"/>
                  <a:cs typeface="Times New Roman" pitchFamily="18" charset="0"/>
                </a:rPr>
                <a:t>Федеральный закон от 29 декабря 2012 г. № 273-ФЗ </a:t>
              </a:r>
            </a:p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>
                  <a:latin typeface="Times New Roman" pitchFamily="18" charset="0"/>
                  <a:cs typeface="Times New Roman" pitchFamily="18" charset="0"/>
                </a:rPr>
                <a:t>«Об образовании в Российской Федерации» </a:t>
              </a:r>
            </a:p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>
                  <a:latin typeface="Times New Roman" pitchFamily="18" charset="0"/>
                  <a:cs typeface="Times New Roman" pitchFamily="18" charset="0"/>
                </a:rPr>
                <a:t>части 9 и 10 статья 98, пункт 2 части 15 статьи 107</a:t>
              </a:r>
              <a:endParaRPr lang="ru-RU" sz="21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827578" y="1196755"/>
              <a:ext cx="983816" cy="1390496"/>
            </a:xfrm>
            <a:prstGeom prst="roundRect">
              <a:avLst>
                <a:gd name="adj" fmla="val 10000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7000" b="-7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олилиния 5"/>
            <p:cNvSpPr/>
            <p:nvPr/>
          </p:nvSpPr>
          <p:spPr>
            <a:xfrm>
              <a:off x="683568" y="2831978"/>
              <a:ext cx="8136904" cy="1965064"/>
            </a:xfrm>
            <a:custGeom>
              <a:avLst/>
              <a:gdLst>
                <a:gd name="connsiteX0" fmla="*/ 0 w 8136904"/>
                <a:gd name="connsiteY0" fmla="*/ 186870 h 1868695"/>
                <a:gd name="connsiteX1" fmla="*/ 186870 w 8136904"/>
                <a:gd name="connsiteY1" fmla="*/ 0 h 1868695"/>
                <a:gd name="connsiteX2" fmla="*/ 7950035 w 8136904"/>
                <a:gd name="connsiteY2" fmla="*/ 0 h 1868695"/>
                <a:gd name="connsiteX3" fmla="*/ 8136905 w 8136904"/>
                <a:gd name="connsiteY3" fmla="*/ 186870 h 1868695"/>
                <a:gd name="connsiteX4" fmla="*/ 8136904 w 8136904"/>
                <a:gd name="connsiteY4" fmla="*/ 1681826 h 1868695"/>
                <a:gd name="connsiteX5" fmla="*/ 7950034 w 8136904"/>
                <a:gd name="connsiteY5" fmla="*/ 1868696 h 1868695"/>
                <a:gd name="connsiteX6" fmla="*/ 186870 w 8136904"/>
                <a:gd name="connsiteY6" fmla="*/ 1868695 h 1868695"/>
                <a:gd name="connsiteX7" fmla="*/ 0 w 8136904"/>
                <a:gd name="connsiteY7" fmla="*/ 1681825 h 1868695"/>
                <a:gd name="connsiteX8" fmla="*/ 0 w 8136904"/>
                <a:gd name="connsiteY8" fmla="*/ 186870 h 186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36904" h="1868695">
                  <a:moveTo>
                    <a:pt x="0" y="186870"/>
                  </a:moveTo>
                  <a:cubicBezTo>
                    <a:pt x="0" y="83665"/>
                    <a:pt x="83665" y="0"/>
                    <a:pt x="186870" y="0"/>
                  </a:cubicBezTo>
                  <a:lnTo>
                    <a:pt x="7950035" y="0"/>
                  </a:lnTo>
                  <a:cubicBezTo>
                    <a:pt x="8053240" y="0"/>
                    <a:pt x="8136905" y="83665"/>
                    <a:pt x="8136905" y="186870"/>
                  </a:cubicBezTo>
                  <a:cubicBezTo>
                    <a:pt x="8136905" y="685189"/>
                    <a:pt x="8136904" y="1183507"/>
                    <a:pt x="8136904" y="1681826"/>
                  </a:cubicBezTo>
                  <a:cubicBezTo>
                    <a:pt x="8136904" y="1785031"/>
                    <a:pt x="8053239" y="1868696"/>
                    <a:pt x="7950034" y="1868696"/>
                  </a:cubicBezTo>
                  <a:lnTo>
                    <a:pt x="186870" y="1868695"/>
                  </a:lnTo>
                  <a:cubicBezTo>
                    <a:pt x="83665" y="1868695"/>
                    <a:pt x="0" y="1785030"/>
                    <a:pt x="0" y="1681825"/>
                  </a:cubicBezTo>
                  <a:lnTo>
                    <a:pt x="0" y="18687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7699" tIns="80010" rIns="80011" bIns="80010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>
                  <a:latin typeface="Times New Roman" pitchFamily="18" charset="0"/>
                  <a:cs typeface="Times New Roman" pitchFamily="18" charset="0"/>
                </a:rPr>
                <a:t>Постановление Правительства РФ </a:t>
              </a:r>
            </a:p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>
                  <a:latin typeface="Times New Roman" pitchFamily="18" charset="0"/>
                  <a:cs typeface="Times New Roman" pitchFamily="18" charset="0"/>
                </a:rPr>
                <a:t>от 26 августа 2013 г. № 729  </a:t>
              </a:r>
            </a:p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>
                  <a:latin typeface="Times New Roman" pitchFamily="18" charset="0"/>
                  <a:cs typeface="Times New Roman" pitchFamily="18" charset="0"/>
                </a:rPr>
                <a:t>«О федеральной информационной системе «Федеральный реестр сведений о документах об образовании и (или) о квалификации, документах об обучении.</a:t>
              </a:r>
              <a:endParaRPr lang="ru-RU" sz="21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840963" y="3118152"/>
              <a:ext cx="983833" cy="1456426"/>
            </a:xfrm>
            <a:prstGeom prst="roundRect">
              <a:avLst>
                <a:gd name="adj" fmla="val 10000"/>
              </a:avLst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000" r="-1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683568" y="4949128"/>
              <a:ext cx="8136904" cy="1703087"/>
            </a:xfrm>
            <a:custGeom>
              <a:avLst/>
              <a:gdLst>
                <a:gd name="connsiteX0" fmla="*/ 0 w 8136904"/>
                <a:gd name="connsiteY0" fmla="*/ 170309 h 1703087"/>
                <a:gd name="connsiteX1" fmla="*/ 170309 w 8136904"/>
                <a:gd name="connsiteY1" fmla="*/ 0 h 1703087"/>
                <a:gd name="connsiteX2" fmla="*/ 7966595 w 8136904"/>
                <a:gd name="connsiteY2" fmla="*/ 0 h 1703087"/>
                <a:gd name="connsiteX3" fmla="*/ 8136904 w 8136904"/>
                <a:gd name="connsiteY3" fmla="*/ 170309 h 1703087"/>
                <a:gd name="connsiteX4" fmla="*/ 8136904 w 8136904"/>
                <a:gd name="connsiteY4" fmla="*/ 1532778 h 1703087"/>
                <a:gd name="connsiteX5" fmla="*/ 7966595 w 8136904"/>
                <a:gd name="connsiteY5" fmla="*/ 1703087 h 1703087"/>
                <a:gd name="connsiteX6" fmla="*/ 170309 w 8136904"/>
                <a:gd name="connsiteY6" fmla="*/ 1703087 h 1703087"/>
                <a:gd name="connsiteX7" fmla="*/ 0 w 8136904"/>
                <a:gd name="connsiteY7" fmla="*/ 1532778 h 1703087"/>
                <a:gd name="connsiteX8" fmla="*/ 0 w 8136904"/>
                <a:gd name="connsiteY8" fmla="*/ 170309 h 170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36904" h="1703087">
                  <a:moveTo>
                    <a:pt x="0" y="170309"/>
                  </a:moveTo>
                  <a:cubicBezTo>
                    <a:pt x="0" y="76250"/>
                    <a:pt x="76250" y="0"/>
                    <a:pt x="170309" y="0"/>
                  </a:cubicBezTo>
                  <a:lnTo>
                    <a:pt x="7966595" y="0"/>
                  </a:lnTo>
                  <a:cubicBezTo>
                    <a:pt x="8060654" y="0"/>
                    <a:pt x="8136904" y="76250"/>
                    <a:pt x="8136904" y="170309"/>
                  </a:cubicBezTo>
                  <a:lnTo>
                    <a:pt x="8136904" y="1532778"/>
                  </a:lnTo>
                  <a:cubicBezTo>
                    <a:pt x="8136904" y="1626837"/>
                    <a:pt x="8060654" y="1703087"/>
                    <a:pt x="7966595" y="1703087"/>
                  </a:cubicBezTo>
                  <a:lnTo>
                    <a:pt x="170309" y="1703087"/>
                  </a:lnTo>
                  <a:cubicBezTo>
                    <a:pt x="76250" y="1703087"/>
                    <a:pt x="0" y="1626837"/>
                    <a:pt x="0" y="1532778"/>
                  </a:cubicBezTo>
                  <a:lnTo>
                    <a:pt x="0" y="170309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9129" tIns="91440" rIns="91441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Times New Roman" pitchFamily="18" charset="0"/>
                  <a:cs typeface="Times New Roman" pitchFamily="18" charset="0"/>
                </a:rPr>
                <a:t>Федеральный закон 27 июля 2006 г. № 152-ФЗ 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Times New Roman" pitchFamily="18" charset="0"/>
                  <a:cs typeface="Times New Roman" pitchFamily="18" charset="0"/>
                </a:rPr>
                <a:t>«О персональных данных»</a:t>
              </a: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840971" y="5105416"/>
              <a:ext cx="933140" cy="1390891"/>
            </a:xfrm>
            <a:prstGeom prst="roundRect">
              <a:avLst>
                <a:gd name="adj" fmla="val 10000"/>
              </a:avLst>
            </a:prstGeom>
            <a:blipFill rotWithShape="1">
              <a:blip r:embed="rId4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90044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220" y="248005"/>
            <a:ext cx="7498080" cy="49006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Контактная  информация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6712"/>
            <a:ext cx="8100392" cy="5832648"/>
          </a:xfrm>
          <a:ln>
            <a:noFill/>
          </a:ln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ФГБУ «ФИОКО»</a:t>
            </a:r>
          </a:p>
          <a:p>
            <a:pPr marL="82296" indent="0">
              <a:buNone/>
            </a:pP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http://www.fioco.ru/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вопросам подключения к защищенной сети передачи данных №3608: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+7 (495) 608-85-89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vipnet@fioco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РОСОБРНАДЗОР</a:t>
            </a:r>
          </a:p>
          <a:p>
            <a:pPr marL="82296" indent="0">
              <a:buNone/>
            </a:pP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http://obrnadzor.gov.ru/ru/activity/uc/about/index.php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вопросам функционала ФИС ФРДО: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Телефон: +7 (495) 608-85-89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  <a:hlinkClick r:id="rId3"/>
              </a:rPr>
              <a:t>frdo@obrnadzor.gov.ru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82296" indent="0" fontAlgn="t">
              <a:buNone/>
            </a:pPr>
            <a:r>
              <a:rPr lang="ru-RU" sz="2000" cap="all" dirty="0">
                <a:latin typeface="Times New Roman" pitchFamily="18" charset="0"/>
                <a:cs typeface="Times New Roman" pitchFamily="18" charset="0"/>
              </a:rPr>
              <a:t>УДОСТОВЕРЯЮЩИЙ ЦЕНТР </a:t>
            </a:r>
            <a:r>
              <a:rPr lang="ru-RU" sz="2000" cap="all" dirty="0" smtClean="0">
                <a:latin typeface="Times New Roman" pitchFamily="18" charset="0"/>
                <a:cs typeface="Times New Roman" pitchFamily="18" charset="0"/>
              </a:rPr>
              <a:t>РОСОБРНАДЗОРА</a:t>
            </a:r>
          </a:p>
          <a:p>
            <a:pPr fontAlgn="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Связь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вопросам технической поддержки пользователей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  <a:hlinkClick r:id="rId4"/>
              </a:rPr>
              <a:t>+7 (495) 530-10-12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95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34151408"/>
              </p:ext>
            </p:extLst>
          </p:nvPr>
        </p:nvGraphicFramePr>
        <p:xfrm>
          <a:off x="323528" y="260648"/>
          <a:ext cx="856895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583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voitenko\Downloads\2015-01-28_1529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07" y="836712"/>
            <a:ext cx="8431266" cy="542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8864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Выбор схемы подключения</a:t>
            </a:r>
          </a:p>
        </p:txBody>
      </p:sp>
    </p:spTree>
    <p:extLst>
      <p:ext uri="{BB962C8B-B14F-4D97-AF65-F5344CB8AC3E}">
        <p14:creationId xmlns:p14="http://schemas.microsoft.com/office/powerpoint/2010/main" val="399474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1267" y="1422638"/>
            <a:ext cx="77768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/>
            <a:r>
              <a:rPr lang="ru-RU" dirty="0">
                <a:latin typeface="Times New Roman" pitchFamily="18" charset="0"/>
                <a:cs typeface="Times New Roman" pitchFamily="18" charset="0"/>
              </a:rPr>
              <a:t>Для выполнения установленных требований и нейтрализации актуальных угроз безопасности информации необходимо:</a:t>
            </a:r>
          </a:p>
          <a:p>
            <a:pPr indent="541338"/>
            <a:r>
              <a:rPr lang="ru-RU" dirty="0">
                <a:latin typeface="Times New Roman" pitchFamily="18" charset="0"/>
                <a:cs typeface="Times New Roman" pitchFamily="18" charset="0"/>
              </a:rPr>
              <a:t>– создание или актуализация организационно-распорядительной документации оператора, регламентирующей обработку и защиту информации в информационной системе;</a:t>
            </a:r>
          </a:p>
          <a:p>
            <a:pPr indent="541338"/>
            <a:r>
              <a:rPr lang="ru-RU" dirty="0">
                <a:latin typeface="Times New Roman" pitchFamily="18" charset="0"/>
                <a:cs typeface="Times New Roman" pitchFamily="18" charset="0"/>
              </a:rPr>
              <a:t>– моделирование угроз безопасности информации (составление «Модели угроз безопасности информации при ее обработке в информационной системе»);</a:t>
            </a:r>
          </a:p>
          <a:p>
            <a:pPr indent="541338"/>
            <a:r>
              <a:rPr lang="ru-RU" dirty="0">
                <a:latin typeface="Times New Roman" pitchFamily="18" charset="0"/>
                <a:cs typeface="Times New Roman" pitchFamily="18" charset="0"/>
              </a:rPr>
              <a:t>– разработка Технического задания на создание системы защиты информации в информационной системе;</a:t>
            </a:r>
          </a:p>
          <a:p>
            <a:pPr indent="541338"/>
            <a:r>
              <a:rPr lang="ru-RU" dirty="0">
                <a:latin typeface="Times New Roman" pitchFamily="18" charset="0"/>
                <a:cs typeface="Times New Roman" pitchFamily="18" charset="0"/>
              </a:rPr>
              <a:t>– закупка, установка и настройка средств защиты информации, прошедших процедуру оценки соответствия.</a:t>
            </a:r>
          </a:p>
          <a:p>
            <a:pPr indent="541338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541338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выполнения вышеперечисленных действий может быть выдан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«Аттестат соответствия информационной системы требованиям безопасности информации»,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необходимый для согласования схемы подключения с ФГБУ «ФИОКО».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1676" y="29286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Условия для подключения к защищенной сети </a:t>
            </a:r>
            <a:r>
              <a:rPr lang="ru-RU" sz="2800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Рособрнадзора</a:t>
            </a:r>
            <a:endParaRPr lang="ru-RU" sz="28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09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877322"/>
              </p:ext>
            </p:extLst>
          </p:nvPr>
        </p:nvGraphicFramePr>
        <p:xfrm>
          <a:off x="66077" y="266330"/>
          <a:ext cx="8953635" cy="68453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726"/>
                <a:gridCol w="8376909"/>
              </a:tblGrid>
              <a:tr h="695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86" marR="641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Примерный перечень работ ,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оборудования и программного обеспечения поставляемых Лицензиатом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86" marR="64186" marT="0" marB="0" anchor="ctr"/>
                </a:tc>
              </a:tr>
              <a:tr h="25474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Подсистема защиты от НСД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86" marR="6418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86" marR="641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 на использование Средства защиты информации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Secret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Net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XXXXX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Клиент (автономный режим работы)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86" marR="64186" marT="0" marB="0" anchor="ctr"/>
                </a:tc>
              </a:tr>
              <a:tr h="473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86" marR="641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Установочный комплект. Средство защиты информации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Secret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Net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XXXXX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(автономный)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86" marR="64186" marT="0" marB="0" anchor="ctr"/>
                </a:tc>
              </a:tr>
              <a:tr h="25474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Подсистема межсетевого экранирования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86" marR="6418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3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86" marR="641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Передача права на использование ПО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ViPNet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Client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XXXXX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(не ниже 4 версии)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86" marR="64186" marT="0" marB="0" anchor="ctr"/>
                </a:tc>
              </a:tr>
              <a:tr h="304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86" marR="641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Установочный комплект. ПО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ViPNet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Client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XXXXX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(не ниже 4 версии)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86" marR="64186" marT="0" marB="0" anchor="ctr"/>
                </a:tc>
              </a:tr>
              <a:tr h="511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86" marR="641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Сертификат активации сервиса технической поддержки ПО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ViPNet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Client XXXXX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(не ниже 4 версии)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86" marR="64186" marT="0" marB="0" anchor="ctr"/>
                </a:tc>
              </a:tr>
              <a:tr h="25474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Подсистема антивирусной защиты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86" marR="6418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86" marR="641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 на использование ПО антивирус 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XXXXXXXXXXXXX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(обязательно в версии сертифицированной ФСТЭК)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86" marR="64186" marT="0" marB="0" anchor="ctr"/>
                </a:tc>
              </a:tr>
              <a:tr h="25474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выполняемых работ: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86" marR="6418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1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86" marR="641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Установка и настройка средств защиты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86" marR="64186" marT="0" marB="0" anchor="ctr"/>
                </a:tc>
              </a:tr>
              <a:tr h="947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86" marR="641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Ввод в эксплуатацию (с разработкой Акта установки и настройки):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(Включая консультационное сопровождение на всех этапах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взаимодействия)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86" marR="64186" marT="0" marB="0" anchor="ctr"/>
                </a:tc>
              </a:tr>
              <a:tr h="254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86" marR="641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организационно-распорядительной документации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86" marR="64186" marT="0" marB="0" anchor="ctr"/>
                </a:tc>
              </a:tr>
              <a:tr h="473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86" marR="641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Аттестационные испытания. Выдача аттестата соответствия (1 АРМ, 1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ИСПДн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86" marR="6418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5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1" name="Соединительная линия уступом 1040"/>
          <p:cNvCxnSpPr/>
          <p:nvPr/>
        </p:nvCxnSpPr>
        <p:spPr>
          <a:xfrm rot="16200000" flipV="1">
            <a:off x="2208454" y="2005358"/>
            <a:ext cx="3645709" cy="1078857"/>
          </a:xfrm>
          <a:prstGeom prst="bentConnector4">
            <a:avLst>
              <a:gd name="adj1" fmla="val -52369"/>
              <a:gd name="adj2" fmla="val 14423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 стрелкой 1024"/>
          <p:cNvCxnSpPr>
            <a:stCxn id="6" idx="2"/>
          </p:cNvCxnSpPr>
          <p:nvPr/>
        </p:nvCxnSpPr>
        <p:spPr>
          <a:xfrm>
            <a:off x="7722096" y="2706423"/>
            <a:ext cx="30160" cy="2162254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Прямая со стрелкой 1030"/>
          <p:cNvCxnSpPr>
            <a:endCxn id="10" idx="0"/>
          </p:cNvCxnSpPr>
          <p:nvPr/>
        </p:nvCxnSpPr>
        <p:spPr>
          <a:xfrm>
            <a:off x="4625112" y="1027585"/>
            <a:ext cx="0" cy="257192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3491880" y="19473"/>
            <a:ext cx="2157715" cy="10081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Образовательная организация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785992" y="1986343"/>
            <a:ext cx="1872208" cy="720080"/>
            <a:chOff x="2557037" y="2056739"/>
            <a:chExt cx="1872208" cy="72008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557037" y="2056739"/>
              <a:ext cx="1872208" cy="72008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73061" y="2232113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Лицензиат</a:t>
              </a:r>
            </a:p>
          </p:txBody>
        </p:sp>
      </p:grpSp>
      <p:sp>
        <p:nvSpPr>
          <p:cNvPr id="9" name="Скругленный прямоугольник 8"/>
          <p:cNvSpPr/>
          <p:nvPr/>
        </p:nvSpPr>
        <p:spPr>
          <a:xfrm>
            <a:off x="6410993" y="4869160"/>
            <a:ext cx="2661773" cy="117762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ОАО «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ИнфоТеКС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(поставщик оборудования и лицензий для выпуска ПКИ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17631" y="3599509"/>
            <a:ext cx="2014962" cy="79887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ФГБУ «ФИОКО»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17631" y="1726407"/>
            <a:ext cx="1906212" cy="7802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Документы на согласование  схемы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21815" y="3114622"/>
            <a:ext cx="2260883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Передача лицензий на ключи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оборудования СЗИ и СКЗИ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31262" y="4868677"/>
            <a:ext cx="2478951" cy="8211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Проверка документов, согласование схемы, генерация ПКИ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6" name="Соединительная линия уступом 1035"/>
          <p:cNvCxnSpPr>
            <a:stCxn id="4" idx="3"/>
            <a:endCxn id="6" idx="0"/>
          </p:cNvCxnSpPr>
          <p:nvPr/>
        </p:nvCxnSpPr>
        <p:spPr>
          <a:xfrm>
            <a:off x="5649595" y="523529"/>
            <a:ext cx="2072501" cy="1462814"/>
          </a:xfrm>
          <a:prstGeom prst="bentConnector2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Прямоугольник 1037"/>
          <p:cNvSpPr/>
          <p:nvPr/>
        </p:nvSpPr>
        <p:spPr>
          <a:xfrm>
            <a:off x="6300192" y="188639"/>
            <a:ext cx="2843808" cy="10801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Приобретение оборудования разработка ОРД, получение аттестата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соответствия информационной системы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6" name="Скругленный прямоугольник 1045"/>
          <p:cNvSpPr/>
          <p:nvPr/>
        </p:nvSpPr>
        <p:spPr>
          <a:xfrm>
            <a:off x="156815" y="2161717"/>
            <a:ext cx="2448272" cy="10239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Удостоверяющий центр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Соединительная линия уступом 31"/>
          <p:cNvCxnSpPr>
            <a:stCxn id="1046" idx="0"/>
            <a:endCxn id="4" idx="1"/>
          </p:cNvCxnSpPr>
          <p:nvPr/>
        </p:nvCxnSpPr>
        <p:spPr>
          <a:xfrm rot="5400000" flipH="1" flipV="1">
            <a:off x="1617321" y="287159"/>
            <a:ext cx="1638188" cy="2110929"/>
          </a:xfrm>
          <a:prstGeom prst="bentConnector2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156816" y="188638"/>
            <a:ext cx="2448272" cy="8389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Получение усиленной квалифицированной ЭЦП</a:t>
            </a:r>
          </a:p>
        </p:txBody>
      </p:sp>
    </p:spTree>
    <p:extLst>
      <p:ext uri="{BB962C8B-B14F-4D97-AF65-F5344CB8AC3E}">
        <p14:creationId xmlns:p14="http://schemas.microsoft.com/office/powerpoint/2010/main" val="308826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8" grpId="0" animBg="1"/>
      <p:bldP spid="20" grpId="0" animBg="1"/>
      <p:bldP spid="1038" grpId="0" animBg="1"/>
      <p:bldP spid="1046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1" name="Picture 1" descr="C:\Users\voitenko\Downloads\1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6081" r="8785" b="31904"/>
          <a:stretch/>
        </p:blipFill>
        <p:spPr bwMode="auto">
          <a:xfrm>
            <a:off x="-828" y="15053"/>
            <a:ext cx="9107513" cy="479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5825" y="5085184"/>
            <a:ext cx="8341997" cy="16312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Сайт: 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http://www.fioco.ru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вопросам подключения к защищенной сети передачи данных №3608: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+7 (495)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608-85-89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  <a:hlinkClick r:id="rId4"/>
              </a:rPr>
              <a:t>vipnet@fioco.ru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88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22034" y="152988"/>
            <a:ext cx="7981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Для подключения к сети </a:t>
            </a:r>
            <a:r>
              <a:rPr lang="ru-RU" sz="2400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Рособрнадзора</a:t>
            </a:r>
            <a:r>
              <a:rPr lang="ru-RU" sz="24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3608</a:t>
            </a:r>
          </a:p>
          <a:p>
            <a:pPr algn="ctr"/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 схеме 1 вариант 2 необходимо предоставить </a:t>
            </a:r>
            <a:endParaRPr lang="ru-RU" sz="24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следующие </a:t>
            </a:r>
            <a:r>
              <a:rPr lang="ru-RU" sz="24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документы:</a:t>
            </a:r>
          </a:p>
        </p:txBody>
      </p:sp>
      <p:sp>
        <p:nvSpPr>
          <p:cNvPr id="10" name="Арка 9"/>
          <p:cNvSpPr/>
          <p:nvPr/>
        </p:nvSpPr>
        <p:spPr>
          <a:xfrm>
            <a:off x="-5934079" y="248023"/>
            <a:ext cx="7368325" cy="7368325"/>
          </a:xfrm>
          <a:prstGeom prst="blockArc">
            <a:avLst>
              <a:gd name="adj1" fmla="val 18900000"/>
              <a:gd name="adj2" fmla="val 2700000"/>
              <a:gd name="adj3" fmla="val 29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олилиния 10"/>
          <p:cNvSpPr/>
          <p:nvPr/>
        </p:nvSpPr>
        <p:spPr>
          <a:xfrm>
            <a:off x="635545" y="1443874"/>
            <a:ext cx="8255859" cy="497508"/>
          </a:xfrm>
          <a:custGeom>
            <a:avLst/>
            <a:gdLst>
              <a:gd name="connsiteX0" fmla="*/ 0 w 8255859"/>
              <a:gd name="connsiteY0" fmla="*/ 0 h 497508"/>
              <a:gd name="connsiteX1" fmla="*/ 8255859 w 8255859"/>
              <a:gd name="connsiteY1" fmla="*/ 0 h 497508"/>
              <a:gd name="connsiteX2" fmla="*/ 8255859 w 8255859"/>
              <a:gd name="connsiteY2" fmla="*/ 497508 h 497508"/>
              <a:gd name="connsiteX3" fmla="*/ 0 w 8255859"/>
              <a:gd name="connsiteY3" fmla="*/ 497508 h 497508"/>
              <a:gd name="connsiteX4" fmla="*/ 0 w 8255859"/>
              <a:gd name="connsiteY4" fmla="*/ 0 h 49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859" h="497508">
                <a:moveTo>
                  <a:pt x="0" y="0"/>
                </a:moveTo>
                <a:lnTo>
                  <a:pt x="8255859" y="0"/>
                </a:lnTo>
                <a:lnTo>
                  <a:pt x="8255859" y="497508"/>
                </a:lnTo>
                <a:lnTo>
                  <a:pt x="0" y="4975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898" tIns="35560" rIns="35560" bIns="3556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/>
              <a:t>Заверенная организацией копия Устава/ Положения</a:t>
            </a:r>
            <a:endParaRPr lang="ru-RU" sz="1400" kern="1200" dirty="0"/>
          </a:p>
        </p:txBody>
      </p:sp>
      <p:sp>
        <p:nvSpPr>
          <p:cNvPr id="12" name="Овал 11"/>
          <p:cNvSpPr/>
          <p:nvPr/>
        </p:nvSpPr>
        <p:spPr>
          <a:xfrm>
            <a:off x="324602" y="1381686"/>
            <a:ext cx="621886" cy="62188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Полилиния 12"/>
          <p:cNvSpPr/>
          <p:nvPr/>
        </p:nvSpPr>
        <p:spPr>
          <a:xfrm>
            <a:off x="1086084" y="2190576"/>
            <a:ext cx="7805320" cy="497508"/>
          </a:xfrm>
          <a:custGeom>
            <a:avLst/>
            <a:gdLst>
              <a:gd name="connsiteX0" fmla="*/ 0 w 7805320"/>
              <a:gd name="connsiteY0" fmla="*/ 0 h 497508"/>
              <a:gd name="connsiteX1" fmla="*/ 7805320 w 7805320"/>
              <a:gd name="connsiteY1" fmla="*/ 0 h 497508"/>
              <a:gd name="connsiteX2" fmla="*/ 7805320 w 7805320"/>
              <a:gd name="connsiteY2" fmla="*/ 497508 h 497508"/>
              <a:gd name="connsiteX3" fmla="*/ 0 w 7805320"/>
              <a:gd name="connsiteY3" fmla="*/ 497508 h 497508"/>
              <a:gd name="connsiteX4" fmla="*/ 0 w 7805320"/>
              <a:gd name="connsiteY4" fmla="*/ 0 h 49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5320" h="497508">
                <a:moveTo>
                  <a:pt x="0" y="0"/>
                </a:moveTo>
                <a:lnTo>
                  <a:pt x="7805320" y="0"/>
                </a:lnTo>
                <a:lnTo>
                  <a:pt x="7805320" y="497508"/>
                </a:lnTo>
                <a:lnTo>
                  <a:pt x="0" y="4975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898" tIns="35560" rIns="35560" bIns="35560" numCol="1" spcCol="1270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/>
              <a:t>Заверенная организацией копия Приказа о назначении руководителя</a:t>
            </a:r>
          </a:p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/>
          </a:p>
        </p:txBody>
      </p:sp>
      <p:sp>
        <p:nvSpPr>
          <p:cNvPr id="14" name="Овал 13"/>
          <p:cNvSpPr/>
          <p:nvPr/>
        </p:nvSpPr>
        <p:spPr>
          <a:xfrm>
            <a:off x="775141" y="2128387"/>
            <a:ext cx="621886" cy="62188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Полилиния 14"/>
          <p:cNvSpPr/>
          <p:nvPr/>
        </p:nvSpPr>
        <p:spPr>
          <a:xfrm>
            <a:off x="1332977" y="2936729"/>
            <a:ext cx="7558427" cy="497508"/>
          </a:xfrm>
          <a:custGeom>
            <a:avLst/>
            <a:gdLst>
              <a:gd name="connsiteX0" fmla="*/ 0 w 7558427"/>
              <a:gd name="connsiteY0" fmla="*/ 0 h 497508"/>
              <a:gd name="connsiteX1" fmla="*/ 7558427 w 7558427"/>
              <a:gd name="connsiteY1" fmla="*/ 0 h 497508"/>
              <a:gd name="connsiteX2" fmla="*/ 7558427 w 7558427"/>
              <a:gd name="connsiteY2" fmla="*/ 497508 h 497508"/>
              <a:gd name="connsiteX3" fmla="*/ 0 w 7558427"/>
              <a:gd name="connsiteY3" fmla="*/ 497508 h 497508"/>
              <a:gd name="connsiteX4" fmla="*/ 0 w 7558427"/>
              <a:gd name="connsiteY4" fmla="*/ 0 h 49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8427" h="497508">
                <a:moveTo>
                  <a:pt x="0" y="0"/>
                </a:moveTo>
                <a:lnTo>
                  <a:pt x="7558427" y="0"/>
                </a:lnTo>
                <a:lnTo>
                  <a:pt x="7558427" y="497508"/>
                </a:lnTo>
                <a:lnTo>
                  <a:pt x="0" y="4975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898" tIns="35560" rIns="35560" bIns="35560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/>
              <a:t>Заверенная организацией копия Приказа о назначении ответственного лица (шаблон во вложении)</a:t>
            </a:r>
            <a:endParaRPr lang="ru-RU" sz="1400" kern="1200" dirty="0"/>
          </a:p>
        </p:txBody>
      </p:sp>
      <p:sp>
        <p:nvSpPr>
          <p:cNvPr id="16" name="Овал 15"/>
          <p:cNvSpPr/>
          <p:nvPr/>
        </p:nvSpPr>
        <p:spPr>
          <a:xfrm>
            <a:off x="1022034" y="2874541"/>
            <a:ext cx="621886" cy="62188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Полилиния 16"/>
          <p:cNvSpPr/>
          <p:nvPr/>
        </p:nvSpPr>
        <p:spPr>
          <a:xfrm>
            <a:off x="1411808" y="3573016"/>
            <a:ext cx="7479597" cy="718338"/>
          </a:xfrm>
          <a:custGeom>
            <a:avLst/>
            <a:gdLst>
              <a:gd name="connsiteX0" fmla="*/ 0 w 7479597"/>
              <a:gd name="connsiteY0" fmla="*/ 0 h 718338"/>
              <a:gd name="connsiteX1" fmla="*/ 7479597 w 7479597"/>
              <a:gd name="connsiteY1" fmla="*/ 0 h 718338"/>
              <a:gd name="connsiteX2" fmla="*/ 7479597 w 7479597"/>
              <a:gd name="connsiteY2" fmla="*/ 718338 h 718338"/>
              <a:gd name="connsiteX3" fmla="*/ 0 w 7479597"/>
              <a:gd name="connsiteY3" fmla="*/ 718338 h 718338"/>
              <a:gd name="connsiteX4" fmla="*/ 0 w 7479597"/>
              <a:gd name="connsiteY4" fmla="*/ 0 h 71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9597" h="718338">
                <a:moveTo>
                  <a:pt x="0" y="0"/>
                </a:moveTo>
                <a:lnTo>
                  <a:pt x="7479597" y="0"/>
                </a:lnTo>
                <a:lnTo>
                  <a:pt x="7479597" y="718338"/>
                </a:lnTo>
                <a:lnTo>
                  <a:pt x="0" y="7183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898" tIns="35560" rIns="35560" bIns="35560" numCol="1" spcCol="1270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/>
              <a:t>Форма (в PDF и в </a:t>
            </a:r>
            <a:r>
              <a:rPr lang="ru-RU" sz="1400" kern="1200" dirty="0" err="1" smtClean="0"/>
              <a:t>Word</a:t>
            </a:r>
            <a:r>
              <a:rPr lang="ru-RU" sz="1400" kern="1200" dirty="0" smtClean="0"/>
              <a:t>) согласования схемы подключения к сети </a:t>
            </a:r>
            <a:r>
              <a:rPr lang="ru-RU" sz="1400" kern="1200" dirty="0" err="1" smtClean="0"/>
              <a:t>Рособрнадзора</a:t>
            </a:r>
            <a:r>
              <a:rPr lang="ru-RU" sz="1400" kern="1200" dirty="0" smtClean="0"/>
              <a:t> (шаблон во вложении)</a:t>
            </a:r>
          </a:p>
          <a:p>
            <a:pPr lvl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/>
          </a:p>
        </p:txBody>
      </p:sp>
      <p:sp>
        <p:nvSpPr>
          <p:cNvPr id="18" name="Умножение 17"/>
          <p:cNvSpPr/>
          <p:nvPr/>
        </p:nvSpPr>
        <p:spPr>
          <a:xfrm>
            <a:off x="1100865" y="3621242"/>
            <a:ext cx="621886" cy="62188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Полилиния 18"/>
          <p:cNvSpPr/>
          <p:nvPr/>
        </p:nvSpPr>
        <p:spPr>
          <a:xfrm>
            <a:off x="1332977" y="4430132"/>
            <a:ext cx="7558427" cy="497508"/>
          </a:xfrm>
          <a:custGeom>
            <a:avLst/>
            <a:gdLst>
              <a:gd name="connsiteX0" fmla="*/ 0 w 7558427"/>
              <a:gd name="connsiteY0" fmla="*/ 0 h 497508"/>
              <a:gd name="connsiteX1" fmla="*/ 7558427 w 7558427"/>
              <a:gd name="connsiteY1" fmla="*/ 0 h 497508"/>
              <a:gd name="connsiteX2" fmla="*/ 7558427 w 7558427"/>
              <a:gd name="connsiteY2" fmla="*/ 497508 h 497508"/>
              <a:gd name="connsiteX3" fmla="*/ 0 w 7558427"/>
              <a:gd name="connsiteY3" fmla="*/ 497508 h 497508"/>
              <a:gd name="connsiteX4" fmla="*/ 0 w 7558427"/>
              <a:gd name="connsiteY4" fmla="*/ 0 h 49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8427" h="497508">
                <a:moveTo>
                  <a:pt x="0" y="0"/>
                </a:moveTo>
                <a:lnTo>
                  <a:pt x="7558427" y="0"/>
                </a:lnTo>
                <a:lnTo>
                  <a:pt x="7558427" y="497508"/>
                </a:lnTo>
                <a:lnTo>
                  <a:pt x="0" y="4975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898" tIns="35560" rIns="35560" bIns="35560" numCol="1" spcCol="1270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/>
              <a:t>Письмо на имя директора ФГБУ «ФИОКО» (шаблон во вложении)</a:t>
            </a:r>
          </a:p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/>
          </a:p>
        </p:txBody>
      </p:sp>
      <p:sp>
        <p:nvSpPr>
          <p:cNvPr id="20" name="Умножение 19"/>
          <p:cNvSpPr/>
          <p:nvPr/>
        </p:nvSpPr>
        <p:spPr>
          <a:xfrm>
            <a:off x="1022034" y="4367943"/>
            <a:ext cx="621886" cy="62188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Полилиния 20"/>
          <p:cNvSpPr/>
          <p:nvPr/>
        </p:nvSpPr>
        <p:spPr>
          <a:xfrm>
            <a:off x="1086084" y="5085184"/>
            <a:ext cx="7805320" cy="679711"/>
          </a:xfrm>
          <a:custGeom>
            <a:avLst/>
            <a:gdLst>
              <a:gd name="connsiteX0" fmla="*/ 0 w 7805320"/>
              <a:gd name="connsiteY0" fmla="*/ 0 h 679711"/>
              <a:gd name="connsiteX1" fmla="*/ 7805320 w 7805320"/>
              <a:gd name="connsiteY1" fmla="*/ 0 h 679711"/>
              <a:gd name="connsiteX2" fmla="*/ 7805320 w 7805320"/>
              <a:gd name="connsiteY2" fmla="*/ 679711 h 679711"/>
              <a:gd name="connsiteX3" fmla="*/ 0 w 7805320"/>
              <a:gd name="connsiteY3" fmla="*/ 679711 h 679711"/>
              <a:gd name="connsiteX4" fmla="*/ 0 w 7805320"/>
              <a:gd name="connsiteY4" fmla="*/ 0 h 67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5320" h="679711">
                <a:moveTo>
                  <a:pt x="0" y="0"/>
                </a:moveTo>
                <a:lnTo>
                  <a:pt x="7805320" y="0"/>
                </a:lnTo>
                <a:lnTo>
                  <a:pt x="7805320" y="679711"/>
                </a:lnTo>
                <a:lnTo>
                  <a:pt x="0" y="6797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898" tIns="35560" rIns="35560" bIns="35560" numCol="1" spcCol="1270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/>
              <a:t>Копия аттестата соответствия (в соответствии с Положением по аттестации объектов информатизации по требованиям безопасности информации, утвержденным </a:t>
            </a:r>
            <a:r>
              <a:rPr lang="ru-RU" sz="1400" kern="1200" dirty="0" err="1" smtClean="0"/>
              <a:t>Гостехкомиссией</a:t>
            </a:r>
            <a:r>
              <a:rPr lang="ru-RU" sz="1400" kern="1200" dirty="0" smtClean="0"/>
              <a:t> РФ 25.11.1994 (во вложении))</a:t>
            </a:r>
            <a:endParaRPr lang="ru-RU" sz="1400" kern="1200" dirty="0"/>
          </a:p>
        </p:txBody>
      </p:sp>
      <p:sp>
        <p:nvSpPr>
          <p:cNvPr id="22" name="Умножение 21"/>
          <p:cNvSpPr/>
          <p:nvPr/>
        </p:nvSpPr>
        <p:spPr>
          <a:xfrm>
            <a:off x="775141" y="5114097"/>
            <a:ext cx="621886" cy="62188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олилиния 22"/>
          <p:cNvSpPr/>
          <p:nvPr/>
        </p:nvSpPr>
        <p:spPr>
          <a:xfrm>
            <a:off x="635545" y="5922987"/>
            <a:ext cx="8255859" cy="497508"/>
          </a:xfrm>
          <a:custGeom>
            <a:avLst/>
            <a:gdLst>
              <a:gd name="connsiteX0" fmla="*/ 0 w 8255859"/>
              <a:gd name="connsiteY0" fmla="*/ 0 h 497508"/>
              <a:gd name="connsiteX1" fmla="*/ 8255859 w 8255859"/>
              <a:gd name="connsiteY1" fmla="*/ 0 h 497508"/>
              <a:gd name="connsiteX2" fmla="*/ 8255859 w 8255859"/>
              <a:gd name="connsiteY2" fmla="*/ 497508 h 497508"/>
              <a:gd name="connsiteX3" fmla="*/ 0 w 8255859"/>
              <a:gd name="connsiteY3" fmla="*/ 497508 h 497508"/>
              <a:gd name="connsiteX4" fmla="*/ 0 w 8255859"/>
              <a:gd name="connsiteY4" fmla="*/ 0 h 49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859" h="497508">
                <a:moveTo>
                  <a:pt x="0" y="0"/>
                </a:moveTo>
                <a:lnTo>
                  <a:pt x="8255859" y="0"/>
                </a:lnTo>
                <a:lnTo>
                  <a:pt x="8255859" y="497508"/>
                </a:lnTo>
                <a:lnTo>
                  <a:pt x="0" y="4975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898" tIns="35560" rIns="35560" bIns="35560" numCol="1" spcCol="1270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1200" dirty="0" smtClean="0"/>
          </a:p>
          <a:p>
            <a:pPr marL="0" marR="0" lvl="0" indent="0" algn="l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/>
              <a:t>Копия лицензии на право пользования </a:t>
            </a:r>
            <a:r>
              <a:rPr lang="ru-RU" sz="1400" kern="1200" dirty="0" err="1" smtClean="0"/>
              <a:t>ViPNet</a:t>
            </a:r>
            <a:r>
              <a:rPr lang="ru-RU" sz="1400" kern="1200" dirty="0" smtClean="0"/>
              <a:t> </a:t>
            </a:r>
            <a:r>
              <a:rPr lang="ru-RU" sz="1400" kern="1200" dirty="0" err="1" smtClean="0"/>
              <a:t>client</a:t>
            </a:r>
            <a:r>
              <a:rPr lang="ru-RU" sz="1400" kern="1200" dirty="0" smtClean="0"/>
              <a:t> для сети 3608</a:t>
            </a:r>
          </a:p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/>
          </a:p>
        </p:txBody>
      </p:sp>
      <p:sp>
        <p:nvSpPr>
          <p:cNvPr id="24" name="Умножение 23"/>
          <p:cNvSpPr/>
          <p:nvPr/>
        </p:nvSpPr>
        <p:spPr>
          <a:xfrm>
            <a:off x="324602" y="5860798"/>
            <a:ext cx="621886" cy="62188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6524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907</TotalTime>
  <Words>745</Words>
  <Application>Microsoft Office PowerPoint</Application>
  <PresentationFormat>Экран (4:3)</PresentationFormat>
  <Paragraphs>115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Document</vt:lpstr>
      <vt:lpstr>федеральная информационная система  Федеральный реестр сведений о документах об образовании и (или)о квалификации, документах об обучении (ФИС ФРДО) </vt:lpstr>
      <vt:lpstr>Нормативные документы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ФИС ФРДО</vt:lpstr>
      <vt:lpstr>Шаблон ФИС ФРДО</vt:lpstr>
      <vt:lpstr>Презентация PowerPoint</vt:lpstr>
      <vt:lpstr>Контактная  информация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Войтенко Александр Сергеевич</dc:creator>
  <cp:lastModifiedBy>Миронов Максим Юрьевич</cp:lastModifiedBy>
  <cp:revision>62</cp:revision>
  <dcterms:created xsi:type="dcterms:W3CDTF">2017-12-12T09:14:30Z</dcterms:created>
  <dcterms:modified xsi:type="dcterms:W3CDTF">2017-12-18T09:22:35Z</dcterms:modified>
</cp:coreProperties>
</file>