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7" r:id="rId2"/>
    <p:sldId id="258" r:id="rId3"/>
    <p:sldId id="259" r:id="rId4"/>
    <p:sldId id="260" r:id="rId5"/>
    <p:sldId id="282" r:id="rId6"/>
    <p:sldId id="262" r:id="rId7"/>
    <p:sldId id="264" r:id="rId8"/>
    <p:sldId id="265" r:id="rId9"/>
    <p:sldId id="267" r:id="rId10"/>
    <p:sldId id="269" r:id="rId11"/>
    <p:sldId id="270" r:id="rId12"/>
    <p:sldId id="271" r:id="rId13"/>
    <p:sldId id="283" r:id="rId14"/>
    <p:sldId id="277" r:id="rId15"/>
    <p:sldId id="284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1B9D23F-9385-4D23-B925-B43B7E6BF805}">
          <p14:sldIdLst>
            <p14:sldId id="257"/>
            <p14:sldId id="258"/>
            <p14:sldId id="259"/>
            <p14:sldId id="260"/>
            <p14:sldId id="282"/>
            <p14:sldId id="262"/>
            <p14:sldId id="264"/>
            <p14:sldId id="265"/>
            <p14:sldId id="267"/>
            <p14:sldId id="269"/>
            <p14:sldId id="270"/>
            <p14:sldId id="271"/>
            <p14:sldId id="283"/>
            <p14:sldId id="277"/>
            <p14:sldId id="284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1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FC674-F1EE-42D9-B933-92D732F73B7E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ACB84-C883-46FB-A960-F55076F11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02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4843-3EAA-427A-94B3-ED706A74808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10B6-BF00-471D-8A8F-F4CC66686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7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4843-3EAA-427A-94B3-ED706A74808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10B6-BF00-471D-8A8F-F4CC66686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07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4843-3EAA-427A-94B3-ED706A74808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10B6-BF00-471D-8A8F-F4CC66686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3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CC7A8-BCF1-45D4-A5E2-0EBB54F90F05}" type="datetime1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ПРОСТЫЕ РЕШЕНИЯ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F914-EC80-42E1-94CB-AE20C4FB9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06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D85E-D1C6-4A7B-BAD4-9E1AAB13945C}" type="datetime1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ПРОСТЫЕ РЕШЕНИЯ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4CCD-FE28-4243-A279-EE57D577C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87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4843-3EAA-427A-94B3-ED706A74808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10B6-BF00-471D-8A8F-F4CC66686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0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4843-3EAA-427A-94B3-ED706A74808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10B6-BF00-471D-8A8F-F4CC66686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9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4843-3EAA-427A-94B3-ED706A74808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10B6-BF00-471D-8A8F-F4CC66686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37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4843-3EAA-427A-94B3-ED706A74808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10B6-BF00-471D-8A8F-F4CC66686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32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4843-3EAA-427A-94B3-ED706A74808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10B6-BF00-471D-8A8F-F4CC66686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8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4843-3EAA-427A-94B3-ED706A74808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10B6-BF00-471D-8A8F-F4CC66686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44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4843-3EAA-427A-94B3-ED706A74808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10B6-BF00-471D-8A8F-F4CC66686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5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4843-3EAA-427A-94B3-ED706A74808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10B6-BF00-471D-8A8F-F4CC66686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80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64843-3EAA-427A-94B3-ED706A74808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C10B6-BF00-471D-8A8F-F4CC66686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6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0.png"/><Relationship Id="rId7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bcocoa.com/img/FSSC-22000-Certificate-02-Jan-17-01-Jan-20.pdf" TargetMode="External"/><Relationship Id="rId3" Type="http://schemas.openxmlformats.org/officeDocument/2006/relationships/image" Target="../media/image41.png"/><Relationship Id="rId7" Type="http://schemas.openxmlformats.org/officeDocument/2006/relationships/hyperlink" Target="http://www.jbcocoa.com/img/halal-cert-2016-2018.pdf" TargetMode="External"/><Relationship Id="rId12" Type="http://schemas.openxmlformats.org/officeDocument/2006/relationships/image" Target="../media/image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jbcocoa.com/img/moh-haccp-certificate16-19.pdf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43.png"/><Relationship Id="rId10" Type="http://schemas.openxmlformats.org/officeDocument/2006/relationships/hyperlink" Target="http://www.jbcocoa.com/img/UTZ%20Chain%20of%20Custody%20Certificate%20(Malaysia,%20Gresik%20&amp;%20Medan)%2028%20Nov%2016%20-%2027%20Nov%2018.pdf" TargetMode="External"/><Relationship Id="rId4" Type="http://schemas.openxmlformats.org/officeDocument/2006/relationships/image" Target="../media/image42.png"/><Relationship Id="rId9" Type="http://schemas.openxmlformats.org/officeDocument/2006/relationships/hyperlink" Target="http://www.jbcocoa.com/img/kosher-certificate-2017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eurosnab.com/owa/redir.aspx?C=fOTxXCt0mkGW3tVweEjekULTddeRGNIIYB00397ki83Ue928YRNmtmtXhDBgSpaeeMXW1evOQ6U.&amp;URL=http://www.eurosnab.com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 i="0"/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-328613" y="32305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 b="1" i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863600" cy="68580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РЕШЕНИЯ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7603" y="1340768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JBCOCOA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8729" y="285728"/>
            <a:ext cx="6215106" cy="642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Стерилизация – Алкализация</a:t>
            </a:r>
            <a:endParaRPr lang="nl-NL" sz="3200" b="1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393676" y="980728"/>
            <a:ext cx="6399098" cy="25003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Стерилизация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                              Обработка паром</a:t>
            </a:r>
            <a:r>
              <a:rPr kumimoji="0" lang="nl-N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: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время</a:t>
            </a:r>
            <a:r>
              <a:rPr kumimoji="0" lang="nl-N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/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температура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      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                    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&gt;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 У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лучшить микробиологию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Алкализация (обработка щелочью)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                            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Формирование аромата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latin typeface="Arial Narrow" pitchFamily="34" charset="0"/>
                <a:cs typeface="Arial" pitchFamily="34" charset="0"/>
              </a:rPr>
              <a:t>                          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Формированием цвета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           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Улучшение содержания влаги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43608" y="4416990"/>
            <a:ext cx="7776864" cy="1369464"/>
            <a:chOff x="357158" y="3857628"/>
            <a:chExt cx="7929618" cy="1369464"/>
          </a:xfrm>
        </p:grpSpPr>
        <p:pic>
          <p:nvPicPr>
            <p:cNvPr id="7" name="Picture 2" descr="P:\Presentations\Pictures Library\Applications\5 components picture\P106099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921" b="38161"/>
            <a:stretch/>
          </p:blipFill>
          <p:spPr bwMode="auto">
            <a:xfrm>
              <a:off x="357158" y="3857628"/>
              <a:ext cx="7913101" cy="1112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28628" y="4857760"/>
              <a:ext cx="1643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Arial Narrow" pitchFamily="34" charset="0"/>
                </a:rPr>
                <a:t>естественный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72330" y="4852064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Arial Narrow" pitchFamily="34" charset="0"/>
                </a:rPr>
                <a:t>черный</a:t>
              </a:r>
              <a:endParaRPr lang="en-US" b="1" dirty="0">
                <a:latin typeface="Arial Narrow" pitchFamily="34" charset="0"/>
              </a:endParaRPr>
            </a:p>
          </p:txBody>
        </p:sp>
        <p:cxnSp>
          <p:nvCxnSpPr>
            <p:cNvPr id="10" name="Straight Arrow Connector 11"/>
            <p:cNvCxnSpPr>
              <a:endCxn id="9" idx="1"/>
            </p:cNvCxnSpPr>
            <p:nvPr/>
          </p:nvCxnSpPr>
          <p:spPr>
            <a:xfrm flipV="1">
              <a:off x="2214546" y="5036730"/>
              <a:ext cx="4857784" cy="35344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1"/>
          <p:cNvSpPr txBox="1">
            <a:spLocks/>
          </p:cNvSpPr>
          <p:nvPr/>
        </p:nvSpPr>
        <p:spPr>
          <a:xfrm>
            <a:off x="2357423" y="3857628"/>
            <a:ext cx="4286280" cy="35719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Степени алкализации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pic>
        <p:nvPicPr>
          <p:cNvPr id="15" name="Picture 56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7344" y="198438"/>
            <a:ext cx="1112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8297861" y="1052736"/>
            <a:ext cx="431801" cy="24837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инновация</a:t>
            </a:r>
            <a:endParaRPr lang="ru-RU" sz="1600" b="1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0"/>
            <a:ext cx="863600" cy="68580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РЕШЕНИЯ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8273339" y="1052736"/>
            <a:ext cx="431801" cy="24837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инновация</a:t>
            </a:r>
            <a:endParaRPr lang="ru-RU" sz="1600" b="1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143668" cy="64294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Какао порошок - цвет </a:t>
            </a:r>
            <a:endParaRPr lang="ru-RU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197720" y="1151854"/>
            <a:ext cx="7858180" cy="17567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Какао порошок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всегда используется в растворенном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виде</a:t>
            </a:r>
            <a:r>
              <a:rPr lang="ru-RU" dirty="0" smtClean="0">
                <a:solidFill>
                  <a:srgbClr val="C92F5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(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кекс, молоко, мороженое, жир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…)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поэтому действительный цвет очень важен.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C92F58"/>
              </a:solidFill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Только для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сухих смесей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, цвет сухого порошка очень важен.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Цвет сухого порошка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может быть первым этапом в контроле качества поступающего сырья.</a:t>
            </a:r>
            <a:endParaRPr kumimoji="0" lang="nl-N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31640" y="2934719"/>
            <a:ext cx="6351604" cy="3071834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Действительный цвет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– это цвет частиц какао в растворе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Другими словами,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‘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мокрый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’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цвет в применении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Влияние алкализации и происхождение какао бобов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Цвет сухого порошка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– это цвет сухих частиц, как они есть, включая жир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Другими словами, это порошок, как он есть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Влияние алкализации, содержание жира и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   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темперирование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 какао масла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863600" cy="68580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РЕШЕНИЯ</a:t>
            </a:r>
          </a:p>
        </p:txBody>
      </p:sp>
      <p:pic>
        <p:nvPicPr>
          <p:cNvPr id="13" name="Picture 56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7344" y="198438"/>
            <a:ext cx="1112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273339" y="1052736"/>
            <a:ext cx="431801" cy="24837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инновация</a:t>
            </a:r>
            <a:endParaRPr lang="ru-RU" sz="1600" b="1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143668" cy="64294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Какао порошок - аромат </a:t>
            </a:r>
            <a:endParaRPr lang="ru-RU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951257" y="913308"/>
            <a:ext cx="7322082" cy="41434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Происхождение бобов</a:t>
            </a:r>
          </a:p>
          <a:p>
            <a:pPr lvl="3"/>
            <a:r>
              <a:rPr lang="ru-RU" dirty="0" smtClean="0">
                <a:latin typeface="Arial Narrow" pitchFamily="34" charset="0"/>
              </a:rPr>
              <a:t>Каждое происхождение  имеет свой особенный вкус, зависимый от рода дерева, почвы, климата и т.д.</a:t>
            </a:r>
          </a:p>
          <a:p>
            <a:pPr lvl="3"/>
            <a:r>
              <a:rPr lang="ru-RU" dirty="0" smtClean="0">
                <a:latin typeface="Arial Narrow" pitchFamily="34" charset="0"/>
              </a:rPr>
              <a:t>Азия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ru-RU" dirty="0" smtClean="0">
                <a:latin typeface="Arial Narrow" pitchFamily="34" charset="0"/>
              </a:rPr>
              <a:t>сильный фруктовый вкус;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Южная Америка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ru-RU" dirty="0" smtClean="0">
                <a:latin typeface="Arial Narrow" pitchFamily="34" charset="0"/>
                <a:sym typeface="Wingdings" pitchFamily="2" charset="2"/>
              </a:rPr>
              <a:t>земляной вкус;      </a:t>
            </a:r>
            <a:r>
              <a:rPr lang="ru-RU" dirty="0" smtClean="0">
                <a:latin typeface="Arial Narrow" pitchFamily="34" charset="0"/>
              </a:rPr>
              <a:t>Гана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ru-RU" dirty="0" smtClean="0">
                <a:latin typeface="Arial Narrow" pitchFamily="34" charset="0"/>
              </a:rPr>
              <a:t>шоколадный аромат.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Алкализация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000" dirty="0" smtClean="0">
              <a:latin typeface="Arial Narrow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000" dirty="0" smtClean="0">
              <a:latin typeface="Arial Narrow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2504866" y="2422734"/>
            <a:ext cx="5452477" cy="1897297"/>
            <a:chOff x="3085839" y="2558691"/>
            <a:chExt cx="5415251" cy="2370507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085839" y="2571744"/>
              <a:ext cx="5357850" cy="23574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429100" y="4263236"/>
              <a:ext cx="39595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429100" y="3947102"/>
              <a:ext cx="39595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429100" y="3629978"/>
              <a:ext cx="39595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429100" y="3313844"/>
              <a:ext cx="39595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429100" y="2996719"/>
              <a:ext cx="39595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429100" y="2680586"/>
              <a:ext cx="39595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429100" y="2680586"/>
              <a:ext cx="3960699" cy="1900766"/>
            </a:xfrm>
            <a:custGeom>
              <a:avLst/>
              <a:gdLst>
                <a:gd name="T0" fmla="*/ 0 w 3450"/>
                <a:gd name="T1" fmla="*/ 0 h 1918"/>
                <a:gd name="T2" fmla="*/ 3449 w 3450"/>
                <a:gd name="T3" fmla="*/ 0 h 1918"/>
                <a:gd name="T4" fmla="*/ 3449 w 3450"/>
                <a:gd name="T5" fmla="*/ 1917 h 1918"/>
                <a:gd name="T6" fmla="*/ 0 w 3450"/>
                <a:gd name="T7" fmla="*/ 1917 h 1918"/>
                <a:gd name="T8" fmla="*/ 0 w 3450"/>
                <a:gd name="T9" fmla="*/ 0 h 19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50"/>
                <a:gd name="T16" fmla="*/ 0 h 1918"/>
                <a:gd name="T17" fmla="*/ 3450 w 3450"/>
                <a:gd name="T18" fmla="*/ 1918 h 19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50" h="1918">
                  <a:moveTo>
                    <a:pt x="0" y="0"/>
                  </a:moveTo>
                  <a:lnTo>
                    <a:pt x="3449" y="0"/>
                  </a:lnTo>
                  <a:lnTo>
                    <a:pt x="3449" y="1917"/>
                  </a:lnTo>
                  <a:lnTo>
                    <a:pt x="0" y="191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535866" y="3629978"/>
              <a:ext cx="145800" cy="951374"/>
            </a:xfrm>
            <a:custGeom>
              <a:avLst/>
              <a:gdLst>
                <a:gd name="T0" fmla="*/ 0 w 127"/>
                <a:gd name="T1" fmla="*/ 0 h 960"/>
                <a:gd name="T2" fmla="*/ 126 w 127"/>
                <a:gd name="T3" fmla="*/ 0 h 960"/>
                <a:gd name="T4" fmla="*/ 126 w 127"/>
                <a:gd name="T5" fmla="*/ 959 h 960"/>
                <a:gd name="T6" fmla="*/ 0 w 127"/>
                <a:gd name="T7" fmla="*/ 959 h 960"/>
                <a:gd name="T8" fmla="*/ 0 w 127"/>
                <a:gd name="T9" fmla="*/ 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960"/>
                <a:gd name="T17" fmla="*/ 127 w 127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960">
                  <a:moveTo>
                    <a:pt x="0" y="0"/>
                  </a:moveTo>
                  <a:lnTo>
                    <a:pt x="126" y="0"/>
                  </a:lnTo>
                  <a:lnTo>
                    <a:pt x="126" y="959"/>
                  </a:lnTo>
                  <a:lnTo>
                    <a:pt x="0" y="959"/>
                  </a:lnTo>
                  <a:lnTo>
                    <a:pt x="0" y="0"/>
                  </a:lnTo>
                </a:path>
              </a:pathLst>
            </a:custGeom>
            <a:solidFill>
              <a:srgbClr val="808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326858" y="4263236"/>
              <a:ext cx="145800" cy="318116"/>
            </a:xfrm>
            <a:custGeom>
              <a:avLst/>
              <a:gdLst>
                <a:gd name="T0" fmla="*/ 0 w 127"/>
                <a:gd name="T1" fmla="*/ 0 h 321"/>
                <a:gd name="T2" fmla="*/ 126 w 127"/>
                <a:gd name="T3" fmla="*/ 0 h 321"/>
                <a:gd name="T4" fmla="*/ 126 w 127"/>
                <a:gd name="T5" fmla="*/ 320 h 321"/>
                <a:gd name="T6" fmla="*/ 0 w 127"/>
                <a:gd name="T7" fmla="*/ 320 h 321"/>
                <a:gd name="T8" fmla="*/ 0 w 127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321"/>
                <a:gd name="T17" fmla="*/ 127 w 127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321">
                  <a:moveTo>
                    <a:pt x="0" y="0"/>
                  </a:moveTo>
                  <a:lnTo>
                    <a:pt x="126" y="0"/>
                  </a:lnTo>
                  <a:lnTo>
                    <a:pt x="126" y="320"/>
                  </a:lnTo>
                  <a:lnTo>
                    <a:pt x="0" y="320"/>
                  </a:lnTo>
                  <a:lnTo>
                    <a:pt x="0" y="0"/>
                  </a:lnTo>
                </a:path>
              </a:pathLst>
            </a:custGeom>
            <a:solidFill>
              <a:srgbClr val="808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120146" y="4517927"/>
              <a:ext cx="145800" cy="63425"/>
            </a:xfrm>
            <a:custGeom>
              <a:avLst/>
              <a:gdLst>
                <a:gd name="T0" fmla="*/ 0 w 127"/>
                <a:gd name="T1" fmla="*/ 0 h 64"/>
                <a:gd name="T2" fmla="*/ 126 w 127"/>
                <a:gd name="T3" fmla="*/ 0 h 64"/>
                <a:gd name="T4" fmla="*/ 126 w 127"/>
                <a:gd name="T5" fmla="*/ 63 h 64"/>
                <a:gd name="T6" fmla="*/ 0 w 127"/>
                <a:gd name="T7" fmla="*/ 63 h 64"/>
                <a:gd name="T8" fmla="*/ 0 w 127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64"/>
                <a:gd name="T17" fmla="*/ 127 w 127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64">
                  <a:moveTo>
                    <a:pt x="0" y="0"/>
                  </a:moveTo>
                  <a:lnTo>
                    <a:pt x="126" y="0"/>
                  </a:lnTo>
                  <a:lnTo>
                    <a:pt x="126" y="63"/>
                  </a:lnTo>
                  <a:lnTo>
                    <a:pt x="0" y="63"/>
                  </a:lnTo>
                  <a:lnTo>
                    <a:pt x="0" y="0"/>
                  </a:lnTo>
                </a:path>
              </a:pathLst>
            </a:custGeom>
            <a:solidFill>
              <a:srgbClr val="808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911137" y="4517927"/>
              <a:ext cx="145800" cy="63425"/>
            </a:xfrm>
            <a:custGeom>
              <a:avLst/>
              <a:gdLst>
                <a:gd name="T0" fmla="*/ 0 w 127"/>
                <a:gd name="T1" fmla="*/ 0 h 64"/>
                <a:gd name="T2" fmla="*/ 126 w 127"/>
                <a:gd name="T3" fmla="*/ 0 h 64"/>
                <a:gd name="T4" fmla="*/ 126 w 127"/>
                <a:gd name="T5" fmla="*/ 63 h 64"/>
                <a:gd name="T6" fmla="*/ 0 w 127"/>
                <a:gd name="T7" fmla="*/ 63 h 64"/>
                <a:gd name="T8" fmla="*/ 0 w 127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64"/>
                <a:gd name="T17" fmla="*/ 127 w 127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64">
                  <a:moveTo>
                    <a:pt x="0" y="0"/>
                  </a:moveTo>
                  <a:lnTo>
                    <a:pt x="126" y="0"/>
                  </a:lnTo>
                  <a:lnTo>
                    <a:pt x="126" y="63"/>
                  </a:lnTo>
                  <a:lnTo>
                    <a:pt x="0" y="63"/>
                  </a:lnTo>
                  <a:lnTo>
                    <a:pt x="0" y="0"/>
                  </a:lnTo>
                </a:path>
              </a:pathLst>
            </a:custGeom>
            <a:solidFill>
              <a:srgbClr val="808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6705573" y="4547657"/>
              <a:ext cx="144652" cy="33694"/>
            </a:xfrm>
            <a:custGeom>
              <a:avLst/>
              <a:gdLst>
                <a:gd name="T0" fmla="*/ 0 w 126"/>
                <a:gd name="T1" fmla="*/ 0 h 34"/>
                <a:gd name="T2" fmla="*/ 125 w 126"/>
                <a:gd name="T3" fmla="*/ 0 h 34"/>
                <a:gd name="T4" fmla="*/ 125 w 126"/>
                <a:gd name="T5" fmla="*/ 33 h 34"/>
                <a:gd name="T6" fmla="*/ 0 w 126"/>
                <a:gd name="T7" fmla="*/ 33 h 34"/>
                <a:gd name="T8" fmla="*/ 0 w 12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4"/>
                <a:gd name="T17" fmla="*/ 126 w 12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4">
                  <a:moveTo>
                    <a:pt x="0" y="0"/>
                  </a:moveTo>
                  <a:lnTo>
                    <a:pt x="125" y="0"/>
                  </a:lnTo>
                  <a:lnTo>
                    <a:pt x="125" y="33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solidFill>
              <a:srgbClr val="808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680518" y="3629978"/>
              <a:ext cx="145800" cy="951374"/>
            </a:xfrm>
            <a:custGeom>
              <a:avLst/>
              <a:gdLst>
                <a:gd name="T0" fmla="*/ 0 w 127"/>
                <a:gd name="T1" fmla="*/ 0 h 960"/>
                <a:gd name="T2" fmla="*/ 126 w 127"/>
                <a:gd name="T3" fmla="*/ 0 h 960"/>
                <a:gd name="T4" fmla="*/ 126 w 127"/>
                <a:gd name="T5" fmla="*/ 959 h 960"/>
                <a:gd name="T6" fmla="*/ 0 w 127"/>
                <a:gd name="T7" fmla="*/ 959 h 960"/>
                <a:gd name="T8" fmla="*/ 0 w 127"/>
                <a:gd name="T9" fmla="*/ 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960"/>
                <a:gd name="T17" fmla="*/ 127 w 127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960">
                  <a:moveTo>
                    <a:pt x="0" y="0"/>
                  </a:moveTo>
                  <a:lnTo>
                    <a:pt x="126" y="0"/>
                  </a:lnTo>
                  <a:lnTo>
                    <a:pt x="126" y="959"/>
                  </a:lnTo>
                  <a:lnTo>
                    <a:pt x="0" y="959"/>
                  </a:lnTo>
                  <a:lnTo>
                    <a:pt x="0" y="0"/>
                  </a:lnTo>
                </a:path>
              </a:pathLst>
            </a:custGeom>
            <a:solidFill>
              <a:srgbClr val="8020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471510" y="3313844"/>
              <a:ext cx="144652" cy="1267508"/>
            </a:xfrm>
            <a:custGeom>
              <a:avLst/>
              <a:gdLst>
                <a:gd name="T0" fmla="*/ 0 w 126"/>
                <a:gd name="T1" fmla="*/ 0 h 1279"/>
                <a:gd name="T2" fmla="*/ 125 w 126"/>
                <a:gd name="T3" fmla="*/ 0 h 1279"/>
                <a:gd name="T4" fmla="*/ 125 w 126"/>
                <a:gd name="T5" fmla="*/ 1278 h 1279"/>
                <a:gd name="T6" fmla="*/ 0 w 126"/>
                <a:gd name="T7" fmla="*/ 1278 h 1279"/>
                <a:gd name="T8" fmla="*/ 0 w 126"/>
                <a:gd name="T9" fmla="*/ 0 h 12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79"/>
                <a:gd name="T17" fmla="*/ 126 w 126"/>
                <a:gd name="T18" fmla="*/ 1279 h 12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79">
                  <a:moveTo>
                    <a:pt x="0" y="0"/>
                  </a:moveTo>
                  <a:lnTo>
                    <a:pt x="125" y="0"/>
                  </a:lnTo>
                  <a:lnTo>
                    <a:pt x="125" y="1278"/>
                  </a:lnTo>
                  <a:lnTo>
                    <a:pt x="0" y="1278"/>
                  </a:lnTo>
                  <a:lnTo>
                    <a:pt x="0" y="0"/>
                  </a:lnTo>
                </a:path>
              </a:pathLst>
            </a:custGeom>
            <a:solidFill>
              <a:srgbClr val="8020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5264797" y="2680586"/>
              <a:ext cx="145800" cy="1900766"/>
            </a:xfrm>
            <a:custGeom>
              <a:avLst/>
              <a:gdLst>
                <a:gd name="T0" fmla="*/ 0 w 127"/>
                <a:gd name="T1" fmla="*/ 0 h 1918"/>
                <a:gd name="T2" fmla="*/ 126 w 127"/>
                <a:gd name="T3" fmla="*/ 0 h 1918"/>
                <a:gd name="T4" fmla="*/ 126 w 127"/>
                <a:gd name="T5" fmla="*/ 1917 h 1918"/>
                <a:gd name="T6" fmla="*/ 0 w 127"/>
                <a:gd name="T7" fmla="*/ 1917 h 1918"/>
                <a:gd name="T8" fmla="*/ 0 w 127"/>
                <a:gd name="T9" fmla="*/ 0 h 19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918"/>
                <a:gd name="T17" fmla="*/ 127 w 127"/>
                <a:gd name="T18" fmla="*/ 1918 h 19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918">
                  <a:moveTo>
                    <a:pt x="0" y="0"/>
                  </a:moveTo>
                  <a:lnTo>
                    <a:pt x="126" y="0"/>
                  </a:lnTo>
                  <a:lnTo>
                    <a:pt x="126" y="1917"/>
                  </a:lnTo>
                  <a:lnTo>
                    <a:pt x="0" y="1917"/>
                  </a:lnTo>
                  <a:lnTo>
                    <a:pt x="0" y="0"/>
                  </a:lnTo>
                </a:path>
              </a:pathLst>
            </a:custGeom>
            <a:solidFill>
              <a:srgbClr val="8020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055789" y="2996719"/>
              <a:ext cx="145800" cy="1584632"/>
            </a:xfrm>
            <a:custGeom>
              <a:avLst/>
              <a:gdLst>
                <a:gd name="T0" fmla="*/ 0 w 127"/>
                <a:gd name="T1" fmla="*/ 0 h 1599"/>
                <a:gd name="T2" fmla="*/ 126 w 127"/>
                <a:gd name="T3" fmla="*/ 0 h 1599"/>
                <a:gd name="T4" fmla="*/ 126 w 127"/>
                <a:gd name="T5" fmla="*/ 1598 h 1599"/>
                <a:gd name="T6" fmla="*/ 0 w 127"/>
                <a:gd name="T7" fmla="*/ 1598 h 1599"/>
                <a:gd name="T8" fmla="*/ 0 w 127"/>
                <a:gd name="T9" fmla="*/ 0 h 15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599"/>
                <a:gd name="T17" fmla="*/ 127 w 127"/>
                <a:gd name="T18" fmla="*/ 1599 h 15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599">
                  <a:moveTo>
                    <a:pt x="0" y="0"/>
                  </a:moveTo>
                  <a:lnTo>
                    <a:pt x="126" y="0"/>
                  </a:lnTo>
                  <a:lnTo>
                    <a:pt x="126" y="1598"/>
                  </a:lnTo>
                  <a:lnTo>
                    <a:pt x="0" y="1598"/>
                  </a:lnTo>
                  <a:lnTo>
                    <a:pt x="0" y="0"/>
                  </a:lnTo>
                </a:path>
              </a:pathLst>
            </a:custGeom>
            <a:solidFill>
              <a:srgbClr val="8020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6849077" y="4263236"/>
              <a:ext cx="145800" cy="318116"/>
            </a:xfrm>
            <a:custGeom>
              <a:avLst/>
              <a:gdLst>
                <a:gd name="T0" fmla="*/ 0 w 127"/>
                <a:gd name="T1" fmla="*/ 0 h 321"/>
                <a:gd name="T2" fmla="*/ 126 w 127"/>
                <a:gd name="T3" fmla="*/ 0 h 321"/>
                <a:gd name="T4" fmla="*/ 126 w 127"/>
                <a:gd name="T5" fmla="*/ 320 h 321"/>
                <a:gd name="T6" fmla="*/ 0 w 127"/>
                <a:gd name="T7" fmla="*/ 320 h 321"/>
                <a:gd name="T8" fmla="*/ 0 w 127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321"/>
                <a:gd name="T17" fmla="*/ 127 w 127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321">
                  <a:moveTo>
                    <a:pt x="0" y="0"/>
                  </a:moveTo>
                  <a:lnTo>
                    <a:pt x="126" y="0"/>
                  </a:lnTo>
                  <a:lnTo>
                    <a:pt x="126" y="320"/>
                  </a:lnTo>
                  <a:lnTo>
                    <a:pt x="0" y="320"/>
                  </a:lnTo>
                  <a:lnTo>
                    <a:pt x="0" y="0"/>
                  </a:lnTo>
                </a:path>
              </a:pathLst>
            </a:custGeom>
            <a:solidFill>
              <a:srgbClr val="8020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825169" y="4263236"/>
              <a:ext cx="142356" cy="318116"/>
            </a:xfrm>
            <a:custGeom>
              <a:avLst/>
              <a:gdLst>
                <a:gd name="T0" fmla="*/ 0 w 124"/>
                <a:gd name="T1" fmla="*/ 0 h 321"/>
                <a:gd name="T2" fmla="*/ 123 w 124"/>
                <a:gd name="T3" fmla="*/ 0 h 321"/>
                <a:gd name="T4" fmla="*/ 123 w 124"/>
                <a:gd name="T5" fmla="*/ 320 h 321"/>
                <a:gd name="T6" fmla="*/ 0 w 124"/>
                <a:gd name="T7" fmla="*/ 320 h 321"/>
                <a:gd name="T8" fmla="*/ 0 w 124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321"/>
                <a:gd name="T17" fmla="*/ 124 w 124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321">
                  <a:moveTo>
                    <a:pt x="0" y="0"/>
                  </a:moveTo>
                  <a:lnTo>
                    <a:pt x="123" y="0"/>
                  </a:lnTo>
                  <a:lnTo>
                    <a:pt x="123" y="320"/>
                  </a:lnTo>
                  <a:lnTo>
                    <a:pt x="0" y="320"/>
                  </a:lnTo>
                  <a:lnTo>
                    <a:pt x="0" y="0"/>
                  </a:lnTo>
                </a:path>
              </a:pathLst>
            </a:custGeom>
            <a:solidFill>
              <a:srgbClr val="FFFF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615013" y="3947102"/>
              <a:ext cx="145800" cy="634249"/>
            </a:xfrm>
            <a:custGeom>
              <a:avLst/>
              <a:gdLst>
                <a:gd name="T0" fmla="*/ 0 w 127"/>
                <a:gd name="T1" fmla="*/ 0 h 640"/>
                <a:gd name="T2" fmla="*/ 126 w 127"/>
                <a:gd name="T3" fmla="*/ 0 h 640"/>
                <a:gd name="T4" fmla="*/ 126 w 127"/>
                <a:gd name="T5" fmla="*/ 639 h 640"/>
                <a:gd name="T6" fmla="*/ 0 w 127"/>
                <a:gd name="T7" fmla="*/ 639 h 640"/>
                <a:gd name="T8" fmla="*/ 0 w 127"/>
                <a:gd name="T9" fmla="*/ 0 h 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640"/>
                <a:gd name="T17" fmla="*/ 127 w 127"/>
                <a:gd name="T18" fmla="*/ 640 h 6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640">
                  <a:moveTo>
                    <a:pt x="0" y="0"/>
                  </a:moveTo>
                  <a:lnTo>
                    <a:pt x="126" y="0"/>
                  </a:lnTo>
                  <a:lnTo>
                    <a:pt x="126" y="639"/>
                  </a:lnTo>
                  <a:lnTo>
                    <a:pt x="0" y="639"/>
                  </a:lnTo>
                  <a:lnTo>
                    <a:pt x="0" y="0"/>
                  </a:lnTo>
                </a:path>
              </a:pathLst>
            </a:custGeom>
            <a:solidFill>
              <a:srgbClr val="FFFF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5409449" y="3629978"/>
              <a:ext cx="142356" cy="951374"/>
            </a:xfrm>
            <a:custGeom>
              <a:avLst/>
              <a:gdLst>
                <a:gd name="T0" fmla="*/ 0 w 124"/>
                <a:gd name="T1" fmla="*/ 0 h 960"/>
                <a:gd name="T2" fmla="*/ 123 w 124"/>
                <a:gd name="T3" fmla="*/ 0 h 960"/>
                <a:gd name="T4" fmla="*/ 123 w 124"/>
                <a:gd name="T5" fmla="*/ 959 h 960"/>
                <a:gd name="T6" fmla="*/ 0 w 124"/>
                <a:gd name="T7" fmla="*/ 959 h 960"/>
                <a:gd name="T8" fmla="*/ 0 w 124"/>
                <a:gd name="T9" fmla="*/ 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960"/>
                <a:gd name="T17" fmla="*/ 124 w 124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960">
                  <a:moveTo>
                    <a:pt x="0" y="0"/>
                  </a:moveTo>
                  <a:lnTo>
                    <a:pt x="123" y="0"/>
                  </a:lnTo>
                  <a:lnTo>
                    <a:pt x="123" y="959"/>
                  </a:lnTo>
                  <a:lnTo>
                    <a:pt x="0" y="959"/>
                  </a:lnTo>
                  <a:lnTo>
                    <a:pt x="0" y="0"/>
                  </a:lnTo>
                </a:path>
              </a:pathLst>
            </a:custGeom>
            <a:solidFill>
              <a:srgbClr val="FFFF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200441" y="3629978"/>
              <a:ext cx="144652" cy="951374"/>
            </a:xfrm>
            <a:custGeom>
              <a:avLst/>
              <a:gdLst>
                <a:gd name="T0" fmla="*/ 0 w 126"/>
                <a:gd name="T1" fmla="*/ 0 h 960"/>
                <a:gd name="T2" fmla="*/ 125 w 126"/>
                <a:gd name="T3" fmla="*/ 0 h 960"/>
                <a:gd name="T4" fmla="*/ 125 w 126"/>
                <a:gd name="T5" fmla="*/ 959 h 960"/>
                <a:gd name="T6" fmla="*/ 0 w 126"/>
                <a:gd name="T7" fmla="*/ 959 h 960"/>
                <a:gd name="T8" fmla="*/ 0 w 126"/>
                <a:gd name="T9" fmla="*/ 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960"/>
                <a:gd name="T17" fmla="*/ 126 w 126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960">
                  <a:moveTo>
                    <a:pt x="0" y="0"/>
                  </a:moveTo>
                  <a:lnTo>
                    <a:pt x="125" y="0"/>
                  </a:lnTo>
                  <a:lnTo>
                    <a:pt x="125" y="959"/>
                  </a:lnTo>
                  <a:lnTo>
                    <a:pt x="0" y="959"/>
                  </a:lnTo>
                  <a:lnTo>
                    <a:pt x="0" y="0"/>
                  </a:lnTo>
                </a:path>
              </a:pathLst>
            </a:custGeom>
            <a:solidFill>
              <a:srgbClr val="FFFF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6993728" y="3313844"/>
              <a:ext cx="142356" cy="1267508"/>
            </a:xfrm>
            <a:custGeom>
              <a:avLst/>
              <a:gdLst>
                <a:gd name="T0" fmla="*/ 0 w 124"/>
                <a:gd name="T1" fmla="*/ 0 h 1279"/>
                <a:gd name="T2" fmla="*/ 123 w 124"/>
                <a:gd name="T3" fmla="*/ 0 h 1279"/>
                <a:gd name="T4" fmla="*/ 123 w 124"/>
                <a:gd name="T5" fmla="*/ 1278 h 1279"/>
                <a:gd name="T6" fmla="*/ 0 w 124"/>
                <a:gd name="T7" fmla="*/ 1278 h 1279"/>
                <a:gd name="T8" fmla="*/ 0 w 124"/>
                <a:gd name="T9" fmla="*/ 0 h 12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279"/>
                <a:gd name="T17" fmla="*/ 124 w 124"/>
                <a:gd name="T18" fmla="*/ 1279 h 12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279">
                  <a:moveTo>
                    <a:pt x="0" y="0"/>
                  </a:moveTo>
                  <a:lnTo>
                    <a:pt x="123" y="0"/>
                  </a:lnTo>
                  <a:lnTo>
                    <a:pt x="123" y="1278"/>
                  </a:lnTo>
                  <a:lnTo>
                    <a:pt x="0" y="1278"/>
                  </a:lnTo>
                  <a:lnTo>
                    <a:pt x="0" y="0"/>
                  </a:lnTo>
                </a:path>
              </a:pathLst>
            </a:custGeom>
            <a:solidFill>
              <a:srgbClr val="FFFF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966377" y="4547657"/>
              <a:ext cx="144652" cy="33694"/>
            </a:xfrm>
            <a:custGeom>
              <a:avLst/>
              <a:gdLst>
                <a:gd name="T0" fmla="*/ 0 w 126"/>
                <a:gd name="T1" fmla="*/ 0 h 34"/>
                <a:gd name="T2" fmla="*/ 125 w 126"/>
                <a:gd name="T3" fmla="*/ 0 h 34"/>
                <a:gd name="T4" fmla="*/ 125 w 126"/>
                <a:gd name="T5" fmla="*/ 33 h 34"/>
                <a:gd name="T6" fmla="*/ 0 w 126"/>
                <a:gd name="T7" fmla="*/ 33 h 34"/>
                <a:gd name="T8" fmla="*/ 0 w 12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4"/>
                <a:gd name="T17" fmla="*/ 126 w 12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4">
                  <a:moveTo>
                    <a:pt x="0" y="0"/>
                  </a:moveTo>
                  <a:lnTo>
                    <a:pt x="125" y="0"/>
                  </a:lnTo>
                  <a:lnTo>
                    <a:pt x="125" y="33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solidFill>
              <a:srgbClr val="A0E0E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59665" y="4485223"/>
              <a:ext cx="145800" cy="96128"/>
            </a:xfrm>
            <a:custGeom>
              <a:avLst/>
              <a:gdLst>
                <a:gd name="T0" fmla="*/ 0 w 127"/>
                <a:gd name="T1" fmla="*/ 0 h 97"/>
                <a:gd name="T2" fmla="*/ 126 w 127"/>
                <a:gd name="T3" fmla="*/ 0 h 97"/>
                <a:gd name="T4" fmla="*/ 126 w 127"/>
                <a:gd name="T5" fmla="*/ 96 h 97"/>
                <a:gd name="T6" fmla="*/ 0 w 127"/>
                <a:gd name="T7" fmla="*/ 96 h 97"/>
                <a:gd name="T8" fmla="*/ 0 w 127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97"/>
                <a:gd name="T17" fmla="*/ 127 w 12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97">
                  <a:moveTo>
                    <a:pt x="0" y="0"/>
                  </a:moveTo>
                  <a:lnTo>
                    <a:pt x="126" y="0"/>
                  </a:lnTo>
                  <a:lnTo>
                    <a:pt x="12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rgbClr val="A0E0E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550656" y="4263236"/>
              <a:ext cx="145800" cy="318116"/>
            </a:xfrm>
            <a:custGeom>
              <a:avLst/>
              <a:gdLst>
                <a:gd name="T0" fmla="*/ 0 w 127"/>
                <a:gd name="T1" fmla="*/ 0 h 321"/>
                <a:gd name="T2" fmla="*/ 126 w 127"/>
                <a:gd name="T3" fmla="*/ 0 h 321"/>
                <a:gd name="T4" fmla="*/ 126 w 127"/>
                <a:gd name="T5" fmla="*/ 320 h 321"/>
                <a:gd name="T6" fmla="*/ 0 w 127"/>
                <a:gd name="T7" fmla="*/ 320 h 321"/>
                <a:gd name="T8" fmla="*/ 0 w 127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321"/>
                <a:gd name="T17" fmla="*/ 127 w 127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321">
                  <a:moveTo>
                    <a:pt x="0" y="0"/>
                  </a:moveTo>
                  <a:lnTo>
                    <a:pt x="126" y="0"/>
                  </a:lnTo>
                  <a:lnTo>
                    <a:pt x="126" y="320"/>
                  </a:lnTo>
                  <a:lnTo>
                    <a:pt x="0" y="320"/>
                  </a:lnTo>
                  <a:lnTo>
                    <a:pt x="0" y="0"/>
                  </a:lnTo>
                </a:path>
              </a:pathLst>
            </a:custGeom>
            <a:solidFill>
              <a:srgbClr val="A0E0E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343944" y="3629978"/>
              <a:ext cx="145800" cy="951374"/>
            </a:xfrm>
            <a:custGeom>
              <a:avLst/>
              <a:gdLst>
                <a:gd name="T0" fmla="*/ 0 w 127"/>
                <a:gd name="T1" fmla="*/ 0 h 960"/>
                <a:gd name="T2" fmla="*/ 126 w 127"/>
                <a:gd name="T3" fmla="*/ 0 h 960"/>
                <a:gd name="T4" fmla="*/ 126 w 127"/>
                <a:gd name="T5" fmla="*/ 959 h 960"/>
                <a:gd name="T6" fmla="*/ 0 w 127"/>
                <a:gd name="T7" fmla="*/ 959 h 960"/>
                <a:gd name="T8" fmla="*/ 0 w 127"/>
                <a:gd name="T9" fmla="*/ 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960"/>
                <a:gd name="T17" fmla="*/ 127 w 127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960">
                  <a:moveTo>
                    <a:pt x="0" y="0"/>
                  </a:moveTo>
                  <a:lnTo>
                    <a:pt x="126" y="0"/>
                  </a:lnTo>
                  <a:lnTo>
                    <a:pt x="126" y="959"/>
                  </a:lnTo>
                  <a:lnTo>
                    <a:pt x="0" y="959"/>
                  </a:lnTo>
                  <a:lnTo>
                    <a:pt x="0" y="0"/>
                  </a:lnTo>
                </a:path>
              </a:pathLst>
            </a:custGeom>
            <a:solidFill>
              <a:srgbClr val="A0E0E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7134936" y="3313844"/>
              <a:ext cx="145800" cy="1267508"/>
            </a:xfrm>
            <a:custGeom>
              <a:avLst/>
              <a:gdLst>
                <a:gd name="T0" fmla="*/ 0 w 127"/>
                <a:gd name="T1" fmla="*/ 0 h 1279"/>
                <a:gd name="T2" fmla="*/ 126 w 127"/>
                <a:gd name="T3" fmla="*/ 0 h 1279"/>
                <a:gd name="T4" fmla="*/ 126 w 127"/>
                <a:gd name="T5" fmla="*/ 1278 h 1279"/>
                <a:gd name="T6" fmla="*/ 0 w 127"/>
                <a:gd name="T7" fmla="*/ 1278 h 1279"/>
                <a:gd name="T8" fmla="*/ 0 w 127"/>
                <a:gd name="T9" fmla="*/ 0 h 12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279"/>
                <a:gd name="T17" fmla="*/ 127 w 127"/>
                <a:gd name="T18" fmla="*/ 1279 h 12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279">
                  <a:moveTo>
                    <a:pt x="0" y="0"/>
                  </a:moveTo>
                  <a:lnTo>
                    <a:pt x="126" y="0"/>
                  </a:lnTo>
                  <a:lnTo>
                    <a:pt x="126" y="1278"/>
                  </a:lnTo>
                  <a:lnTo>
                    <a:pt x="0" y="1278"/>
                  </a:lnTo>
                  <a:lnTo>
                    <a:pt x="0" y="0"/>
                  </a:lnTo>
                </a:path>
              </a:pathLst>
            </a:custGeom>
            <a:solidFill>
              <a:srgbClr val="A0E0E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3429100" y="2680586"/>
              <a:ext cx="0" cy="18997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3392363" y="4580361"/>
              <a:ext cx="367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3392363" y="4263236"/>
              <a:ext cx="367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3392363" y="3947102"/>
              <a:ext cx="367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3392363" y="3629978"/>
              <a:ext cx="367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3392363" y="3313844"/>
              <a:ext cx="367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3392363" y="2996719"/>
              <a:ext cx="367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3392363" y="2680586"/>
              <a:ext cx="367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3429100" y="4580361"/>
              <a:ext cx="39595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V="1">
              <a:off x="3429100" y="4547657"/>
              <a:ext cx="0" cy="327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V="1">
              <a:off x="4220091" y="4547657"/>
              <a:ext cx="0" cy="327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 flipV="1">
              <a:off x="5014527" y="4547657"/>
              <a:ext cx="0" cy="327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V="1">
              <a:off x="5804371" y="4547657"/>
              <a:ext cx="0" cy="327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 flipV="1">
              <a:off x="6598807" y="4547657"/>
              <a:ext cx="0" cy="327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V="1">
              <a:off x="7388650" y="4547657"/>
              <a:ext cx="0" cy="327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3198346" y="4458466"/>
              <a:ext cx="264047" cy="31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nl-NL" sz="14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3198346" y="4141341"/>
              <a:ext cx="264047" cy="31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nl-NL" sz="14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3198346" y="3825208"/>
              <a:ext cx="264047" cy="31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nl-NL" sz="14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3198346" y="3508083"/>
              <a:ext cx="264047" cy="31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nl-NL" sz="14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3198346" y="3191949"/>
              <a:ext cx="264047" cy="31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nl-NL" sz="14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3198346" y="2874825"/>
              <a:ext cx="264047" cy="31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nl-NL" sz="14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3198346" y="2558691"/>
              <a:ext cx="264047" cy="31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nl-NL" sz="14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3549643" y="4615046"/>
              <a:ext cx="633712" cy="31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nl-NL" sz="14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natural</a:t>
              </a: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346374" y="4615046"/>
              <a:ext cx="452323" cy="31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nl-NL" sz="14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light</a:t>
              </a: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5137366" y="4615046"/>
              <a:ext cx="469544" cy="31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nl-NL" sz="14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dark</a:t>
              </a: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5883585" y="4615046"/>
              <a:ext cx="396070" cy="31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nl-NL" sz="14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red</a:t>
              </a: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6721646" y="4615046"/>
              <a:ext cx="525797" cy="31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nl-NL" sz="140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black</a:t>
              </a: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7503453" y="3274204"/>
              <a:ext cx="926199" cy="79773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7544782" y="3320781"/>
              <a:ext cx="73474" cy="63425"/>
            </a:xfrm>
            <a:prstGeom prst="rect">
              <a:avLst/>
            </a:prstGeom>
            <a:solidFill>
              <a:srgbClr val="8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7590703" y="3214686"/>
              <a:ext cx="910387" cy="31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ru-RU" sz="1400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кислотный</a:t>
              </a:r>
              <a:endParaRPr lang="en-US" sz="14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7544782" y="3486281"/>
              <a:ext cx="73474" cy="63425"/>
            </a:xfrm>
            <a:prstGeom prst="rect">
              <a:avLst/>
            </a:prstGeom>
            <a:solidFill>
              <a:srgbClr val="80206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7590703" y="3357562"/>
              <a:ext cx="556794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ru-RU" sz="1400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какао</a:t>
              </a:r>
              <a:endParaRPr lang="nl-NL" sz="14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7544782" y="3650789"/>
              <a:ext cx="73474" cy="64416"/>
            </a:xfrm>
            <a:prstGeom prst="rect">
              <a:avLst/>
            </a:prstGeom>
            <a:solidFill>
              <a:srgbClr val="FFFF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7572396" y="3552416"/>
              <a:ext cx="704890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ru-RU" sz="1400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горький</a:t>
              </a:r>
              <a:endParaRPr lang="nl-NL" sz="14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7544782" y="3816289"/>
              <a:ext cx="73474" cy="63425"/>
            </a:xfrm>
            <a:prstGeom prst="rect">
              <a:avLst/>
            </a:prstGeom>
            <a:solidFill>
              <a:srgbClr val="A0E0E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7590703" y="3695292"/>
              <a:ext cx="877094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ru-RU" sz="1400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щелочной</a:t>
              </a:r>
              <a:endParaRPr lang="nl-NL" sz="14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695722" y="4331214"/>
            <a:ext cx="840599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latin typeface="Arial Narrow" pitchFamily="34" charset="0"/>
                <a:cs typeface="Tahoma" pitchFamily="34" charset="0"/>
              </a:rPr>
              <a:t>Обжарка</a:t>
            </a:r>
            <a:endParaRPr lang="en-US" b="1" dirty="0" smtClean="0">
              <a:latin typeface="Arial Narrow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latin typeface="Arial Narrow" pitchFamily="34" charset="0"/>
                <a:cs typeface="Tahoma" pitchFamily="34" charset="0"/>
              </a:rPr>
              <a:t>Степень измельчения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latin typeface="Arial Narrow" pitchFamily="34" charset="0"/>
                <a:cs typeface="Tahoma" pitchFamily="34" charset="0"/>
              </a:rPr>
              <a:t>       </a:t>
            </a:r>
            <a:r>
              <a:rPr lang="ru-RU" i="1" dirty="0" smtClean="0">
                <a:latin typeface="Arial Narrow" pitchFamily="34" charset="0"/>
              </a:rPr>
              <a:t>Маленькие частицы </a:t>
            </a:r>
            <a:r>
              <a:rPr lang="en-US" i="1" dirty="0" smtClean="0">
                <a:latin typeface="Arial Narrow" pitchFamily="34" charset="0"/>
              </a:rPr>
              <a:t>(&lt;2</a:t>
            </a:r>
            <a:r>
              <a:rPr lang="ru-RU" i="1" dirty="0" smtClean="0">
                <a:latin typeface="Arial Narrow" pitchFamily="34" charset="0"/>
              </a:rPr>
              <a:t>мм</a:t>
            </a:r>
            <a:r>
              <a:rPr lang="en-US" i="1" dirty="0" smtClean="0">
                <a:latin typeface="Arial Narrow" pitchFamily="34" charset="0"/>
              </a:rPr>
              <a:t>) </a:t>
            </a:r>
            <a:r>
              <a:rPr lang="ru-RU" i="1" dirty="0" smtClean="0">
                <a:latin typeface="Arial Narrow" pitchFamily="34" charset="0"/>
              </a:rPr>
              <a:t>пережарены при обжарке.</a:t>
            </a:r>
            <a:endParaRPr lang="en-US" i="1" dirty="0" smtClean="0">
              <a:latin typeface="Arial Narrow" pitchFamily="34" charset="0"/>
            </a:endParaRPr>
          </a:p>
          <a:p>
            <a:pPr marL="0" lvl="3" indent="0">
              <a:buNone/>
            </a:pPr>
            <a:r>
              <a:rPr lang="en-US" i="1" dirty="0" smtClean="0">
                <a:solidFill>
                  <a:srgbClr val="9CBF3F"/>
                </a:solidFill>
                <a:latin typeface="Arial Narrow" pitchFamily="34" charset="0"/>
                <a:sym typeface="Wingdings" pitchFamily="2" charset="2"/>
              </a:rPr>
              <a:t>	</a:t>
            </a:r>
            <a:r>
              <a:rPr lang="ru-RU" i="1" dirty="0" smtClean="0">
                <a:solidFill>
                  <a:srgbClr val="9CBF3F"/>
                </a:solidFill>
                <a:latin typeface="Arial Narrow" pitchFamily="34" charset="0"/>
                <a:sym typeface="Wingdings" pitchFamily="2" charset="2"/>
              </a:rPr>
              <a:t>       </a:t>
            </a:r>
            <a:r>
              <a:rPr lang="en-US" i="1" dirty="0" smtClean="0">
                <a:solidFill>
                  <a:srgbClr val="9CBF3F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i="1" dirty="0" smtClean="0">
                <a:latin typeface="Arial Narrow" pitchFamily="34" charset="0"/>
              </a:rPr>
              <a:t> </a:t>
            </a:r>
            <a:r>
              <a:rPr lang="ru-RU" i="1" dirty="0" smtClean="0">
                <a:latin typeface="Arial Narrow" pitchFamily="34" charset="0"/>
              </a:rPr>
              <a:t>Дают горелый и горький вкус.</a:t>
            </a:r>
          </a:p>
          <a:p>
            <a:pPr marL="0" lvl="3" indent="0">
              <a:buNone/>
            </a:pPr>
            <a:r>
              <a:rPr lang="ru-RU" i="1" dirty="0" smtClean="0">
                <a:latin typeface="Arial Narrow" pitchFamily="34" charset="0"/>
              </a:rPr>
              <a:t>                         процессы дробления и отсеивания</a:t>
            </a:r>
          </a:p>
          <a:p>
            <a:pPr marL="0" lvl="3" indent="0">
              <a:buNone/>
            </a:pPr>
            <a:r>
              <a:rPr lang="ru-RU" i="1" dirty="0" smtClean="0">
                <a:latin typeface="Arial Narrow" pitchFamily="34" charset="0"/>
              </a:rPr>
              <a:t>                         необходимы.</a:t>
            </a:r>
            <a:endParaRPr lang="en-US" i="1" dirty="0" smtClean="0">
              <a:latin typeface="Arial Narrow" pitchFamily="34" charset="0"/>
            </a:endParaRPr>
          </a:p>
          <a:p>
            <a:pPr marL="0" lvl="3" indent="0">
              <a:buNone/>
            </a:pPr>
            <a:r>
              <a:rPr lang="en-US" i="1" dirty="0" smtClean="0">
                <a:solidFill>
                  <a:srgbClr val="9CBF3F"/>
                </a:solidFill>
                <a:latin typeface="Arial Narrow" pitchFamily="34" charset="0"/>
                <a:sym typeface="Wingdings" pitchFamily="2" charset="2"/>
              </a:rPr>
              <a:t>	</a:t>
            </a:r>
            <a:r>
              <a:rPr lang="ru-RU" i="1" dirty="0" smtClean="0">
                <a:solidFill>
                  <a:srgbClr val="9CBF3F"/>
                </a:solidFill>
                <a:latin typeface="Arial Narrow" pitchFamily="34" charset="0"/>
                <a:sym typeface="Wingdings" pitchFamily="2" charset="2"/>
              </a:rPr>
              <a:t>       </a:t>
            </a:r>
            <a:r>
              <a:rPr lang="en-US" i="1" dirty="0" smtClean="0">
                <a:solidFill>
                  <a:srgbClr val="9CBF3F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ru-RU" i="1" dirty="0" smtClean="0">
                <a:latin typeface="Arial Narrow" pitchFamily="34" charset="0"/>
              </a:rPr>
              <a:t>Эффективное просеивание и </a:t>
            </a:r>
          </a:p>
          <a:p>
            <a:pPr marL="0" lvl="3" indent="0">
              <a:buNone/>
            </a:pPr>
            <a:r>
              <a:rPr lang="ru-RU" i="1" dirty="0" smtClean="0">
                <a:latin typeface="Arial Narrow" pitchFamily="34" charset="0"/>
              </a:rPr>
              <a:t>                         дробление очень важны.</a:t>
            </a:r>
            <a:endParaRPr lang="en-US" i="1" dirty="0" smtClean="0">
              <a:latin typeface="Arial Narrow" pitchFamily="34" charset="0"/>
            </a:endParaRPr>
          </a:p>
        </p:txBody>
      </p:sp>
      <p:sp>
        <p:nvSpPr>
          <p:cNvPr id="72" name="Rectangle 14"/>
          <p:cNvSpPr>
            <a:spLocks noChangeArrowheads="1"/>
          </p:cNvSpPr>
          <p:nvPr/>
        </p:nvSpPr>
        <p:spPr bwMode="auto">
          <a:xfrm>
            <a:off x="0" y="0"/>
            <a:ext cx="863600" cy="68580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РЕШЕНИЯ</a:t>
            </a:r>
          </a:p>
        </p:txBody>
      </p:sp>
      <p:pic>
        <p:nvPicPr>
          <p:cNvPr id="73" name="Picture 56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7344" y="198438"/>
            <a:ext cx="1112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Rectangle 14"/>
          <p:cNvSpPr>
            <a:spLocks noChangeArrowheads="1"/>
          </p:cNvSpPr>
          <p:nvPr/>
        </p:nvSpPr>
        <p:spPr bwMode="auto">
          <a:xfrm>
            <a:off x="8273339" y="1052736"/>
            <a:ext cx="431801" cy="24837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инновация</a:t>
            </a:r>
            <a:endParaRPr lang="ru-RU" sz="1600" b="1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7"/>
          <p:cNvSpPr>
            <a:spLocks noChangeArrowheads="1"/>
          </p:cNvSpPr>
          <p:nvPr/>
        </p:nvSpPr>
        <p:spPr bwMode="auto">
          <a:xfrm>
            <a:off x="0" y="6715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z-Cyrl-UZ" sz="1800" b="1" i="0"/>
          </a:p>
        </p:txBody>
      </p:sp>
      <p:sp>
        <p:nvSpPr>
          <p:cNvPr id="19458" name="Rectangle 38"/>
          <p:cNvSpPr>
            <a:spLocks noChangeArrowheads="1"/>
          </p:cNvSpPr>
          <p:nvPr/>
        </p:nvSpPr>
        <p:spPr bwMode="auto">
          <a:xfrm>
            <a:off x="0" y="6715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z-Cyrl-UZ" sz="1800" b="1" i="0"/>
          </a:p>
        </p:txBody>
      </p:sp>
      <p:sp>
        <p:nvSpPr>
          <p:cNvPr id="19459" name="Rectangle 39"/>
          <p:cNvSpPr>
            <a:spLocks noChangeArrowheads="1"/>
          </p:cNvSpPr>
          <p:nvPr/>
        </p:nvSpPr>
        <p:spPr bwMode="auto">
          <a:xfrm>
            <a:off x="0" y="7921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z-Cyrl-UZ" sz="1800" b="1" i="0"/>
          </a:p>
        </p:txBody>
      </p:sp>
      <p:sp>
        <p:nvSpPr>
          <p:cNvPr id="19460" name="Rectangle 44"/>
          <p:cNvSpPr>
            <a:spLocks noChangeArrowheads="1"/>
          </p:cNvSpPr>
          <p:nvPr/>
        </p:nvSpPr>
        <p:spPr bwMode="auto">
          <a:xfrm>
            <a:off x="0" y="6715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z-Cyrl-UZ" sz="1800" b="1" i="0"/>
          </a:p>
        </p:txBody>
      </p:sp>
      <p:sp>
        <p:nvSpPr>
          <p:cNvPr id="19461" name="Rectangle 45"/>
          <p:cNvSpPr>
            <a:spLocks noChangeArrowheads="1"/>
          </p:cNvSpPr>
          <p:nvPr/>
        </p:nvSpPr>
        <p:spPr bwMode="auto">
          <a:xfrm>
            <a:off x="0" y="6715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z-Cyrl-UZ" sz="1800" b="1" i="0"/>
          </a:p>
        </p:txBody>
      </p:sp>
      <p:sp>
        <p:nvSpPr>
          <p:cNvPr id="19463" name="TextBox 15"/>
          <p:cNvSpPr txBox="1">
            <a:spLocks noChangeArrowheads="1"/>
          </p:cNvSpPr>
          <p:nvPr/>
        </p:nvSpPr>
        <p:spPr bwMode="auto">
          <a:xfrm>
            <a:off x="1979712" y="345673"/>
            <a:ext cx="542815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200000"/>
            </a:pPr>
            <a:r>
              <a:rPr lang="ru-RU" sz="2500" b="1" i="0" dirty="0">
                <a:solidFill>
                  <a:srgbClr val="FF0000"/>
                </a:solidFill>
              </a:rPr>
              <a:t>Области применения какао порошка </a:t>
            </a:r>
          </a:p>
        </p:txBody>
      </p:sp>
      <p:sp>
        <p:nvSpPr>
          <p:cNvPr id="19464" name="Прямоугольник 23"/>
          <p:cNvSpPr>
            <a:spLocks noChangeArrowheads="1"/>
          </p:cNvSpPr>
          <p:nvPr/>
        </p:nvSpPr>
        <p:spPr bwMode="auto">
          <a:xfrm>
            <a:off x="3059113" y="1125538"/>
            <a:ext cx="523874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1800" b="1" i="0" dirty="0" smtClean="0"/>
              <a:t>Мучные кондитерские изделия </a:t>
            </a:r>
          </a:p>
          <a:p>
            <a:pPr marL="342900" indent="-342900"/>
            <a:r>
              <a:rPr lang="en-US" b="1" dirty="0" smtClean="0"/>
              <a:t>JB-100</a:t>
            </a:r>
            <a:r>
              <a:rPr lang="ru-RU" b="1" dirty="0" smtClean="0"/>
              <a:t>,</a:t>
            </a:r>
            <a:r>
              <a:rPr lang="en-US" b="1" dirty="0"/>
              <a:t> </a:t>
            </a:r>
            <a:r>
              <a:rPr lang="en-US" b="1" dirty="0" smtClean="0"/>
              <a:t>JB-</a:t>
            </a:r>
            <a:r>
              <a:rPr lang="ru-RU" b="1" dirty="0" smtClean="0"/>
              <a:t>2</a:t>
            </a:r>
            <a:r>
              <a:rPr lang="ru-RU" b="1" dirty="0"/>
              <a:t>5</a:t>
            </a:r>
            <a:r>
              <a:rPr lang="en-US" b="1" dirty="0" smtClean="0"/>
              <a:t>0</a:t>
            </a:r>
            <a:r>
              <a:rPr lang="ru-RU" b="1" dirty="0" smtClean="0"/>
              <a:t>,</a:t>
            </a:r>
            <a:r>
              <a:rPr lang="en-US" b="1" dirty="0"/>
              <a:t> </a:t>
            </a:r>
            <a:r>
              <a:rPr lang="en-US" b="1" dirty="0" smtClean="0"/>
              <a:t>JB-</a:t>
            </a:r>
            <a:r>
              <a:rPr lang="ru-RU" b="1" dirty="0" smtClean="0"/>
              <a:t>800</a:t>
            </a:r>
            <a:endParaRPr lang="ru-RU" b="1" dirty="0"/>
          </a:p>
          <a:p>
            <a:pPr marL="342900" indent="-342900"/>
            <a:endParaRPr lang="ru-RU" b="1" dirty="0"/>
          </a:p>
          <a:p>
            <a:pPr marL="342900" indent="-342900"/>
            <a:endParaRPr lang="ru-RU" sz="1800" i="0" dirty="0"/>
          </a:p>
          <a:p>
            <a:pPr marL="342900" indent="-342900"/>
            <a:r>
              <a:rPr lang="ru-RU" sz="1800" b="1" i="0" dirty="0" smtClean="0"/>
              <a:t>Молочные изделия </a:t>
            </a:r>
          </a:p>
          <a:p>
            <a:pPr marL="342900" indent="-342900"/>
            <a:r>
              <a:rPr lang="en-US" b="1" dirty="0" smtClean="0"/>
              <a:t>JB-100</a:t>
            </a:r>
            <a:r>
              <a:rPr lang="ru-RU" b="1" dirty="0"/>
              <a:t>,</a:t>
            </a:r>
            <a:r>
              <a:rPr lang="en-US" b="1" dirty="0"/>
              <a:t> JB-</a:t>
            </a:r>
            <a:r>
              <a:rPr lang="ru-RU" b="1" dirty="0"/>
              <a:t>25</a:t>
            </a:r>
            <a:r>
              <a:rPr lang="en-US" b="1" dirty="0"/>
              <a:t>0</a:t>
            </a:r>
            <a:endParaRPr lang="ru-RU" sz="1800" i="0" dirty="0"/>
          </a:p>
          <a:p>
            <a:pPr marL="342900" indent="-342900"/>
            <a:endParaRPr lang="ru-RU" sz="1800" b="1" i="0" dirty="0" smtClean="0"/>
          </a:p>
          <a:p>
            <a:pPr marL="342900" indent="-342900"/>
            <a:r>
              <a:rPr lang="ru-RU" sz="1800" b="1" i="0" dirty="0" smtClean="0"/>
              <a:t>Сухие смеси </a:t>
            </a:r>
            <a:endParaRPr lang="ru-RU" b="1" dirty="0"/>
          </a:p>
          <a:p>
            <a:pPr marL="342900" indent="-342900"/>
            <a:r>
              <a:rPr lang="en-US" b="1" dirty="0" smtClean="0"/>
              <a:t>JB-100</a:t>
            </a:r>
            <a:r>
              <a:rPr lang="ru-RU" b="1" dirty="0"/>
              <a:t>,</a:t>
            </a:r>
            <a:r>
              <a:rPr lang="en-US" b="1" dirty="0"/>
              <a:t> JB-</a:t>
            </a:r>
            <a:r>
              <a:rPr lang="ru-RU" b="1" dirty="0"/>
              <a:t>25</a:t>
            </a:r>
            <a:r>
              <a:rPr lang="en-US" b="1" dirty="0" smtClean="0"/>
              <a:t>0</a:t>
            </a:r>
            <a:endParaRPr lang="ru-RU" sz="1800" b="1" i="0" dirty="0" smtClean="0"/>
          </a:p>
          <a:p>
            <a:pPr marL="342900" indent="-342900"/>
            <a:endParaRPr lang="ru-RU" sz="1800" b="1" i="0" dirty="0" smtClean="0"/>
          </a:p>
          <a:p>
            <a:pPr marL="342900" indent="-342900"/>
            <a:r>
              <a:rPr lang="ru-RU" sz="1800" b="1" i="0" dirty="0" smtClean="0"/>
              <a:t>Снеки и сухие завтраки </a:t>
            </a:r>
          </a:p>
          <a:p>
            <a:pPr marL="342900" indent="-342900"/>
            <a:r>
              <a:rPr lang="en-US" b="1" dirty="0" smtClean="0"/>
              <a:t>JB-100</a:t>
            </a:r>
            <a:r>
              <a:rPr lang="ru-RU" b="1" dirty="0"/>
              <a:t>,</a:t>
            </a:r>
            <a:r>
              <a:rPr lang="en-US" b="1" dirty="0"/>
              <a:t> JB-</a:t>
            </a:r>
            <a:r>
              <a:rPr lang="ru-RU" b="1" dirty="0"/>
              <a:t>25</a:t>
            </a:r>
            <a:r>
              <a:rPr lang="en-US" b="1" dirty="0" smtClean="0"/>
              <a:t>0</a:t>
            </a:r>
            <a:endParaRPr lang="ru-RU" dirty="0"/>
          </a:p>
          <a:p>
            <a:pPr marL="342900" indent="-342900"/>
            <a:r>
              <a:rPr lang="en-US" i="0" dirty="0"/>
              <a:t>	</a:t>
            </a:r>
            <a:endParaRPr lang="ru-RU" sz="1800" b="1" i="0" dirty="0" smtClean="0"/>
          </a:p>
          <a:p>
            <a:pPr marL="342900" indent="-342900"/>
            <a:r>
              <a:rPr lang="ru-RU" sz="1800" b="1" i="0" dirty="0" smtClean="0"/>
              <a:t>Мороженое</a:t>
            </a:r>
          </a:p>
          <a:p>
            <a:pPr marL="342900" indent="-342900"/>
            <a:r>
              <a:rPr lang="ru-RU" sz="1800" b="1" i="0" dirty="0" smtClean="0"/>
              <a:t> </a:t>
            </a:r>
            <a:r>
              <a:rPr lang="en-US" b="1" dirty="0" smtClean="0"/>
              <a:t>JB-100</a:t>
            </a:r>
            <a:r>
              <a:rPr lang="ru-RU" b="1" dirty="0"/>
              <a:t>,</a:t>
            </a:r>
            <a:r>
              <a:rPr lang="en-US" b="1" dirty="0"/>
              <a:t> JB-</a:t>
            </a:r>
            <a:r>
              <a:rPr lang="ru-RU" b="1" dirty="0"/>
              <a:t>25</a:t>
            </a:r>
            <a:r>
              <a:rPr lang="en-US" b="1" dirty="0"/>
              <a:t>0</a:t>
            </a:r>
            <a:r>
              <a:rPr lang="ru-RU" b="1" dirty="0"/>
              <a:t>, </a:t>
            </a:r>
            <a:r>
              <a:rPr lang="en-US" b="1" dirty="0"/>
              <a:t>JB-</a:t>
            </a:r>
            <a:r>
              <a:rPr lang="ru-RU" b="1" dirty="0"/>
              <a:t>800</a:t>
            </a:r>
          </a:p>
          <a:p>
            <a:pPr marL="342900" indent="-342900"/>
            <a:endParaRPr lang="ru-RU" sz="1800" b="1" i="0" dirty="0" smtClean="0"/>
          </a:p>
          <a:p>
            <a:pPr marL="342900" indent="-342900"/>
            <a:r>
              <a:rPr lang="ru-RU" sz="1800" b="1" i="0" dirty="0" smtClean="0"/>
              <a:t>Глазури</a:t>
            </a:r>
            <a:r>
              <a:rPr lang="ru-RU" sz="1800" b="1" i="0" dirty="0"/>
              <a:t>, кондитерские </a:t>
            </a:r>
            <a:r>
              <a:rPr lang="ru-RU" sz="1800" b="1" i="0" dirty="0" smtClean="0"/>
              <a:t>изделия</a:t>
            </a:r>
          </a:p>
          <a:p>
            <a:pPr marL="342900" indent="-342900"/>
            <a:r>
              <a:rPr lang="ru-RU" sz="1800" b="1" i="0" dirty="0" smtClean="0"/>
              <a:t> </a:t>
            </a:r>
            <a:r>
              <a:rPr lang="en-US" b="1" dirty="0" smtClean="0"/>
              <a:t>JB-100</a:t>
            </a:r>
            <a:r>
              <a:rPr lang="ru-RU" b="1" dirty="0" smtClean="0"/>
              <a:t>, </a:t>
            </a:r>
            <a:r>
              <a:rPr lang="en-US" b="1" dirty="0"/>
              <a:t>JB-</a:t>
            </a:r>
            <a:r>
              <a:rPr lang="ru-RU" b="1" dirty="0"/>
              <a:t>800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2860674" y="3074987"/>
            <a:ext cx="6858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ПРОСТЕ   РЕШЕНИЯ</a:t>
            </a:r>
          </a:p>
        </p:txBody>
      </p:sp>
      <p:pic>
        <p:nvPicPr>
          <p:cNvPr id="19466" name="Picture 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214313"/>
            <a:ext cx="1143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0" y="0"/>
            <a:ext cx="1133475" cy="6875463"/>
            <a:chOff x="0" y="-2"/>
            <a:chExt cx="1134182" cy="6876002"/>
          </a:xfrm>
        </p:grpSpPr>
        <p:pic>
          <p:nvPicPr>
            <p:cNvPr id="194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134182" cy="68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 rot="16200000">
              <a:off x="-2860588" y="3075033"/>
              <a:ext cx="6858538" cy="7084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b="1" i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ПРОСТЫЕ   РЕШЕНИЯ</a:t>
              </a:r>
            </a:p>
          </p:txBody>
        </p:sp>
      </p:grpSp>
      <p:pic>
        <p:nvPicPr>
          <p:cNvPr id="19468" name="Picture 16" descr="eef3f554bf9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052736"/>
            <a:ext cx="115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7" descr="68dafcae65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060848"/>
            <a:ext cx="11747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8" descr="eb0b82294a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581128"/>
            <a:ext cx="11525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20" descr="1347427259_zavtra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3057" y="3627331"/>
            <a:ext cx="122396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21" descr="11_07_2012_news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5445224"/>
            <a:ext cx="12255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8297861" y="1052736"/>
            <a:ext cx="431801" cy="24837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инновация</a:t>
            </a:r>
            <a:endParaRPr lang="ru-RU" sz="1600" b="1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6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7344" y="198438"/>
            <a:ext cx="1112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0" y="0"/>
            <a:ext cx="863600" cy="68580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РЕШЕНИЯ</a:t>
            </a:r>
          </a:p>
        </p:txBody>
      </p:sp>
      <p:sp>
        <p:nvSpPr>
          <p:cNvPr id="15362" name="AutoShape 2" descr="data:image/jpeg;base64,/9j/4AAQSkZJRgABAQAAAQABAAD/2wCEAAkGBhQSERUUExQWFBQWFBYVFxgVFhgZFxcaFBUVFBgYGBgXHSYeGRskGhcZHy8gIycqLCwsFSAxNTAqNSYrLCkBCQoKDgwOGg8PGikkHyQpLCwsKSkpKSwpLCwsLCkpLCksLCkpKSwqLCksKSkpLCwsLCwpLCwpLCwsLCksKSwpLP/AABEIAJwAzwMBIgACEQEDEQH/xAAbAAABBQEBAAAAAAAAAAAAAAAEAAEDBQYCB//EAEMQAAECAwUFBgQDBQYHAQAAAAECEQADIQQFEjFBIlFhcYEGEzKRofBSscHRB0LhFBUjcvEzRGOCkqIXJDRDYpPSFv/EABkBAAMBAQEAAAAAAAAAAAAAAAECAwAEBf/EACkRAAIBAwQCAAUFAAAAAAAAAAABAgMRIQQSMUETURQiMlJhQpGh4fD/2gAMAwEAAhEDEQA/AL2zXfJn/wASwzQDmqRMLKTwSTx0L89ImN6YVd3OSUhNCFhn3kgioyjzqTaTJbCcK6bQLEa03Rp7u/EAqQJNsQJ8vewCxx48wx5x4F4zzw/xwey4Sj+V/Jr5NmlqDy1MKUzT+mcKbYSXcMmjEVHrpFXZZKVDHZJomgVwKLTB0yV6QXY7/IJSoMRmCGPUGOCtp43yrP2iqk3wSyZi5ZcPgGtSC/6BoMk3qkr2wxZgQ51cgjSJ5NolzBpXdnSOZt0JI2COtD5xyOhNZWRJOL+pWD0jENmo59Mo4SRKbTEQK0cly3OKpVgnS2IBLMzV6FoJk3vibGBQ7tRq9eMS+aL7IuH2u6Lc296NpnpubygK3TCrcQAaMQXbZbSOkz5cwNiY/LjyhkWYBtaM4IDk8szTdQQ0q0pfU7klFRKC12ElYSUsGfEGKczQ6v8AeK6ZYTXQDVteecapd3pCsVXZsLltWcfWBp93JGYFSA3E/OleQMJv9HUpoykqwFRXiWFFypIZily4fcAKUFczAtpu5kp1Z35vw90jSJu9JpLDjnl13Vhfsu2mWUl1AkbBI2c9rTk/GH8jbHduzFKsKwWSEs+qQcw33jtF3t+V8n2RSuf9I3SboG4Cu46RJ+5BVg/AesbzMDaRhRdbji8Oi7asS5JoOAFY3BuOim2WauEVDCoAqTpzhh2ZfaYYmIBIqkHjl6Q8ZTeELugY2XdPD09IIk3EpbBCXcUardco2n7qQgAr2iBkMoin2sJBAYDcKBt8dtHRzlmeBJVkuCks3Z+XKG2y1Zj4Q3zMDXjbw3sfKOL0vdnq8ZO873DZiPUjspq0SG2U8smt174S6Sx0bi8ZO8bY5zeGtlvcn3pFdPVWpB4io3w8U5ZY+3aRzZj+ccTQ5/RoQ5wWiQ+EkEAjZD1LCp5RfgV5NRfVyT5C8NoRgJqFZoWP/FQoeWY3QEh+ny9Y0twdvVJlGTak/tMmgZQBKdKpNXdmUD84NtHY+TaU97d04Fw/czDXkhRodaKrxjglHo6VOUfrM1ItSkKGAsRqCx5iNHZe1KlgCaBMAyJGFY/zD6xlrTY5klZRNQqWsflUNN7HOEma8c8ou1joTTPRbJa5ZAKFlJOSV0PQihiwk3ypB2qNv+8ebybwIOcWMm+1VY1Zgk1B0jicJJ4K2i0emWW/UFi7nKD/ANolzPEkHoI8+sVtBQAGBABpv1ryixk20jIud0S+JccSEejTzE1c25JKwWKg4aijEcu5Ckumcoc0g/XdFJLvhQ5e9INk36d/nBVei+Uc8tNUXDLWXZZr1WgtzH0p0iRVnWrxhBYuH0LGoJGej8Yq1X4fZhfv/WoYkbtdOekWitOyMqNQnuzs8JTksTicMSlhUAGtaH5QfJCyNpOCp1BOdDSkVCb/AOMQp7UO9N/ziip6f/MV05t5NJ+zhg/DKGxoSXqaZUbnGXm9pC1PrFfO7RqPsw8Vp48C+GTNcq1BBU7VL0DHkd8V9qvwDWMhab6UczFTbL5zdTRRamMcQRRaZ9mmtvaFsi8Zq3dojvijtl8u7eZintNvJOcUUqlTkdU1Etb2vN6uWIyG+nt+EUsy2UKTkfQ6QMq0wLMXHTTp+zPB1PygcqxU1+9BBsizqnMEglTl9zAO5OQbUnT1OloSgjAO8mszgbKcLeEZlW9R6R0JqKJSAJdgKSMaXUTSXrzVw1bziylpMtyduYSQ5ySNw3comRYu7BKqzCdagfr7qcgyVA0rzrEZVd2EdVHT/qkdW2yKlqcjJvSCLNb5iCFy1FCqFxR9xI1PGkbLtH2eQlxUgqwppUnC7JbxffnGMtFiMsl/C7UDVFKjQ745aVXfHPJ0WjPk293/AIhS5iBKt8rvUaKIBKXZ8Kk1TV2yOUF2r8P5FoTjsE8K17taqjgF/wD15x5/LS7V9Iubvs60EFCzKUoghYJDetI06ijyL8FLmkyC9Lln2ctOQUvk9HY5A5E8jlA0i0srOrdd0biz9vbRLeXa0InyyGxBOLKodL199JU2O67akYVGzrJchGQJAoUF2y4VgfLJYISlOnipFmMk2rCKHI/V4OkX6dRXXrn1g+8Pw0tCXNnXLtKXySoBVdMKtW4xmLXY5slWGahUpW5aSnqHo0Slp1LotDUfazXWe/hqTTTzgw3yhVT6GMB+0HWvI15xIbYoan3xjkloYt4Lee/JsZt5CrE5fWIF3wr4qfPo0ZUXmSRn5wl3jXWCtHYVzTyaxd8kHTT0iAW7uwKu4BbSrmMwq8q+Xz4R1abcWQd6fqRnDrS9Cb0X0++jm/D31MATr3U+ecUSrUdT5Zw1qnqVhzNHp1+0XjpUuhd5YT72dxU9cvf1MAT7WNT039YCQ6iASeHGre+URzUEEgioJfiY7YUYom5E67XEEyZT9eWkS2W7pswhKEKKjkEglXQCsWf/AOdTJraZqZZ+ANMmH/Kksn/MoQ/yxJSkUcuUpVEh3ixlXKEgKnKwuKIZ1nds/lHFTcHiwlW/8tllYf8AEVtTK0cKZkU+EA8TElmup9qYSrXDxfNWrws6yis/2CMZT4QPLxTE4UAIlCpAy4YlAbZG7IPlBljs4SWSMwHUczm7btKcfIpNndm0DUDD+v2hpuzQe+UcU6+7CPQpaZRywS1HPyhrkuVVomFOSQCVHQbur/WJJElalpCPEaJpvjd3RdiZEsIGeajvJ1+g5cYenwbUVdiwBXreEq2os5KgBjMtZNTKVNCcKw53pKXLti0zihRdq5NqMmeMSS+IvoSwWHLqrpnmKmLC9uzJDrk/m8UvLFvb356VNtnrtCUoVtKlhhiYLAcZ/FR6jNhujbdqt0c8GlwNfPZ02dRRx2Q6dytaZ4WbgdRWOzWs4BSorzBj1efZkWmRs4JjoOBZDh+eeYrrGHvnsZNkjEgYksCcL0LVbrHM6qkrSOrT6nbhgUm2InIYFmckUp+nCKW8LIcWJhRg48RbXEK+zDTbJtYkukvyrvjs2gttP0h4R2O8Gd0mqqyT3Xfdpk1lTixI2V1ffUcm31zjTSvxMmthtEkLSaEKHeILZ0IcesY/u/zDkIks85jV/wCucWczhlo4SNcu9bptITjlCWQVMJaigAkpJOHieGkBWjsZZF/2NtKC9BMQacCUn6aRXiXLmeJCT0+ojj9wyy7FSGLsDRhrWhia1C7wReinH6WDWrszNlzEplzpE4rBCSlbBjsjEVDZcmjs8KZ2Jt6T/wBOo8UFKt/wkxNLsC0uETnCgmqnGRxVAJCgCHrqYRuq1YdmYkj+cjzBHrFPPH2icqFVJKxWL7O2xP8AdbQOUpTegjq13JbFhAFkn7II/sV733RZS5VvFAoEFgR3xhTzais7XdponD36lgMA4d3Naw/ljzdfuJ4a3oqU9jrcf7tNH8yMI6lRAidPYq0o2lrkyhhfbnS3bkDWOLVZJ74VLAIAPiKgA7Ud4Kl9klKG3My3JcjzMNKvFK7aNHT1n0DpuWzpH8S2BRAcizylL3UxKwJ9ddYjRbrLLP8ADs8ycqjKnzNMyQiUAPMnOLWz9lkJIOJRG92P+2BFIShRA2RiOVDUU9InHUwlhZKrRVOZMl/bLXNBShPdyj+RKUy0GpZwhsTBvE9YVl7MAOVHGeAYU0/o0XF0z8cpJzckF83Bb9YKUKN5Rw1tZNNxtY7aeiglcAFlbRvrxJ1POIpNmAWt8yoEFqseORG+LAzekRTF0rHPGrLNy/iS4BJoYUroTAE0PvYGm9/6/OCJ8xzwb374+d7cdy4WmLG1mlJHhp4jx3DTnl10odka9WNNEtw3P3Qxr/tFafCDpzOvlpW3eGho7o44PFnJzd2MDFfedyonVbCsZKH13+84PBh3jBTsUVhvOfZJjHMmtdmZUB60C9ytaA6NvrvvGXPl4pZcGhFcSTqFDNJjNT7OlacKg4PtxuPusVCBNsczvJRKhQEF2WNEzOTllioyypHPUpKQW757NJfnZWVOUkjDLJcEgFzSjAUzzf5xjL27JTZDlSSuWx20ZDmPy9aRqb1v5M+VKVKmmSlSiiZk8tRScKJgrQ1rkWo9YIuG9ZhWuRaABNQkELS2GYgqwvSjgsDwamYiCjOKL060o8HmMyWQaOB8+LwhMBzj0y9ezUiacihanqhIKXFdoM3nGWtnYuakYgjHrsliOYrUcIdVE+TvhqYtZKSSCE4h4auaaYQH3AvnllviWxW+hSc/ocoZVkOFSSChaQ5BzKTQ+p8j1gS70g1JANBnWnDz9YaUU4u5SE02WMxaSyBR3D8Skt1q8WRUcSQ+yzGlQwz84CEhFNoeIKAYh29+kSpmgEYub1LdI5ZrFkVjJXyGoQy8TghstdKn3rD92k0FHU+b1MQrKSHf03s8QlaHYK0YsWziG1lN0QG8wRN5y/kYtELUQlmY/b35CBZi5RACiFEeebNxh5V4B/CwqHccqfrFpJyiscCKUU7theMtnnFRPlgrSrId55gBiw5v5wVNvAHwg9K030iFS1scAKWHiYBnJIJJIo59YejBxEq1o+wm6lHaFRUk0YOtSjT7QY7UO6KKypm4gXQokMAJiS3LaLRNMmrSTjRlm7vGq0W5XJw1CtZFkViBbQs+reUcWSf3g2QXejamNDd11BBxKqvQaJ+59iBTo3kCpqlGIPdFyYT3kwOrNKfh3E8eGj76i5hEwzx6CW1WPHnJzd2PDPChjDiHAjqOAY6BjBOnhRy8ODCmKq23U20gtRquQAasoCqpe/VOY3G/uC6kD+KO8K2KCiYpJ7vEQTUeJJwghQoQx5DPBV12kS1jFRLEA/AFFyD/AIZNW/Kaj80JNXQG2sljNOqXzUWZiWffv+sVV0XqqcmYJqaDCPCpIUFg7GFWoYjjiTSsXdtQxY0egrqMwOgPlAa5qXCcW1mxO0Q5fjmD5RxberFk0VXaayKEmXOQccyz1OKpWg0UlXxOBXrGUsV2SVzbQMKjL7nv5OFeEtiAYkgigNSQfDwj0DFmGDUHRquG6Nx0ikuu41SbSVBu6wLCXNQFkNLY1G993GLQqbVYZA1j7C2eZLExM1SQQTtBBAwuFHEnDRwa5UjtH4eyyHE8EEAuEqNGcEETTveNIZAwGWNlJSQwADYg1BzJh7DKMuWlD4iARiyckkmgoKnSJOpKwM+zPJ/DpGRnf7OJ1Kz8oiuzsOVYu+SEYUlCWGIqIUdupyZmy5Rpl25KVBJUAosyR4iCWcDNnOYjqRNJFaaAEMaUdwWIJqDuMDyT7DeXsof+H0gGs1RLVYIdjwIOo9Inldh7MnMKPMj6JGujxYGQ00KSAAUlKtCcJJTyAL5fFE0pfN3Obb+HprG3z9gz7IJXZyyp/wC0Ffz4lfMtBaLFKSKSkbhsAs5oBSgD6ZRGJwdnroHq3t/KGnWlTAoGLaS+ZOF6kAVJZqcX0gZfYtkVna257ObLNWqWnGlBIXLSElJHhdtHYb6+WITimS5MobczCSeAVUAk6axsO2FvUVIlSiWSoKXhLFcxTqlSuZYrV8KUg6wHdl1iUmtVqG2oBnbQbkjdrHZCLVOzFg7PchrpuhMhO9eqvoncIPhQ0USQG28jkw0KFBAIwzwo5MFGORDxyId4LCPHQMcwhCmO4TwzwgYBiysKhNR3SyQQNhQNQEkENxSwIfSm96i2KUV4ZiMQYY8IqFoC2IVolSC6VaEHURMlRBBFCKg7jE98qStHeigWky5gTnhq7a4kElY4AxOSyZYI7DeREtfeOpcpZlqYbSsLFCwN5SUnm8WBWBQONKZe6Rm7hmKE6cFEYsMsLbLEgqGLkUqfyrSLszIjUSvgoTid7zhlzueYOZ0PygSZOZqEudBlmXPCkLvNd8SYTuYjFOSvEdlJGFqKfExfgFH0iVFsCipILFJamYcFs6O4PlA5mmmu/hxiBVnQy6N3lVkGrsBQ8PqYZGZaC0cTTX3rCUXqSRlxfIxXrtTHIs9NRWjc6E8g8TSVFySQQ9OTa9YFgBYAxPR2Z2Ds7s/OCZa8KSqmyCa5U3ndqeAisCw7ly5bk5FKe846vOe4ErQgKX/K5wpP8xD8Qk74aMbsV8FdLRiUZhckvheimWcSlEHJSyATuASnJMTmGeFHYLaw8KGhPAMKFDQnggEY5MJ4aCY4BhwY5EPBYTuFHIh4Ux1DvHMKME6BjuXUKR8QxJ3Bacn4EBjwHGIxHK30zzHPMP7yeFZge67Q5KCBspAc1UUmqQd+EOk8Rzg9S4prVMEu0JWKImfJbluYW/8A7BFkTHPMMSRa4eIFElmoHr5HhD4omUJCuOSQaFiOMRldYQXGMR21BmMlK8KgXVk+EpUmnNx5wf3rQAVYVBkvioSNMIo/DhEhfEKjCHcNXRuG94YVhqZ4SCpRoBU8BA8tZLqVRSziI3PkOgAHSBrWtylGhJUeSKnzLCCjFoKwp08cwoaKgHhPDQnjGHJhoZ4TxgChnhGGMEBwDDgxyDDvBGOnhwY5hwYBjp4TxzDxgjiHjl4d4Binv8tKrklQUOSiAfVSfWLCzTsSEq3h/pEV8WTvZK0fElQ5FQZJ/wBWExV9lLf3knjQ/wCoV9QYnKPy39M3Ei7xmFj08ukRqmBwN/8AUwlCuWXpv+0cxU7JhsUcvDKWwJOgJ8g8YxIJkRzZ2EuSAKMSCWOvRmh8x4gxFCA41GRZ/SKy128idgoWklSmdqqCabmAfrFIRuTkyysO0pazwQOm0R5keRg2B7GlkAEMWc0apqerkxO8XRh4aGeE8MAeFDPDGMY6eGeGhiYwoiYTw0M8FGOAYcGI3hiYYYmeFiiAqMJKoFjBAMdRFLMSwoRPCeGh4xji0KZJq1Kn6nln0jNXJJ7qfMQzJLqHAFRIHTLpGoaM+R/zCOKVg9ClvnCvtAaD7wlKUkYcwoH5j5GCCQ5A0+5hzANlU82bwW3qqOdZWeioYTHK6gg5EEeYaHhCEDYYMBRgPtSvlFRISF241fAJaFBqAP3xL6uA1cn8yUzSxOryx0IDiIOztZ88695N9GSPSnU746qaspMhPlI0TwoUKGQ9hQoUKMAUIwoaCYUM8dRyRGANDEw5jkw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4" name="AutoShape 4" descr="data:image/jpeg;base64,/9j/4AAQSkZJRgABAQAAAQABAAD/2wCEAAkGBhQSERUUExQWFBQWFBYVFxgVFhgZFxcaFBUVFBgYGBgXHSYeGRskGhcZHy8gIycqLCwsFSAxNTAqNSYrLCkBCQoKDgwOGg8PGikkHyQpLCwsKSkpKSwpLCwsLCkpLCksLCkpKSwqLCksKSkpLCwsLCwpLCwpLCwsLCksKSwpLP/AABEIAJwAzwMBIgACEQEDEQH/xAAbAAABBQEBAAAAAAAAAAAAAAAEAAEDBQYCB//EAEMQAAECAwUFBgQDBQYHAQAAAAECEQADIQQFEjFBIlFhcYEGEzKRofBSscHRB0LhFBUjcvEzRGOCkqIXJDRDYpPSFv/EABkBAAMBAQEAAAAAAAAAAAAAAAECAwAEBf/EACkRAAIBAwQCAAUFAAAAAAAAAAABAgMRIQQSMUETURQiMlJhQpGh4fD/2gAMAwEAAhEDEQA/AL2zXfJn/wASwzQDmqRMLKTwSTx0L89ImN6YVd3OSUhNCFhn3kgioyjzqTaTJbCcK6bQLEa03Rp7u/EAqQJNsQJ8vewCxx48wx5x4F4zzw/xwey4Sj+V/Jr5NmlqDy1MKUzT+mcKbYSXcMmjEVHrpFXZZKVDHZJomgVwKLTB0yV6QXY7/IJSoMRmCGPUGOCtp43yrP2iqk3wSyZi5ZcPgGtSC/6BoMk3qkr2wxZgQ51cgjSJ5NolzBpXdnSOZt0JI2COtD5xyOhNZWRJOL+pWD0jENmo59Mo4SRKbTEQK0cly3OKpVgnS2IBLMzV6FoJk3vibGBQ7tRq9eMS+aL7IuH2u6Lc296NpnpubygK3TCrcQAaMQXbZbSOkz5cwNiY/LjyhkWYBtaM4IDk8szTdQQ0q0pfU7klFRKC12ElYSUsGfEGKczQ6v8AeK6ZYTXQDVteecapd3pCsVXZsLltWcfWBp93JGYFSA3E/OleQMJv9HUpoykqwFRXiWFFypIZily4fcAKUFczAtpu5kp1Z35vw90jSJu9JpLDjnl13Vhfsu2mWUl1AkbBI2c9rTk/GH8jbHduzFKsKwWSEs+qQcw33jtF3t+V8n2RSuf9I3SboG4Cu46RJ+5BVg/AesbzMDaRhRdbji8Oi7asS5JoOAFY3BuOim2WauEVDCoAqTpzhh2ZfaYYmIBIqkHjl6Q8ZTeELugY2XdPD09IIk3EpbBCXcUardco2n7qQgAr2iBkMoin2sJBAYDcKBt8dtHRzlmeBJVkuCks3Z+XKG2y1Zj4Q3zMDXjbw3sfKOL0vdnq8ZO873DZiPUjspq0SG2U8smt174S6Sx0bi8ZO8bY5zeGtlvcn3pFdPVWpB4io3w8U5ZY+3aRzZj+ccTQ5/RoQ5wWiQ+EkEAjZD1LCp5RfgV5NRfVyT5C8NoRgJqFZoWP/FQoeWY3QEh+ny9Y0twdvVJlGTak/tMmgZQBKdKpNXdmUD84NtHY+TaU97d04Fw/czDXkhRodaKrxjglHo6VOUfrM1ItSkKGAsRqCx5iNHZe1KlgCaBMAyJGFY/zD6xlrTY5klZRNQqWsflUNN7HOEma8c8ou1joTTPRbJa5ZAKFlJOSV0PQihiwk3ypB2qNv+8ebybwIOcWMm+1VY1Zgk1B0jicJJ4K2i0emWW/UFi7nKD/ANolzPEkHoI8+sVtBQAGBABpv1ryixk20jIud0S+JccSEejTzE1c25JKwWKg4aijEcu5Ckumcoc0g/XdFJLvhQ5e9INk36d/nBVei+Uc8tNUXDLWXZZr1WgtzH0p0iRVnWrxhBYuH0LGoJGej8Yq1X4fZhfv/WoYkbtdOekWitOyMqNQnuzs8JTksTicMSlhUAGtaH5QfJCyNpOCp1BOdDSkVCb/AOMQp7UO9N/ziip6f/MV05t5NJ+zhg/DKGxoSXqaZUbnGXm9pC1PrFfO7RqPsw8Vp48C+GTNcq1BBU7VL0DHkd8V9qvwDWMhab6UczFTbL5zdTRRamMcQRRaZ9mmtvaFsi8Zq3dojvijtl8u7eZintNvJOcUUqlTkdU1Etb2vN6uWIyG+nt+EUsy2UKTkfQ6QMq0wLMXHTTp+zPB1PygcqxU1+9BBsizqnMEglTl9zAO5OQbUnT1OloSgjAO8mszgbKcLeEZlW9R6R0JqKJSAJdgKSMaXUTSXrzVw1bziylpMtyduYSQ5ySNw3comRYu7BKqzCdagfr7qcgyVA0rzrEZVd2EdVHT/qkdW2yKlqcjJvSCLNb5iCFy1FCqFxR9xI1PGkbLtH2eQlxUgqwppUnC7JbxffnGMtFiMsl/C7UDVFKjQ745aVXfHPJ0WjPk293/AIhS5iBKt8rvUaKIBKXZ8Kk1TV2yOUF2r8P5FoTjsE8K17taqjgF/wD15x5/LS7V9Iubvs60EFCzKUoghYJDetI06ijyL8FLmkyC9Lln2ctOQUvk9HY5A5E8jlA0i0srOrdd0biz9vbRLeXa0InyyGxBOLKodL199JU2O67akYVGzrJchGQJAoUF2y4VgfLJYISlOnipFmMk2rCKHI/V4OkX6dRXXrn1g+8Pw0tCXNnXLtKXySoBVdMKtW4xmLXY5slWGahUpW5aSnqHo0Slp1LotDUfazXWe/hqTTTzgw3yhVT6GMB+0HWvI15xIbYoan3xjkloYt4Lee/JsZt5CrE5fWIF3wr4qfPo0ZUXmSRn5wl3jXWCtHYVzTyaxd8kHTT0iAW7uwKu4BbSrmMwq8q+Xz4R1abcWQd6fqRnDrS9Cb0X0++jm/D31MATr3U+ecUSrUdT5Zw1qnqVhzNHp1+0XjpUuhd5YT72dxU9cvf1MAT7WNT039YCQ6iASeHGre+URzUEEgioJfiY7YUYom5E67XEEyZT9eWkS2W7pswhKEKKjkEglXQCsWf/AOdTJraZqZZ+ANMmH/Kksn/MoQ/yxJSkUcuUpVEh3ixlXKEgKnKwuKIZ1nds/lHFTcHiwlW/8tllYf8AEVtTK0cKZkU+EA8TElmup9qYSrXDxfNWrws6yis/2CMZT4QPLxTE4UAIlCpAy4YlAbZG7IPlBljs4SWSMwHUczm7btKcfIpNndm0DUDD+v2hpuzQe+UcU6+7CPQpaZRywS1HPyhrkuVVomFOSQCVHQbur/WJJElalpCPEaJpvjd3RdiZEsIGeajvJ1+g5cYenwbUVdiwBXreEq2os5KgBjMtZNTKVNCcKw53pKXLti0zihRdq5NqMmeMSS+IvoSwWHLqrpnmKmLC9uzJDrk/m8UvLFvb356VNtnrtCUoVtKlhhiYLAcZ/FR6jNhujbdqt0c8GlwNfPZ02dRRx2Q6dytaZ4WbgdRWOzWs4BSorzBj1efZkWmRs4JjoOBZDh+eeYrrGHvnsZNkjEgYksCcL0LVbrHM6qkrSOrT6nbhgUm2InIYFmckUp+nCKW8LIcWJhRg48RbXEK+zDTbJtYkukvyrvjs2gttP0h4R2O8Gd0mqqyT3Xfdpk1lTixI2V1ffUcm31zjTSvxMmthtEkLSaEKHeILZ0IcesY/u/zDkIks85jV/wCucWczhlo4SNcu9bptITjlCWQVMJaigAkpJOHieGkBWjsZZF/2NtKC9BMQacCUn6aRXiXLmeJCT0+ojj9wyy7FSGLsDRhrWhia1C7wReinH6WDWrszNlzEplzpE4rBCSlbBjsjEVDZcmjs8KZ2Jt6T/wBOo8UFKt/wkxNLsC0uETnCgmqnGRxVAJCgCHrqYRuq1YdmYkj+cjzBHrFPPH2icqFVJKxWL7O2xP8AdbQOUpTegjq13JbFhAFkn7II/sV733RZS5VvFAoEFgR3xhTzais7XdponD36lgMA4d3Naw/ljzdfuJ4a3oqU9jrcf7tNH8yMI6lRAidPYq0o2lrkyhhfbnS3bkDWOLVZJ74VLAIAPiKgA7Ud4Kl9klKG3My3JcjzMNKvFK7aNHT1n0DpuWzpH8S2BRAcizylL3UxKwJ9ddYjRbrLLP8ADs8ycqjKnzNMyQiUAPMnOLWz9lkJIOJRG92P+2BFIShRA2RiOVDUU9InHUwlhZKrRVOZMl/bLXNBShPdyj+RKUy0GpZwhsTBvE9YVl7MAOVHGeAYU0/o0XF0z8cpJzckF83Bb9YKUKN5Rw1tZNNxtY7aeiglcAFlbRvrxJ1POIpNmAWt8yoEFqseORG+LAzekRTF0rHPGrLNy/iS4BJoYUroTAE0PvYGm9/6/OCJ8xzwb374+d7cdy4WmLG1mlJHhp4jx3DTnl10odka9WNNEtw3P3Qxr/tFafCDpzOvlpW3eGho7o44PFnJzd2MDFfedyonVbCsZKH13+84PBh3jBTsUVhvOfZJjHMmtdmZUB60C9ytaA6NvrvvGXPl4pZcGhFcSTqFDNJjNT7OlacKg4PtxuPusVCBNsczvJRKhQEF2WNEzOTllioyypHPUpKQW757NJfnZWVOUkjDLJcEgFzSjAUzzf5xjL27JTZDlSSuWx20ZDmPy9aRqb1v5M+VKVKmmSlSiiZk8tRScKJgrQ1rkWo9YIuG9ZhWuRaABNQkELS2GYgqwvSjgsDwamYiCjOKL060o8HmMyWQaOB8+LwhMBzj0y9ezUiacihanqhIKXFdoM3nGWtnYuakYgjHrsliOYrUcIdVE+TvhqYtZKSSCE4h4auaaYQH3AvnllviWxW+hSc/ocoZVkOFSSChaQ5BzKTQ+p8j1gS70g1JANBnWnDz9YaUU4u5SE02WMxaSyBR3D8Skt1q8WRUcSQ+yzGlQwz84CEhFNoeIKAYh29+kSpmgEYub1LdI5ZrFkVjJXyGoQy8TghstdKn3rD92k0FHU+b1MQrKSHf03s8QlaHYK0YsWziG1lN0QG8wRN5y/kYtELUQlmY/b35CBZi5RACiFEeebNxh5V4B/CwqHccqfrFpJyiscCKUU7theMtnnFRPlgrSrId55gBiw5v5wVNvAHwg9K030iFS1scAKWHiYBnJIJJIo59YejBxEq1o+wm6lHaFRUk0YOtSjT7QY7UO6KKypm4gXQokMAJiS3LaLRNMmrSTjRlm7vGq0W5XJw1CtZFkViBbQs+reUcWSf3g2QXejamNDd11BBxKqvQaJ+59iBTo3kCpqlGIPdFyYT3kwOrNKfh3E8eGj76i5hEwzx6CW1WPHnJzd2PDPChjDiHAjqOAY6BjBOnhRy8ODCmKq23U20gtRquQAasoCqpe/VOY3G/uC6kD+KO8K2KCiYpJ7vEQTUeJJwghQoQx5DPBV12kS1jFRLEA/AFFyD/AIZNW/Kaj80JNXQG2sljNOqXzUWZiWffv+sVV0XqqcmYJqaDCPCpIUFg7GFWoYjjiTSsXdtQxY0egrqMwOgPlAa5qXCcW1mxO0Q5fjmD5RxberFk0VXaayKEmXOQccyz1OKpWg0UlXxOBXrGUsV2SVzbQMKjL7nv5OFeEtiAYkgigNSQfDwj0DFmGDUHRquG6Nx0ikuu41SbSVBu6wLCXNQFkNLY1G993GLQqbVYZA1j7C2eZLExM1SQQTtBBAwuFHEnDRwa5UjtH4eyyHE8EEAuEqNGcEETTveNIZAwGWNlJSQwADYg1BzJh7DKMuWlD4iARiyckkmgoKnSJOpKwM+zPJ/DpGRnf7OJ1Kz8oiuzsOVYu+SEYUlCWGIqIUdupyZmy5Rpl25KVBJUAosyR4iCWcDNnOYjqRNJFaaAEMaUdwWIJqDuMDyT7DeXsof+H0gGs1RLVYIdjwIOo9Inldh7MnMKPMj6JGujxYGQ00KSAAUlKtCcJJTyAL5fFE0pfN3Obb+HprG3z9gz7IJXZyyp/wC0Ffz4lfMtBaLFKSKSkbhsAs5oBSgD6ZRGJwdnroHq3t/KGnWlTAoGLaS+ZOF6kAVJZqcX0gZfYtkVna257ObLNWqWnGlBIXLSElJHhdtHYb6+WITimS5MobczCSeAVUAk6axsO2FvUVIlSiWSoKXhLFcxTqlSuZYrV8KUg6wHdl1iUmtVqG2oBnbQbkjdrHZCLVOzFg7PchrpuhMhO9eqvoncIPhQ0USQG28jkw0KFBAIwzwo5MFGORDxyId4LCPHQMcwhCmO4TwzwgYBiysKhNR3SyQQNhQNQEkENxSwIfSm96i2KUV4ZiMQYY8IqFoC2IVolSC6VaEHURMlRBBFCKg7jE98qStHeigWky5gTnhq7a4kElY4AxOSyZYI7DeREtfeOpcpZlqYbSsLFCwN5SUnm8WBWBQONKZe6Rm7hmKE6cFEYsMsLbLEgqGLkUqfyrSLszIjUSvgoTid7zhlzueYOZ0PygSZOZqEudBlmXPCkLvNd8SYTuYjFOSvEdlJGFqKfExfgFH0iVFsCipILFJamYcFs6O4PlA5mmmu/hxiBVnQy6N3lVkGrsBQ8PqYZGZaC0cTTX3rCUXqSRlxfIxXrtTHIs9NRWjc6E8g8TSVFySQQ9OTa9YFgBYAxPR2Z2Ds7s/OCZa8KSqmyCa5U3ndqeAisCw7ly5bk5FKe846vOe4ErQgKX/K5wpP8xD8Qk74aMbsV8FdLRiUZhckvheimWcSlEHJSyATuASnJMTmGeFHYLaw8KGhPAMKFDQnggEY5MJ4aCY4BhwY5EPBYTuFHIh4Ux1DvHMKME6BjuXUKR8QxJ3Bacn4EBjwHGIxHK30zzHPMP7yeFZge67Q5KCBspAc1UUmqQd+EOk8Rzg9S4prVMEu0JWKImfJbluYW/8A7BFkTHPMMSRa4eIFElmoHr5HhD4omUJCuOSQaFiOMRldYQXGMR21BmMlK8KgXVk+EpUmnNx5wf3rQAVYVBkvioSNMIo/DhEhfEKjCHcNXRuG94YVhqZ4SCpRoBU8BA8tZLqVRSziI3PkOgAHSBrWtylGhJUeSKnzLCCjFoKwp08cwoaKgHhPDQnjGHJhoZ4TxgChnhGGMEBwDDgxyDDvBGOnhwY5hwYBjp4TxzDxgjiHjl4d4Binv8tKrklQUOSiAfVSfWLCzTsSEq3h/pEV8WTvZK0fElQ5FQZJ/wBWExV9lLf3knjQ/wCoV9QYnKPy39M3Ei7xmFj08ukRqmBwN/8AUwlCuWXpv+0cxU7JhsUcvDKWwJOgJ8g8YxIJkRzZ2EuSAKMSCWOvRmh8x4gxFCA41GRZ/SKy128idgoWklSmdqqCabmAfrFIRuTkyysO0pazwQOm0R5keRg2B7GlkAEMWc0apqerkxO8XRh4aGeE8MAeFDPDGMY6eGeGhiYwoiYTw0M8FGOAYcGI3hiYYYmeFiiAqMJKoFjBAMdRFLMSwoRPCeGh4xji0KZJq1Kn6nln0jNXJJ7qfMQzJLqHAFRIHTLpGoaM+R/zCOKVg9ClvnCvtAaD7wlKUkYcwoH5j5GCCQ5A0+5hzANlU82bwW3qqOdZWeioYTHK6gg5EEeYaHhCEDYYMBRgPtSvlFRISF241fAJaFBqAP3xL6uA1cn8yUzSxOryx0IDiIOztZ88695N9GSPSnU746qaspMhPlI0TwoUKGQ9hQoUKMAUIwoaCYUM8dRyRGANDEw5jkw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6" name="AutoShape 6" descr="data:image/jpeg;base64,/9j/4AAQSkZJRgABAQAAAQABAAD/2wCEAAkGBhQSERUUExQWFBQWFBYVFxgVFhgZFxcaFBUVFBgYGBgXHSYeGRskGhcZHy8gIycqLCwsFSAxNTAqNSYrLCkBCQoKDgwOGg8PGikkHyQpLCwsKSkpKSwpLCwsLCkpLCksLCkpKSwqLCksKSkpLCwsLCwpLCwpLCwsLCksKSwpLP/AABEIAJwAzwMBIgACEQEDEQH/xAAbAAABBQEBAAAAAAAAAAAAAAAEAAEDBQYCB//EAEMQAAECAwUFBgQDBQYHAQAAAAECEQADIQQFEjFBIlFhcYEGEzKRofBSscHRB0LhFBUjcvEzRGOCkqIXJDRDYpPSFv/EABkBAAMBAQEAAAAAAAAAAAAAAAECAwAEBf/EACkRAAIBAwQCAAUFAAAAAAAAAAABAgMRIQQSMUETURQiMlJhQpGh4fD/2gAMAwEAAhEDEQA/AL2zXfJn/wASwzQDmqRMLKTwSTx0L89ImN6YVd3OSUhNCFhn3kgioyjzqTaTJbCcK6bQLEa03Rp7u/EAqQJNsQJ8vewCxx48wx5x4F4zzw/xwey4Sj+V/Jr5NmlqDy1MKUzT+mcKbYSXcMmjEVHrpFXZZKVDHZJomgVwKLTB0yV6QXY7/IJSoMRmCGPUGOCtp43yrP2iqk3wSyZi5ZcPgGtSC/6BoMk3qkr2wxZgQ51cgjSJ5NolzBpXdnSOZt0JI2COtD5xyOhNZWRJOL+pWD0jENmo59Mo4SRKbTEQK0cly3OKpVgnS2IBLMzV6FoJk3vibGBQ7tRq9eMS+aL7IuH2u6Lc296NpnpubygK3TCrcQAaMQXbZbSOkz5cwNiY/LjyhkWYBtaM4IDk8szTdQQ0q0pfU7klFRKC12ElYSUsGfEGKczQ6v8AeK6ZYTXQDVteecapd3pCsVXZsLltWcfWBp93JGYFSA3E/OleQMJv9HUpoykqwFRXiWFFypIZily4fcAKUFczAtpu5kp1Z35vw90jSJu9JpLDjnl13Vhfsu2mWUl1AkbBI2c9rTk/GH8jbHduzFKsKwWSEs+qQcw33jtF3t+V8n2RSuf9I3SboG4Cu46RJ+5BVg/AesbzMDaRhRdbji8Oi7asS5JoOAFY3BuOim2WauEVDCoAqTpzhh2ZfaYYmIBIqkHjl6Q8ZTeELugY2XdPD09IIk3EpbBCXcUardco2n7qQgAr2iBkMoin2sJBAYDcKBt8dtHRzlmeBJVkuCks3Z+XKG2y1Zj4Q3zMDXjbw3sfKOL0vdnq8ZO873DZiPUjspq0SG2U8smt174S6Sx0bi8ZO8bY5zeGtlvcn3pFdPVWpB4io3w8U5ZY+3aRzZj+ccTQ5/RoQ5wWiQ+EkEAjZD1LCp5RfgV5NRfVyT5C8NoRgJqFZoWP/FQoeWY3QEh+ny9Y0twdvVJlGTak/tMmgZQBKdKpNXdmUD84NtHY+TaU97d04Fw/czDXkhRodaKrxjglHo6VOUfrM1ItSkKGAsRqCx5iNHZe1KlgCaBMAyJGFY/zD6xlrTY5klZRNQqWsflUNN7HOEma8c8ou1joTTPRbJa5ZAKFlJOSV0PQihiwk3ypB2qNv+8ebybwIOcWMm+1VY1Zgk1B0jicJJ4K2i0emWW/UFi7nKD/ANolzPEkHoI8+sVtBQAGBABpv1ryixk20jIud0S+JccSEejTzE1c25JKwWKg4aijEcu5Ckumcoc0g/XdFJLvhQ5e9INk36d/nBVei+Uc8tNUXDLWXZZr1WgtzH0p0iRVnWrxhBYuH0LGoJGej8Yq1X4fZhfv/WoYkbtdOekWitOyMqNQnuzs8JTksTicMSlhUAGtaH5QfJCyNpOCp1BOdDSkVCb/AOMQp7UO9N/ziip6f/MV05t5NJ+zhg/DKGxoSXqaZUbnGXm9pC1PrFfO7RqPsw8Vp48C+GTNcq1BBU7VL0DHkd8V9qvwDWMhab6UczFTbL5zdTRRamMcQRRaZ9mmtvaFsi8Zq3dojvijtl8u7eZintNvJOcUUqlTkdU1Etb2vN6uWIyG+nt+EUsy2UKTkfQ6QMq0wLMXHTTp+zPB1PygcqxU1+9BBsizqnMEglTl9zAO5OQbUnT1OloSgjAO8mszgbKcLeEZlW9R6R0JqKJSAJdgKSMaXUTSXrzVw1bziylpMtyduYSQ5ySNw3comRYu7BKqzCdagfr7qcgyVA0rzrEZVd2EdVHT/qkdW2yKlqcjJvSCLNb5iCFy1FCqFxR9xI1PGkbLtH2eQlxUgqwppUnC7JbxffnGMtFiMsl/C7UDVFKjQ745aVXfHPJ0WjPk293/AIhS5iBKt8rvUaKIBKXZ8Kk1TV2yOUF2r8P5FoTjsE8K17taqjgF/wD15x5/LS7V9Iubvs60EFCzKUoghYJDetI06ijyL8FLmkyC9Lln2ctOQUvk9HY5A5E8jlA0i0srOrdd0biz9vbRLeXa0InyyGxBOLKodL199JU2O67akYVGzrJchGQJAoUF2y4VgfLJYISlOnipFmMk2rCKHI/V4OkX6dRXXrn1g+8Pw0tCXNnXLtKXySoBVdMKtW4xmLXY5slWGahUpW5aSnqHo0Slp1LotDUfazXWe/hqTTTzgw3yhVT6GMB+0HWvI15xIbYoan3xjkloYt4Lee/JsZt5CrE5fWIF3wr4qfPo0ZUXmSRn5wl3jXWCtHYVzTyaxd8kHTT0iAW7uwKu4BbSrmMwq8q+Xz4R1abcWQd6fqRnDrS9Cb0X0++jm/D31MATr3U+ecUSrUdT5Zw1qnqVhzNHp1+0XjpUuhd5YT72dxU9cvf1MAT7WNT039YCQ6iASeHGre+URzUEEgioJfiY7YUYom5E67XEEyZT9eWkS2W7pswhKEKKjkEglXQCsWf/AOdTJraZqZZ+ANMmH/Kksn/MoQ/yxJSkUcuUpVEh3ixlXKEgKnKwuKIZ1nds/lHFTcHiwlW/8tllYf8AEVtTK0cKZkU+EA8TElmup9qYSrXDxfNWrws6yis/2CMZT4QPLxTE4UAIlCpAy4YlAbZG7IPlBljs4SWSMwHUczm7btKcfIpNndm0DUDD+v2hpuzQe+UcU6+7CPQpaZRywS1HPyhrkuVVomFOSQCVHQbur/WJJElalpCPEaJpvjd3RdiZEsIGeajvJ1+g5cYenwbUVdiwBXreEq2os5KgBjMtZNTKVNCcKw53pKXLti0zihRdq5NqMmeMSS+IvoSwWHLqrpnmKmLC9uzJDrk/m8UvLFvb356VNtnrtCUoVtKlhhiYLAcZ/FR6jNhujbdqt0c8GlwNfPZ02dRRx2Q6dytaZ4WbgdRWOzWs4BSorzBj1efZkWmRs4JjoOBZDh+eeYrrGHvnsZNkjEgYksCcL0LVbrHM6qkrSOrT6nbhgUm2InIYFmckUp+nCKW8LIcWJhRg48RbXEK+zDTbJtYkukvyrvjs2gttP0h4R2O8Gd0mqqyT3Xfdpk1lTixI2V1ffUcm31zjTSvxMmthtEkLSaEKHeILZ0IcesY/u/zDkIks85jV/wCucWczhlo4SNcu9bptITjlCWQVMJaigAkpJOHieGkBWjsZZF/2NtKC9BMQacCUn6aRXiXLmeJCT0+ojj9wyy7FSGLsDRhrWhia1C7wReinH6WDWrszNlzEplzpE4rBCSlbBjsjEVDZcmjs8KZ2Jt6T/wBOo8UFKt/wkxNLsC0uETnCgmqnGRxVAJCgCHrqYRuq1YdmYkj+cjzBHrFPPH2icqFVJKxWL7O2xP8AdbQOUpTegjq13JbFhAFkn7II/sV733RZS5VvFAoEFgR3xhTzais7XdponD36lgMA4d3Naw/ljzdfuJ4a3oqU9jrcf7tNH8yMI6lRAidPYq0o2lrkyhhfbnS3bkDWOLVZJ74VLAIAPiKgA7Ud4Kl9klKG3My3JcjzMNKvFK7aNHT1n0DpuWzpH8S2BRAcizylL3UxKwJ9ddYjRbrLLP8ADs8ycqjKnzNMyQiUAPMnOLWz9lkJIOJRG92P+2BFIShRA2RiOVDUU9InHUwlhZKrRVOZMl/bLXNBShPdyj+RKUy0GpZwhsTBvE9YVl7MAOVHGeAYU0/o0XF0z8cpJzckF83Bb9YKUKN5Rw1tZNNxtY7aeiglcAFlbRvrxJ1POIpNmAWt8yoEFqseORG+LAzekRTF0rHPGrLNy/iS4BJoYUroTAE0PvYGm9/6/OCJ8xzwb374+d7cdy4WmLG1mlJHhp4jx3DTnl10odka9WNNEtw3P3Qxr/tFafCDpzOvlpW3eGho7o44PFnJzd2MDFfedyonVbCsZKH13+84PBh3jBTsUVhvOfZJjHMmtdmZUB60C9ytaA6NvrvvGXPl4pZcGhFcSTqFDNJjNT7OlacKg4PtxuPusVCBNsczvJRKhQEF2WNEzOTllioyypHPUpKQW757NJfnZWVOUkjDLJcEgFzSjAUzzf5xjL27JTZDlSSuWx20ZDmPy9aRqb1v5M+VKVKmmSlSiiZk8tRScKJgrQ1rkWo9YIuG9ZhWuRaABNQkELS2GYgqwvSjgsDwamYiCjOKL060o8HmMyWQaOB8+LwhMBzj0y9ezUiacihanqhIKXFdoM3nGWtnYuakYgjHrsliOYrUcIdVE+TvhqYtZKSSCE4h4auaaYQH3AvnllviWxW+hSc/ocoZVkOFSSChaQ5BzKTQ+p8j1gS70g1JANBnWnDz9YaUU4u5SE02WMxaSyBR3D8Skt1q8WRUcSQ+yzGlQwz84CEhFNoeIKAYh29+kSpmgEYub1LdI5ZrFkVjJXyGoQy8TghstdKn3rD92k0FHU+b1MQrKSHf03s8QlaHYK0YsWziG1lN0QG8wRN5y/kYtELUQlmY/b35CBZi5RACiFEeebNxh5V4B/CwqHccqfrFpJyiscCKUU7theMtnnFRPlgrSrId55gBiw5v5wVNvAHwg9K030iFS1scAKWHiYBnJIJJIo59YejBxEq1o+wm6lHaFRUk0YOtSjT7QY7UO6KKypm4gXQokMAJiS3LaLRNMmrSTjRlm7vGq0W5XJw1CtZFkViBbQs+reUcWSf3g2QXejamNDd11BBxKqvQaJ+59iBTo3kCpqlGIPdFyYT3kwOrNKfh3E8eGj76i5hEwzx6CW1WPHnJzd2PDPChjDiHAjqOAY6BjBOnhRy8ODCmKq23U20gtRquQAasoCqpe/VOY3G/uC6kD+KO8K2KCiYpJ7vEQTUeJJwghQoQx5DPBV12kS1jFRLEA/AFFyD/AIZNW/Kaj80JNXQG2sljNOqXzUWZiWffv+sVV0XqqcmYJqaDCPCpIUFg7GFWoYjjiTSsXdtQxY0egrqMwOgPlAa5qXCcW1mxO0Q5fjmD5RxberFk0VXaayKEmXOQccyz1OKpWg0UlXxOBXrGUsV2SVzbQMKjL7nv5OFeEtiAYkgigNSQfDwj0DFmGDUHRquG6Nx0ikuu41SbSVBu6wLCXNQFkNLY1G993GLQqbVYZA1j7C2eZLExM1SQQTtBBAwuFHEnDRwa5UjtH4eyyHE8EEAuEqNGcEETTveNIZAwGWNlJSQwADYg1BzJh7DKMuWlD4iARiyckkmgoKnSJOpKwM+zPJ/DpGRnf7OJ1Kz8oiuzsOVYu+SEYUlCWGIqIUdupyZmy5Rpl25KVBJUAosyR4iCWcDNnOYjqRNJFaaAEMaUdwWIJqDuMDyT7DeXsof+H0gGs1RLVYIdjwIOo9Inldh7MnMKPMj6JGujxYGQ00KSAAUlKtCcJJTyAL5fFE0pfN3Obb+HprG3z9gz7IJXZyyp/wC0Ffz4lfMtBaLFKSKSkbhsAs5oBSgD6ZRGJwdnroHq3t/KGnWlTAoGLaS+ZOF6kAVJZqcX0gZfYtkVna257ObLNWqWnGlBIXLSElJHhdtHYb6+WITimS5MobczCSeAVUAk6axsO2FvUVIlSiWSoKXhLFcxTqlSuZYrV8KUg6wHdl1iUmtVqG2oBnbQbkjdrHZCLVOzFg7PchrpuhMhO9eqvoncIPhQ0USQG28jkw0KFBAIwzwo5MFGORDxyId4LCPHQMcwhCmO4TwzwgYBiysKhNR3SyQQNhQNQEkENxSwIfSm96i2KUV4ZiMQYY8IqFoC2IVolSC6VaEHURMlRBBFCKg7jE98qStHeigWky5gTnhq7a4kElY4AxOSyZYI7DeREtfeOpcpZlqYbSsLFCwN5SUnm8WBWBQONKZe6Rm7hmKE6cFEYsMsLbLEgqGLkUqfyrSLszIjUSvgoTid7zhlzueYOZ0PygSZOZqEudBlmXPCkLvNd8SYTuYjFOSvEdlJGFqKfExfgFH0iVFsCipILFJamYcFs6O4PlA5mmmu/hxiBVnQy6N3lVkGrsBQ8PqYZGZaC0cTTX3rCUXqSRlxfIxXrtTHIs9NRWjc6E8g8TSVFySQQ9OTa9YFgBYAxPR2Z2Ds7s/OCZa8KSqmyCa5U3ndqeAisCw7ly5bk5FKe846vOe4ErQgKX/K5wpP8xD8Qk74aMbsV8FdLRiUZhckvheimWcSlEHJSyATuASnJMTmGeFHYLaw8KGhPAMKFDQnggEY5MJ4aCY4BhwY5EPBYTuFHIh4Ux1DvHMKME6BjuXUKR8QxJ3Bacn4EBjwHGIxHK30zzHPMP7yeFZge67Q5KCBspAc1UUmqQd+EOk8Rzg9S4prVMEu0JWKImfJbluYW/8A7BFkTHPMMSRa4eIFElmoHr5HhD4omUJCuOSQaFiOMRldYQXGMR21BmMlK8KgXVk+EpUmnNx5wf3rQAVYVBkvioSNMIo/DhEhfEKjCHcNXRuG94YVhqZ4SCpRoBU8BA8tZLqVRSziI3PkOgAHSBrWtylGhJUeSKnzLCCjFoKwp08cwoaKgHhPDQnjGHJhoZ4TxgChnhGGMEBwDDgxyDDvBGOnhwY5hwYBjp4TxzDxgjiHjl4d4Binv8tKrklQUOSiAfVSfWLCzTsSEq3h/pEV8WTvZK0fElQ5FQZJ/wBWExV9lLf3knjQ/wCoV9QYnKPy39M3Ei7xmFj08ukRqmBwN/8AUwlCuWXpv+0cxU7JhsUcvDKWwJOgJ8g8YxIJkRzZ2EuSAKMSCWOvRmh8x4gxFCA41GRZ/SKy128idgoWklSmdqqCabmAfrFIRuTkyysO0pazwQOm0R5keRg2B7GlkAEMWc0apqerkxO8XRh4aGeE8MAeFDPDGMY6eGeGhiYwoiYTw0M8FGOAYcGI3hiYYYmeFiiAqMJKoFjBAMdRFLMSwoRPCeGh4xji0KZJq1Kn6nln0jNXJJ7qfMQzJLqHAFRIHTLpGoaM+R/zCOKVg9ClvnCvtAaD7wlKUkYcwoH5j5GCCQ5A0+5hzANlU82bwW3qqOdZWeioYTHK6gg5EEeYaHhCEDYYMBRgPtSvlFRISF241fAJaFBqAP3xL6uA1cn8yUzSxOryx0IDiIOztZ88695N9GSPSnU746qaspMhPlI0TwoUKGQ9hQoUKMAUIwoaCYUM8dRyRGANDEw5jkw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8" name="AutoShape 8" descr="data:image/jpeg;base64,/9j/4AAQSkZJRgABAQAAAQABAAD/2wCEAAkGBhQSERUUExQWFBQWFBYVFxgVFhgZFxcaFBUVFBgYGBgXHSYeGRskGhcZHy8gIycqLCwsFSAxNTAqNSYrLCkBCQoKDgwOGg8PGikkHyQpLCwsKSkpKSwpLCwsLCkpLCksLCkpKSwqLCksKSkpLCwsLCwpLCwpLCwsLCksKSwpLP/AABEIAJwAzwMBIgACEQEDEQH/xAAbAAABBQEBAAAAAAAAAAAAAAAEAAEDBQYCB//EAEMQAAECAwUFBgQDBQYHAQAAAAECEQADIQQFEjFBIlFhcYEGEzKRofBSscHRB0LhFBUjcvEzRGOCkqIXJDRDYpPSFv/EABkBAAMBAQEAAAAAAAAAAAAAAAECAwAEBf/EACkRAAIBAwQCAAUFAAAAAAAAAAABAgMRIQQSMUETURQiMlJhQpGh4fD/2gAMAwEAAhEDEQA/AL2zXfJn/wASwzQDmqRMLKTwSTx0L89ImN6YVd3OSUhNCFhn3kgioyjzqTaTJbCcK6bQLEa03Rp7u/EAqQJNsQJ8vewCxx48wx5x4F4zzw/xwey4Sj+V/Jr5NmlqDy1MKUzT+mcKbYSXcMmjEVHrpFXZZKVDHZJomgVwKLTB0yV6QXY7/IJSoMRmCGPUGOCtp43yrP2iqk3wSyZi5ZcPgGtSC/6BoMk3qkr2wxZgQ51cgjSJ5NolzBpXdnSOZt0JI2COtD5xyOhNZWRJOL+pWD0jENmo59Mo4SRKbTEQK0cly3OKpVgnS2IBLMzV6FoJk3vibGBQ7tRq9eMS+aL7IuH2u6Lc296NpnpubygK3TCrcQAaMQXbZbSOkz5cwNiY/LjyhkWYBtaM4IDk8szTdQQ0q0pfU7klFRKC12ElYSUsGfEGKczQ6v8AeK6ZYTXQDVteecapd3pCsVXZsLltWcfWBp93JGYFSA3E/OleQMJv9HUpoykqwFRXiWFFypIZily4fcAKUFczAtpu5kp1Z35vw90jSJu9JpLDjnl13Vhfsu2mWUl1AkbBI2c9rTk/GH8jbHduzFKsKwWSEs+qQcw33jtF3t+V8n2RSuf9I3SboG4Cu46RJ+5BVg/AesbzMDaRhRdbji8Oi7asS5JoOAFY3BuOim2WauEVDCoAqTpzhh2ZfaYYmIBIqkHjl6Q8ZTeELugY2XdPD09IIk3EpbBCXcUardco2n7qQgAr2iBkMoin2sJBAYDcKBt8dtHRzlmeBJVkuCks3Z+XKG2y1Zj4Q3zMDXjbw3sfKOL0vdnq8ZO873DZiPUjspq0SG2U8smt174S6Sx0bi8ZO8bY5zeGtlvcn3pFdPVWpB4io3w8U5ZY+3aRzZj+ccTQ5/RoQ5wWiQ+EkEAjZD1LCp5RfgV5NRfVyT5C8NoRgJqFZoWP/FQoeWY3QEh+ny9Y0twdvVJlGTak/tMmgZQBKdKpNXdmUD84NtHY+TaU97d04Fw/czDXkhRodaKrxjglHo6VOUfrM1ItSkKGAsRqCx5iNHZe1KlgCaBMAyJGFY/zD6xlrTY5klZRNQqWsflUNN7HOEma8c8ou1joTTPRbJa5ZAKFlJOSV0PQihiwk3ypB2qNv+8ebybwIOcWMm+1VY1Zgk1B0jicJJ4K2i0emWW/UFi7nKD/ANolzPEkHoI8+sVtBQAGBABpv1ryixk20jIud0S+JccSEejTzE1c25JKwWKg4aijEcu5Ckumcoc0g/XdFJLvhQ5e9INk36d/nBVei+Uc8tNUXDLWXZZr1WgtzH0p0iRVnWrxhBYuH0LGoJGej8Yq1X4fZhfv/WoYkbtdOekWitOyMqNQnuzs8JTksTicMSlhUAGtaH5QfJCyNpOCp1BOdDSkVCb/AOMQp7UO9N/ziip6f/MV05t5NJ+zhg/DKGxoSXqaZUbnGXm9pC1PrFfO7RqPsw8Vp48C+GTNcq1BBU7VL0DHkd8V9qvwDWMhab6UczFTbL5zdTRRamMcQRRaZ9mmtvaFsi8Zq3dojvijtl8u7eZintNvJOcUUqlTkdU1Etb2vN6uWIyG+nt+EUsy2UKTkfQ6QMq0wLMXHTTp+zPB1PygcqxU1+9BBsizqnMEglTl9zAO5OQbUnT1OloSgjAO8mszgbKcLeEZlW9R6R0JqKJSAJdgKSMaXUTSXrzVw1bziylpMtyduYSQ5ySNw3comRYu7BKqzCdagfr7qcgyVA0rzrEZVd2EdVHT/qkdW2yKlqcjJvSCLNb5iCFy1FCqFxR9xI1PGkbLtH2eQlxUgqwppUnC7JbxffnGMtFiMsl/C7UDVFKjQ745aVXfHPJ0WjPk293/AIhS5iBKt8rvUaKIBKXZ8Kk1TV2yOUF2r8P5FoTjsE8K17taqjgF/wD15x5/LS7V9Iubvs60EFCzKUoghYJDetI06ijyL8FLmkyC9Lln2ctOQUvk9HY5A5E8jlA0i0srOrdd0biz9vbRLeXa0InyyGxBOLKodL199JU2O67akYVGzrJchGQJAoUF2y4VgfLJYISlOnipFmMk2rCKHI/V4OkX6dRXXrn1g+8Pw0tCXNnXLtKXySoBVdMKtW4xmLXY5slWGahUpW5aSnqHo0Slp1LotDUfazXWe/hqTTTzgw3yhVT6GMB+0HWvI15xIbYoan3xjkloYt4Lee/JsZt5CrE5fWIF3wr4qfPo0ZUXmSRn5wl3jXWCtHYVzTyaxd8kHTT0iAW7uwKu4BbSrmMwq8q+Xz4R1abcWQd6fqRnDrS9Cb0X0++jm/D31MATr3U+ecUSrUdT5Zw1qnqVhzNHp1+0XjpUuhd5YT72dxU9cvf1MAT7WNT039YCQ6iASeHGre+URzUEEgioJfiY7YUYom5E67XEEyZT9eWkS2W7pswhKEKKjkEglXQCsWf/AOdTJraZqZZ+ANMmH/Kksn/MoQ/yxJSkUcuUpVEh3ixlXKEgKnKwuKIZ1nds/lHFTcHiwlW/8tllYf8AEVtTK0cKZkU+EA8TElmup9qYSrXDxfNWrws6yis/2CMZT4QPLxTE4UAIlCpAy4YlAbZG7IPlBljs4SWSMwHUczm7btKcfIpNndm0DUDD+v2hpuzQe+UcU6+7CPQpaZRywS1HPyhrkuVVomFOSQCVHQbur/WJJElalpCPEaJpvjd3RdiZEsIGeajvJ1+g5cYenwbUVdiwBXreEq2os5KgBjMtZNTKVNCcKw53pKXLti0zihRdq5NqMmeMSS+IvoSwWHLqrpnmKmLC9uzJDrk/m8UvLFvb356VNtnrtCUoVtKlhhiYLAcZ/FR6jNhujbdqt0c8GlwNfPZ02dRRx2Q6dytaZ4WbgdRWOzWs4BSorzBj1efZkWmRs4JjoOBZDh+eeYrrGHvnsZNkjEgYksCcL0LVbrHM6qkrSOrT6nbhgUm2InIYFmckUp+nCKW8LIcWJhRg48RbXEK+zDTbJtYkukvyrvjs2gttP0h4R2O8Gd0mqqyT3Xfdpk1lTixI2V1ffUcm31zjTSvxMmthtEkLSaEKHeILZ0IcesY/u/zDkIks85jV/wCucWczhlo4SNcu9bptITjlCWQVMJaigAkpJOHieGkBWjsZZF/2NtKC9BMQacCUn6aRXiXLmeJCT0+ojj9wyy7FSGLsDRhrWhia1C7wReinH6WDWrszNlzEplzpE4rBCSlbBjsjEVDZcmjs8KZ2Jt6T/wBOo8UFKt/wkxNLsC0uETnCgmqnGRxVAJCgCHrqYRuq1YdmYkj+cjzBHrFPPH2icqFVJKxWL7O2xP8AdbQOUpTegjq13JbFhAFkn7II/sV733RZS5VvFAoEFgR3xhTzais7XdponD36lgMA4d3Naw/ljzdfuJ4a3oqU9jrcf7tNH8yMI6lRAidPYq0o2lrkyhhfbnS3bkDWOLVZJ74VLAIAPiKgA7Ud4Kl9klKG3My3JcjzMNKvFK7aNHT1n0DpuWzpH8S2BRAcizylL3UxKwJ9ddYjRbrLLP8ADs8ycqjKnzNMyQiUAPMnOLWz9lkJIOJRG92P+2BFIShRA2RiOVDUU9InHUwlhZKrRVOZMl/bLXNBShPdyj+RKUy0GpZwhsTBvE9YVl7MAOVHGeAYU0/o0XF0z8cpJzckF83Bb9YKUKN5Rw1tZNNxtY7aeiglcAFlbRvrxJ1POIpNmAWt8yoEFqseORG+LAzekRTF0rHPGrLNy/iS4BJoYUroTAE0PvYGm9/6/OCJ8xzwb374+d7cdy4WmLG1mlJHhp4jx3DTnl10odka9WNNEtw3P3Qxr/tFafCDpzOvlpW3eGho7o44PFnJzd2MDFfedyonVbCsZKH13+84PBh3jBTsUVhvOfZJjHMmtdmZUB60C9ytaA6NvrvvGXPl4pZcGhFcSTqFDNJjNT7OlacKg4PtxuPusVCBNsczvJRKhQEF2WNEzOTllioyypHPUpKQW757NJfnZWVOUkjDLJcEgFzSjAUzzf5xjL27JTZDlSSuWx20ZDmPy9aRqb1v5M+VKVKmmSlSiiZk8tRScKJgrQ1rkWo9YIuG9ZhWuRaABNQkELS2GYgqwvSjgsDwamYiCjOKL060o8HmMyWQaOB8+LwhMBzj0y9ezUiacihanqhIKXFdoM3nGWtnYuakYgjHrsliOYrUcIdVE+TvhqYtZKSSCE4h4auaaYQH3AvnllviWxW+hSc/ocoZVkOFSSChaQ5BzKTQ+p8j1gS70g1JANBnWnDz9YaUU4u5SE02WMxaSyBR3D8Skt1q8WRUcSQ+yzGlQwz84CEhFNoeIKAYh29+kSpmgEYub1LdI5ZrFkVjJXyGoQy8TghstdKn3rD92k0FHU+b1MQrKSHf03s8QlaHYK0YsWziG1lN0QG8wRN5y/kYtELUQlmY/b35CBZi5RACiFEeebNxh5V4B/CwqHccqfrFpJyiscCKUU7theMtnnFRPlgrSrId55gBiw5v5wVNvAHwg9K030iFS1scAKWHiYBnJIJJIo59YejBxEq1o+wm6lHaFRUk0YOtSjT7QY7UO6KKypm4gXQokMAJiS3LaLRNMmrSTjRlm7vGq0W5XJw1CtZFkViBbQs+reUcWSf3g2QXejamNDd11BBxKqvQaJ+59iBTo3kCpqlGIPdFyYT3kwOrNKfh3E8eGj76i5hEwzx6CW1WPHnJzd2PDPChjDiHAjqOAY6BjBOnhRy8ODCmKq23U20gtRquQAasoCqpe/VOY3G/uC6kD+KO8K2KCiYpJ7vEQTUeJJwghQoQx5DPBV12kS1jFRLEA/AFFyD/AIZNW/Kaj80JNXQG2sljNOqXzUWZiWffv+sVV0XqqcmYJqaDCPCpIUFg7GFWoYjjiTSsXdtQxY0egrqMwOgPlAa5qXCcW1mxO0Q5fjmD5RxberFk0VXaayKEmXOQccyz1OKpWg0UlXxOBXrGUsV2SVzbQMKjL7nv5OFeEtiAYkgigNSQfDwj0DFmGDUHRquG6Nx0ikuu41SbSVBu6wLCXNQFkNLY1G993GLQqbVYZA1j7C2eZLExM1SQQTtBBAwuFHEnDRwa5UjtH4eyyHE8EEAuEqNGcEETTveNIZAwGWNlJSQwADYg1BzJh7DKMuWlD4iARiyckkmgoKnSJOpKwM+zPJ/DpGRnf7OJ1Kz8oiuzsOVYu+SEYUlCWGIqIUdupyZmy5Rpl25KVBJUAosyR4iCWcDNnOYjqRNJFaaAEMaUdwWIJqDuMDyT7DeXsof+H0gGs1RLVYIdjwIOo9Inldh7MnMKPMj6JGujxYGQ00KSAAUlKtCcJJTyAL5fFE0pfN3Obb+HprG3z9gz7IJXZyyp/wC0Ffz4lfMtBaLFKSKSkbhsAs5oBSgD6ZRGJwdnroHq3t/KGnWlTAoGLaS+ZOF6kAVJZqcX0gZfYtkVna257ObLNWqWnGlBIXLSElJHhdtHYb6+WITimS5MobczCSeAVUAk6axsO2FvUVIlSiWSoKXhLFcxTqlSuZYrV8KUg6wHdl1iUmtVqG2oBnbQbkjdrHZCLVOzFg7PchrpuhMhO9eqvoncIPhQ0USQG28jkw0KFBAIwzwo5MFGORDxyId4LCPHQMcwhCmO4TwzwgYBiysKhNR3SyQQNhQNQEkENxSwIfSm96i2KUV4ZiMQYY8IqFoC2IVolSC6VaEHURMlRBBFCKg7jE98qStHeigWky5gTnhq7a4kElY4AxOSyZYI7DeREtfeOpcpZlqYbSsLFCwN5SUnm8WBWBQONKZe6Rm7hmKE6cFEYsMsLbLEgqGLkUqfyrSLszIjUSvgoTid7zhlzueYOZ0PygSZOZqEudBlmXPCkLvNd8SYTuYjFOSvEdlJGFqKfExfgFH0iVFsCipILFJamYcFs6O4PlA5mmmu/hxiBVnQy6N3lVkGrsBQ8PqYZGZaC0cTTX3rCUXqSRlxfIxXrtTHIs9NRWjc6E8g8TSVFySQQ9OTa9YFgBYAxPR2Z2Ds7s/OCZa8KSqmyCa5U3ndqeAisCw7ly5bk5FKe846vOe4ErQgKX/K5wpP8xD8Qk74aMbsV8FdLRiUZhckvheimWcSlEHJSyATuASnJMTmGeFHYLaw8KGhPAMKFDQnggEY5MJ4aCY4BhwY5EPBYTuFHIh4Ux1DvHMKME6BjuXUKR8QxJ3Bacn4EBjwHGIxHK30zzHPMP7yeFZge67Q5KCBspAc1UUmqQd+EOk8Rzg9S4prVMEu0JWKImfJbluYW/8A7BFkTHPMMSRa4eIFElmoHr5HhD4omUJCuOSQaFiOMRldYQXGMR21BmMlK8KgXVk+EpUmnNx5wf3rQAVYVBkvioSNMIo/DhEhfEKjCHcNXRuG94YVhqZ4SCpRoBU8BA8tZLqVRSziI3PkOgAHSBrWtylGhJUeSKnzLCCjFoKwp08cwoaKgHhPDQnjGHJhoZ4TxgChnhGGMEBwDDgxyDDvBGOnhwY5hwYBjp4TxzDxgjiHjl4d4Binv8tKrklQUOSiAfVSfWLCzTsSEq3h/pEV8WTvZK0fElQ5FQZJ/wBWExV9lLf3knjQ/wCoV9QYnKPy39M3Ei7xmFj08ukRqmBwN/8AUwlCuWXpv+0cxU7JhsUcvDKWwJOgJ8g8YxIJkRzZ2EuSAKMSCWOvRmh8x4gxFCA41GRZ/SKy128idgoWklSmdqqCabmAfrFIRuTkyysO0pazwQOm0R5keRg2B7GlkAEMWc0apqerkxO8XRh4aGeE8MAeFDPDGMY6eGeGhiYwoiYTw0M8FGOAYcGI3hiYYYmeFiiAqMJKoFjBAMdRFLMSwoRPCeGh4xji0KZJq1Kn6nln0jNXJJ7qfMQzJLqHAFRIHTLpGoaM+R/zCOKVg9ClvnCvtAaD7wlKUkYcwoH5j5GCCQ5A0+5hzANlU82bwW3qqOdZWeioYTHK6gg5EEeYaHhCEDYYMBRgPtSvlFRISF241fAJaFBqAP3xL6uA1cn8yUzSxOryx0IDiIOztZ88695N9GSPSnU746qaspMhPlI0TwoUKGQ9hQoUKMAUIwoaCYUM8dRyRGANDEw5jkw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8297861" y="1052736"/>
            <a:ext cx="431801" cy="24837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инновация</a:t>
            </a:r>
            <a:endParaRPr lang="ru-RU" sz="1600" b="1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6841727" cy="3096344"/>
          </a:xfrm>
        </p:spPr>
        <p:txBody>
          <a:bodyPr/>
          <a:lstStyle/>
          <a:p>
            <a:pPr algn="l"/>
            <a:r>
              <a:rPr lang="ru-RU" sz="1800" dirty="0"/>
              <a:t/>
            </a:r>
            <a:br>
              <a:rPr lang="ru-RU" sz="1800" dirty="0"/>
            </a:br>
            <a:r>
              <a:rPr lang="ru-RU" sz="1400" b="1" dirty="0">
                <a:solidFill>
                  <a:srgbClr val="FF3300"/>
                </a:solidFill>
              </a:rPr>
              <a:t/>
            </a:r>
            <a:br>
              <a:rPr lang="ru-RU" sz="1400" b="1" dirty="0">
                <a:solidFill>
                  <a:srgbClr val="FF3300"/>
                </a:solidFill>
              </a:rPr>
            </a:b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09843" y="209650"/>
            <a:ext cx="72880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Уникальное торговое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предложение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какао-порошков </a:t>
            </a:r>
            <a:r>
              <a:rPr lang="en-US" sz="2000" b="1" dirty="0" smtClean="0">
                <a:solidFill>
                  <a:srgbClr val="FF0000"/>
                </a:solidFill>
              </a:rPr>
              <a:t>JBCOCOA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 smtClean="0"/>
              <a:t>Какао-порошок </a:t>
            </a:r>
            <a:r>
              <a:rPr lang="ru-RU" sz="2000" b="1" dirty="0" err="1"/>
              <a:t>алкализованный</a:t>
            </a:r>
            <a:r>
              <a:rPr lang="ru-RU" sz="2000" b="1" dirty="0"/>
              <a:t> «</a:t>
            </a:r>
            <a:r>
              <a:rPr lang="en-US" sz="2000" b="1" dirty="0"/>
              <a:t>JB</a:t>
            </a:r>
            <a:r>
              <a:rPr lang="ru-RU" sz="2000" b="1" dirty="0" smtClean="0"/>
              <a:t>-100»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Имеет ярко выраженный вкус </a:t>
            </a:r>
            <a:r>
              <a:rPr lang="ru-RU" sz="2000" dirty="0" smtClean="0"/>
              <a:t>какао с кислинкой.</a:t>
            </a: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Уникальная горчинка.</a:t>
            </a:r>
          </a:p>
          <a:p>
            <a:pPr lvl="0"/>
            <a:r>
              <a:rPr lang="ru-RU" sz="2000" b="1" dirty="0" smtClean="0"/>
              <a:t>Какао-порошок средне </a:t>
            </a:r>
            <a:r>
              <a:rPr lang="ru-RU" sz="2000" b="1" dirty="0" err="1" smtClean="0"/>
              <a:t>алкализованного</a:t>
            </a:r>
            <a:r>
              <a:rPr lang="ru-RU" sz="2000" b="1" dirty="0" smtClean="0"/>
              <a:t> «</a:t>
            </a:r>
            <a:r>
              <a:rPr lang="en-US" sz="2000" b="1" dirty="0"/>
              <a:t>JB-250</a:t>
            </a:r>
            <a:r>
              <a:rPr lang="ru-RU" sz="2000" b="1" dirty="0" smtClean="0"/>
              <a:t>»</a:t>
            </a:r>
            <a:r>
              <a:rPr lang="ru-RU" sz="2000" dirty="0"/>
              <a:t> </a:t>
            </a:r>
            <a:endParaRPr lang="ru-RU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Придает </a:t>
            </a:r>
            <a:r>
              <a:rPr lang="ru-RU" sz="2000" dirty="0"/>
              <a:t>красивый </a:t>
            </a:r>
            <a:r>
              <a:rPr lang="ru-RU" sz="2000" dirty="0" smtClean="0"/>
              <a:t>карамельный оттенок  </a:t>
            </a:r>
            <a:r>
              <a:rPr lang="ru-RU" sz="2000" dirty="0"/>
              <a:t>готовому продукту.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Нежный  вкус </a:t>
            </a:r>
            <a:r>
              <a:rPr lang="ru-RU" sz="2000" dirty="0" smtClean="0"/>
              <a:t>какао .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Лучшее соответствие Качество-Цена.</a:t>
            </a:r>
            <a:endParaRPr lang="ru-RU" sz="2000" dirty="0">
              <a:solidFill>
                <a:srgbClr val="3366CC"/>
              </a:solidFill>
            </a:endParaRPr>
          </a:p>
          <a:p>
            <a:pPr lvl="0"/>
            <a:r>
              <a:rPr lang="ru-RU" sz="2000" b="1" dirty="0" smtClean="0"/>
              <a:t>Какао-порошок </a:t>
            </a:r>
            <a:r>
              <a:rPr lang="ru-RU" sz="2000" b="1" dirty="0" err="1"/>
              <a:t>алкализованный</a:t>
            </a:r>
            <a:r>
              <a:rPr lang="ru-RU" sz="2000" b="1" dirty="0"/>
              <a:t> «</a:t>
            </a:r>
            <a:r>
              <a:rPr lang="en-US" sz="2000" b="1" dirty="0"/>
              <a:t>JB</a:t>
            </a:r>
            <a:r>
              <a:rPr lang="ru-RU" sz="2000" b="1" dirty="0"/>
              <a:t>-800» </a:t>
            </a:r>
            <a:endParaRPr lang="ru-RU" sz="20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Уникальный  </a:t>
            </a:r>
            <a:r>
              <a:rPr lang="ru-RU" sz="2000" dirty="0"/>
              <a:t>тёмно-коричневый  цвет в готовом продукте.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Баланс вкуса и аромата какао с нотой горького шоколада.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Уменьшит </a:t>
            </a:r>
            <a:r>
              <a:rPr lang="ru-RU" sz="2000" dirty="0"/>
              <a:t>дозировку в рецептуре, за счет интенсивного цвета </a:t>
            </a:r>
            <a:r>
              <a:rPr lang="ru-RU" sz="2000" dirty="0" smtClean="0"/>
              <a:t>.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172" name="Picture 4" descr="http://imedplanet.com/images/f6ea93e5c835c2ba1faf4d58aaf6c1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43" y="4990321"/>
            <a:ext cx="2376264" cy="176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0-tub-ru.yandex.net/i?id=3291d4f3ebbda21f36000be20bd46af8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60" y="4975879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delonghi.com/Global/recipes/multifry/1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592" y="4975879"/>
            <a:ext cx="2551261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2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11851"/>
            <a:ext cx="260794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300" y="904468"/>
            <a:ext cx="20955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83" y="5518048"/>
            <a:ext cx="4059352" cy="111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476672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JBCOCOA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гарантирует качество какао продуктов: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91" y="3318985"/>
            <a:ext cx="27336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1340768"/>
            <a:ext cx="4515275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Компания имеет полный пакет документов: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сертификат </a:t>
            </a:r>
            <a:r>
              <a:rPr lang="en-US" u="sng" dirty="0" smtClean="0">
                <a:solidFill>
                  <a:srgbClr val="505DDA"/>
                </a:solidFill>
              </a:rPr>
              <a:t>ISO </a:t>
            </a:r>
            <a:r>
              <a:rPr lang="en-US" u="sng" dirty="0">
                <a:solidFill>
                  <a:srgbClr val="505DDA"/>
                </a:solidFill>
              </a:rPr>
              <a:t>9001</a:t>
            </a:r>
            <a:r>
              <a:rPr lang="ru-RU" u="sng" dirty="0">
                <a:solidFill>
                  <a:srgbClr val="505DDA"/>
                </a:solidFill>
              </a:rPr>
              <a:t>:</a:t>
            </a:r>
            <a:r>
              <a:rPr lang="en-US" u="sng" dirty="0">
                <a:solidFill>
                  <a:srgbClr val="505DDA"/>
                </a:solidFill>
              </a:rPr>
              <a:t>2008 </a:t>
            </a:r>
            <a:endParaRPr lang="ru-RU" u="sng" dirty="0" smtClean="0">
              <a:solidFill>
                <a:srgbClr val="505DD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сертификат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6"/>
              </a:rPr>
              <a:t>HACCP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сертификат </a:t>
            </a:r>
            <a:r>
              <a:rPr lang="en-US" dirty="0" smtClean="0">
                <a:solidFill>
                  <a:srgbClr val="000000"/>
                </a:solidFill>
                <a:hlinkClick r:id="rId7"/>
              </a:rPr>
              <a:t>HALAL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сертификат </a:t>
            </a:r>
            <a:r>
              <a:rPr lang="en-US" dirty="0" smtClean="0">
                <a:solidFill>
                  <a:srgbClr val="000000"/>
                </a:solidFill>
                <a:hlinkClick r:id="rId8"/>
              </a:rPr>
              <a:t>FSSC 22000</a:t>
            </a:r>
            <a:r>
              <a:rPr lang="en-US" dirty="0" smtClean="0">
                <a:solidFill>
                  <a:srgbClr val="000000"/>
                </a:solidFill>
                <a:hlinkClick r:id="rId9"/>
              </a:rPr>
              <a:t>Certificate</a:t>
            </a:r>
            <a:endParaRPr lang="ru-RU" dirty="0" smtClean="0">
              <a:solidFill>
                <a:srgbClr val="000000"/>
              </a:solidFill>
              <a:hlinkClick r:id="rId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сертификат </a:t>
            </a:r>
            <a:r>
              <a:rPr lang="en-US" dirty="0" smtClean="0">
                <a:solidFill>
                  <a:srgbClr val="000000"/>
                </a:solidFill>
                <a:hlinkClick r:id="rId9"/>
              </a:rPr>
              <a:t>Kosher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сертификат </a:t>
            </a:r>
            <a:r>
              <a:rPr lang="en-US" dirty="0" smtClean="0">
                <a:solidFill>
                  <a:srgbClr val="000000"/>
                </a:solidFill>
                <a:hlinkClick r:id="rId10"/>
              </a:rPr>
              <a:t>UTZ </a:t>
            </a:r>
            <a:r>
              <a:rPr lang="en-US" dirty="0">
                <a:solidFill>
                  <a:srgbClr val="000000"/>
                </a:solidFill>
                <a:hlinkClick r:id="rId10"/>
              </a:rPr>
              <a:t>Chain of Custody – Cocoa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0" y="0"/>
            <a:ext cx="863600" cy="68580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РЕШЕНИЯ</a:t>
            </a:r>
          </a:p>
        </p:txBody>
      </p:sp>
      <p:pic>
        <p:nvPicPr>
          <p:cNvPr id="23" name="Picture 56" descr="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57344" y="198438"/>
            <a:ext cx="1112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8297861" y="1052736"/>
            <a:ext cx="431801" cy="24837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инновация</a:t>
            </a:r>
            <a:endParaRPr lang="ru-RU" sz="1600" b="1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 descr="http://www.jbcocoa.com/img/quality-sytem-2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72" y="3536504"/>
            <a:ext cx="1847850" cy="75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3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4"/>
          <p:cNvSpPr txBox="1">
            <a:spLocks noChangeArrowheads="1"/>
          </p:cNvSpPr>
          <p:nvPr/>
        </p:nvSpPr>
        <p:spPr bwMode="auto">
          <a:xfrm>
            <a:off x="5436096" y="692696"/>
            <a:ext cx="5414249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СВЯЖИТЕСЬ С НАШИМИ </a:t>
            </a:r>
            <a:endParaRPr lang="en-US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СПЕЦИАЛИСТАМИ</a:t>
            </a:r>
            <a:endParaRPr lang="en-US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07504" y="5805264"/>
            <a:ext cx="10873208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/>
              <a:t>EUROSNAB Russia,</a:t>
            </a:r>
          </a:p>
          <a:p>
            <a:r>
              <a:rPr lang="en-US" sz="1600" b="1" dirty="0" smtClean="0"/>
              <a:t>Tel</a:t>
            </a:r>
            <a:r>
              <a:rPr lang="ru-RU" sz="1600" b="1" dirty="0" smtClean="0"/>
              <a:t>/</a:t>
            </a:r>
            <a:r>
              <a:rPr lang="en-US" sz="1600" b="1" dirty="0"/>
              <a:t> Fax : </a:t>
            </a:r>
            <a:r>
              <a:rPr lang="en-US" sz="1600" b="1" dirty="0" smtClean="0"/>
              <a:t> </a:t>
            </a:r>
            <a:r>
              <a:rPr lang="en-US" sz="1600" b="1" dirty="0"/>
              <a:t> + 7 (495) 988 73 70</a:t>
            </a:r>
          </a:p>
          <a:p>
            <a:r>
              <a:rPr lang="en-US" sz="1600" b="1" u="sng" dirty="0" smtClean="0"/>
              <a:t>Website: </a:t>
            </a:r>
            <a:r>
              <a:rPr lang="en-US" sz="1600" b="1" u="sng" dirty="0" smtClean="0">
                <a:hlinkClick r:id="rId3" action="ppaction://hlinkfile"/>
              </a:rPr>
              <a:t>www.eurosnab.com</a:t>
            </a:r>
            <a:endParaRPr lang="en-US" sz="1600" b="1" u="sng" dirty="0" smtClean="0"/>
          </a:p>
          <a:p>
            <a:pPr>
              <a:spcBef>
                <a:spcPts val="600"/>
              </a:spcBef>
              <a:buClr>
                <a:srgbClr val="0070C0"/>
              </a:buClr>
              <a:buSzPct val="100000"/>
            </a:pPr>
            <a:r>
              <a:rPr lang="ru-RU" sz="1600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rgbClr val="0033CC"/>
                </a:solidFill>
              </a:rPr>
              <a:t>             </a:t>
            </a:r>
            <a:endParaRPr lang="ru-RU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214414" y="1330529"/>
            <a:ext cx="6500858" cy="221457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Наблюдается растущий дефицит какао порошка, из-за нехватки какао бобов.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Постоянный рост цен на какао продукты и какао порошок.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Перебои с поставками какао продуктов и какао порошка на местный рынок.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Нестабильное качество какао продуктов на внутреннем рынке.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75000"/>
              <a:buFont typeface="Arial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" name="Rectangle 76"/>
          <p:cNvSpPr>
            <a:spLocks noChangeArrowheads="1"/>
          </p:cNvSpPr>
          <p:nvPr/>
        </p:nvSpPr>
        <p:spPr bwMode="auto">
          <a:xfrm>
            <a:off x="1428728" y="259446"/>
            <a:ext cx="6286544" cy="66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ru-RU" sz="32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Проблемы </a:t>
            </a:r>
            <a:r>
              <a:rPr kumimoji="1"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на производстве:</a:t>
            </a:r>
            <a:endParaRPr kumimoji="1" lang="en-US" sz="3200" b="1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8297861" y="1052736"/>
            <a:ext cx="431801" cy="24837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инновация</a:t>
            </a:r>
            <a:endParaRPr lang="ru-RU" sz="1600" b="1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6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7344" y="198438"/>
            <a:ext cx="1112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863600" cy="68580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РЕШЕНИЯ</a:t>
            </a:r>
          </a:p>
        </p:txBody>
      </p:sp>
      <p:pic>
        <p:nvPicPr>
          <p:cNvPr id="8" name="Рисунок 7" descr="http://www.jbcocoa.com/img/logo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70512"/>
            <a:ext cx="373380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assets.becomegorgeous.com/assets/static.becomegorgeous.com/img/arts/2015/2/foods-you-should-never-eat-raw/gallery_big_raw_cocoa_beans_tox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29" y="4080628"/>
            <a:ext cx="4157909" cy="264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2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8297861" y="1052736"/>
            <a:ext cx="431801" cy="24837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инновация</a:t>
            </a:r>
            <a:endParaRPr lang="ru-RU" sz="1600" b="1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6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7344" y="198438"/>
            <a:ext cx="1112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285728"/>
            <a:ext cx="6851672" cy="57150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JBCOCOA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–крупнейший производитель какао продуктов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</a:rPr>
              <a:t>Малайзии</a:t>
            </a:r>
            <a:endParaRPr lang="ru-RU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863600" cy="68580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РЕШЕНИЯ</a:t>
            </a:r>
          </a:p>
        </p:txBody>
      </p:sp>
      <p:pic>
        <p:nvPicPr>
          <p:cNvPr id="6146" name="Picture 2" descr="http://www.jbcocoa.com/img/about_u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44" y="4179349"/>
            <a:ext cx="5983783" cy="248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www.jbcocoa.com/img/imag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2592288" cy="27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971600" y="1052736"/>
            <a:ext cx="7003528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 основания  компании– 19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компания начинала свой путь с обработки мокрых какао бобов.</a:t>
            </a:r>
          </a:p>
          <a:p>
            <a:pPr marL="285750" indent="-285750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2003 г. - компания построила свой  завод, расположенный </a:t>
            </a:r>
            <a:r>
              <a:rPr lang="ru-RU" dirty="0">
                <a:latin typeface="Arial" pitchFamily="34" charset="0"/>
                <a:cs typeface="Arial" pitchFamily="34" charset="0"/>
              </a:rPr>
              <a:t>в порту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Tanjung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Pelepas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(“PTP”)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начала заниматься  производством  и экспортом какао продуктов.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Производственная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мощность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компании составляет 145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000 тонн какао-бобового эквивалента  в год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Компания является членом всемирного </a:t>
            </a:r>
          </a:p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фонда какао.</a:t>
            </a:r>
          </a:p>
          <a:p>
            <a:pPr>
              <a:spcBef>
                <a:spcPts val="600"/>
              </a:spcBef>
              <a:buClr>
                <a:srgbClr val="0070C0"/>
              </a:buClr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http://www.jbcocoa.com/img/quality-sytem-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140" y="3301181"/>
            <a:ext cx="1847850" cy="75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0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65216" y="456966"/>
            <a:ext cx="6286544" cy="5715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Ассортимент и бренды компании</a:t>
            </a:r>
            <a:endParaRPr lang="ru-RU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8297861" y="1052736"/>
            <a:ext cx="431801" cy="24837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инновация</a:t>
            </a:r>
            <a:endParaRPr lang="ru-RU" sz="1600" b="1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6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7344" y="198438"/>
            <a:ext cx="1112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863600" cy="68580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РЕШЕНИЯ</a:t>
            </a:r>
          </a:p>
        </p:txBody>
      </p:sp>
      <p:pic>
        <p:nvPicPr>
          <p:cNvPr id="10" name="Рисунок 9" descr="http://www.jbcocoa.com/img/career_opp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50" y="1323070"/>
            <a:ext cx="6985744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www.jbcocoa.com/img/logo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733256"/>
            <a:ext cx="3733800" cy="866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973457"/>
              </p:ext>
            </p:extLst>
          </p:nvPr>
        </p:nvGraphicFramePr>
        <p:xfrm>
          <a:off x="1121250" y="3536504"/>
          <a:ext cx="734481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360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Какао бобы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Западноафриканские  и Азиатские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Натуральное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и дезодорированное какао масло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Какао тертое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Какао-порошок натуральные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JB-100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средне-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алкализованный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JB-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250 и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алкализованный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JB-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800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5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7"/>
          <p:cNvSpPr>
            <a:spLocks noChangeArrowheads="1"/>
          </p:cNvSpPr>
          <p:nvPr/>
        </p:nvSpPr>
        <p:spPr bwMode="auto">
          <a:xfrm>
            <a:off x="0" y="6715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z-Cyrl-UZ" sz="1800" b="1" i="0"/>
          </a:p>
        </p:txBody>
      </p:sp>
      <p:sp>
        <p:nvSpPr>
          <p:cNvPr id="19458" name="Rectangle 38"/>
          <p:cNvSpPr>
            <a:spLocks noChangeArrowheads="1"/>
          </p:cNvSpPr>
          <p:nvPr/>
        </p:nvSpPr>
        <p:spPr bwMode="auto">
          <a:xfrm>
            <a:off x="0" y="6715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z-Cyrl-UZ" sz="1800" b="1" i="0"/>
          </a:p>
        </p:txBody>
      </p:sp>
      <p:sp>
        <p:nvSpPr>
          <p:cNvPr id="19459" name="Rectangle 39"/>
          <p:cNvSpPr>
            <a:spLocks noChangeArrowheads="1"/>
          </p:cNvSpPr>
          <p:nvPr/>
        </p:nvSpPr>
        <p:spPr bwMode="auto">
          <a:xfrm>
            <a:off x="0" y="7921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z-Cyrl-UZ" sz="1800" b="1" i="0"/>
          </a:p>
        </p:txBody>
      </p:sp>
      <p:sp>
        <p:nvSpPr>
          <p:cNvPr id="19460" name="Rectangle 44"/>
          <p:cNvSpPr>
            <a:spLocks noChangeArrowheads="1"/>
          </p:cNvSpPr>
          <p:nvPr/>
        </p:nvSpPr>
        <p:spPr bwMode="auto">
          <a:xfrm>
            <a:off x="0" y="6715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z-Cyrl-UZ" sz="1800" b="1" i="0"/>
          </a:p>
        </p:txBody>
      </p:sp>
      <p:sp>
        <p:nvSpPr>
          <p:cNvPr id="19461" name="Rectangle 45"/>
          <p:cNvSpPr>
            <a:spLocks noChangeArrowheads="1"/>
          </p:cNvSpPr>
          <p:nvPr/>
        </p:nvSpPr>
        <p:spPr bwMode="auto">
          <a:xfrm>
            <a:off x="0" y="6715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z-Cyrl-UZ" sz="1800" b="1" i="0"/>
          </a:p>
        </p:txBody>
      </p:sp>
      <p:sp>
        <p:nvSpPr>
          <p:cNvPr id="19463" name="TextBox 15"/>
          <p:cNvSpPr txBox="1">
            <a:spLocks noChangeArrowheads="1"/>
          </p:cNvSpPr>
          <p:nvPr/>
        </p:nvSpPr>
        <p:spPr bwMode="auto">
          <a:xfrm>
            <a:off x="2411760" y="293791"/>
            <a:ext cx="396082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200000"/>
            </a:pPr>
            <a:r>
              <a:rPr lang="ru-RU" sz="2500" b="1" i="0" dirty="0" smtClean="0">
                <a:solidFill>
                  <a:srgbClr val="FF0000"/>
                </a:solidFill>
              </a:rPr>
              <a:t>Интересные факты о какао</a:t>
            </a:r>
            <a:endParaRPr lang="ru-RU" sz="2500" b="1" i="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2860674" y="3074987"/>
            <a:ext cx="6858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ПРОСТЕ   РЕШЕНИЯ</a:t>
            </a:r>
          </a:p>
        </p:txBody>
      </p:sp>
      <p:pic>
        <p:nvPicPr>
          <p:cNvPr id="19466" name="Picture 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214313"/>
            <a:ext cx="1143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6"/>
          <p:cNvGrpSpPr>
            <a:grpSpLocks/>
          </p:cNvGrpSpPr>
          <p:nvPr/>
        </p:nvGrpSpPr>
        <p:grpSpPr bwMode="auto">
          <a:xfrm>
            <a:off x="0" y="0"/>
            <a:ext cx="1133475" cy="6875463"/>
            <a:chOff x="0" y="-2"/>
            <a:chExt cx="1134182" cy="6876002"/>
          </a:xfrm>
        </p:grpSpPr>
        <p:pic>
          <p:nvPicPr>
            <p:cNvPr id="194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134182" cy="68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 rot="16200000">
              <a:off x="-2860588" y="3075033"/>
              <a:ext cx="6858538" cy="7084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b="1" i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ПРОСТЫЕ   РЕШЕНИЯ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313161" y="792163"/>
            <a:ext cx="7226473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900" i="0" dirty="0" smtClean="0"/>
              <a:t>Цветок какао растет непосредственно на стволе и основных ветках.</a:t>
            </a:r>
          </a:p>
          <a:p>
            <a:pPr marL="285750" indent="-285750">
              <a:buFontTx/>
              <a:buChar char="-"/>
            </a:pPr>
            <a:r>
              <a:rPr lang="ru-RU" sz="1900" i="0" dirty="0" smtClean="0"/>
              <a:t>Первые плоды  созревают на дереве  3-4 года.</a:t>
            </a:r>
          </a:p>
          <a:p>
            <a:pPr marL="285750" indent="-285750">
              <a:buFontTx/>
              <a:buChar char="-"/>
            </a:pPr>
            <a:r>
              <a:rPr lang="ru-RU" sz="1900" i="0" dirty="0" smtClean="0"/>
              <a:t>Продолжительность жизни какао дерево длится 25-30 лет.</a:t>
            </a:r>
          </a:p>
          <a:p>
            <a:pPr marL="285750" indent="-285750">
              <a:buFontTx/>
              <a:buChar char="-"/>
            </a:pPr>
            <a:r>
              <a:rPr lang="ru-RU" sz="1900" i="0" dirty="0" smtClean="0"/>
              <a:t>Сбор урожая какао осуществляется 2 раза в год:</a:t>
            </a:r>
          </a:p>
          <a:p>
            <a:r>
              <a:rPr lang="ru-RU" sz="1900" i="0" dirty="0" smtClean="0"/>
              <a:t>Основной урожай = октябрь-март</a:t>
            </a:r>
          </a:p>
          <a:p>
            <a:r>
              <a:rPr lang="ru-RU" sz="1900" i="0" dirty="0" smtClean="0"/>
              <a:t>Средний сбор = апрель-сентябрь.</a:t>
            </a:r>
            <a:endParaRPr lang="ru-RU" sz="1900" i="0" dirty="0"/>
          </a:p>
          <a:p>
            <a:pPr marL="285750" indent="-285750">
              <a:buFontTx/>
              <a:buChar char="-"/>
            </a:pPr>
            <a:r>
              <a:rPr lang="ru-RU" sz="1900" i="0" dirty="0" smtClean="0"/>
              <a:t>В процессе выращивания не используют удобрений. Экологически чистый продукт.</a:t>
            </a:r>
          </a:p>
        </p:txBody>
      </p:sp>
      <p:pic>
        <p:nvPicPr>
          <p:cNvPr id="6152" name="Picture 8" descr="http://acelebrationofwomen.org/wp-content/uploads/2010/07/caca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077" y="3634807"/>
            <a:ext cx="4410967" cy="31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st.countrysoap.ru/2/782/875/Colombia_Choco_8005_MCC_From_coca_to_caca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44" y="3634808"/>
            <a:ext cx="3385246" cy="31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0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28" y="238125"/>
            <a:ext cx="6215106" cy="704850"/>
          </a:xfrm>
          <a:ln algn="ctr"/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small" dirty="0" smtClean="0">
                <a:solidFill>
                  <a:srgbClr val="FF0000"/>
                </a:solidFill>
                <a:latin typeface="Arial Narrow" pitchFamily="34" charset="0"/>
              </a:rPr>
              <a:t>Происхождение какао</a:t>
            </a:r>
            <a:endParaRPr lang="en-US" sz="2400" b="1" cap="small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990304" y="1252473"/>
            <a:ext cx="7877772" cy="4841758"/>
            <a:chOff x="711829" y="1271528"/>
            <a:chExt cx="7513009" cy="4597843"/>
          </a:xfrm>
        </p:grpSpPr>
        <p:pic>
          <p:nvPicPr>
            <p:cNvPr id="5" name="Picture 5" descr="baby_cocoa_tree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2388" t="17713" r="22601" b="9034"/>
            <a:stretch/>
          </p:blipFill>
          <p:spPr bwMode="auto">
            <a:xfrm>
              <a:off x="885861" y="1311018"/>
              <a:ext cx="1547909" cy="21925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870611" y="3406247"/>
              <a:ext cx="1290637" cy="29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dirty="0">
                  <a:latin typeface="Arial Narrow" pitchFamily="34" charset="0"/>
                </a:rPr>
                <a:t>дерево какао</a:t>
              </a:r>
              <a:r>
                <a:rPr lang="en-US" sz="1400" dirty="0">
                  <a:latin typeface="Arial Narrow" pitchFamily="34" charset="0"/>
                </a:rPr>
                <a:t> 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10133" r="15605"/>
            <a:stretch/>
          </p:blipFill>
          <p:spPr bwMode="auto">
            <a:xfrm>
              <a:off x="3108931" y="1303233"/>
              <a:ext cx="1573136" cy="22025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2836333" y="3406247"/>
              <a:ext cx="1573213" cy="29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dirty="0">
                  <a:latin typeface="Arial Narrow" pitchFamily="34" charset="0"/>
                </a:rPr>
                <a:t>какао фрукт</a:t>
              </a:r>
              <a:endParaRPr lang="en-US" sz="1400" dirty="0">
                <a:latin typeface="Arial Narrow" pitchFamily="34" charset="0"/>
              </a:endParaRPr>
            </a:p>
          </p:txBody>
        </p:sp>
        <p:pic>
          <p:nvPicPr>
            <p:cNvPr id="9" name="Picture 4" descr="DSC01861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2000" t="9526" r="15017" b="9484"/>
            <a:stretch/>
          </p:blipFill>
          <p:spPr bwMode="auto">
            <a:xfrm>
              <a:off x="5363369" y="1271528"/>
              <a:ext cx="1530940" cy="22025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4975093" y="3406247"/>
              <a:ext cx="1682750" cy="29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latin typeface="Arial Narrow" pitchFamily="34" charset="0"/>
                </a:rPr>
                <a:t>к</a:t>
              </a:r>
              <a:r>
                <a:rPr lang="ru-RU" sz="1400" dirty="0" smtClean="0">
                  <a:latin typeface="Arial Narrow" pitchFamily="34" charset="0"/>
                </a:rPr>
                <a:t>акао </a:t>
              </a:r>
              <a:r>
                <a:rPr lang="ru-RU" sz="1400" dirty="0">
                  <a:latin typeface="Arial Narrow" pitchFamily="34" charset="0"/>
                </a:rPr>
                <a:t>бобы + мякоть</a:t>
              </a:r>
              <a:endParaRPr lang="en-US" sz="1400" dirty="0">
                <a:latin typeface="Arial Narrow" pitchFamily="34" charset="0"/>
              </a:endParaRPr>
            </a:p>
          </p:txBody>
        </p:sp>
        <p:pic>
          <p:nvPicPr>
            <p:cNvPr id="11" name="Picture 5" descr="P:\Presentations\Pictures Library\Ivory Coast (harvest +meetings)\4_Harvest.jpg"/>
            <p:cNvPicPr>
              <a:picLocks noChangeAspect="1" noChangeArrowheads="1"/>
            </p:cNvPicPr>
            <p:nvPr/>
          </p:nvPicPr>
          <p:blipFill>
            <a:blip r:embed="rId5"/>
            <a:srcRect l="14053" t="19963"/>
            <a:stretch>
              <a:fillRect/>
            </a:stretch>
          </p:blipFill>
          <p:spPr bwMode="auto">
            <a:xfrm>
              <a:off x="6700379" y="3541925"/>
              <a:ext cx="1524459" cy="21179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6725973" y="5577099"/>
              <a:ext cx="1484313" cy="29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dirty="0">
                  <a:latin typeface="Arial Narrow" pitchFamily="34" charset="0"/>
                </a:rPr>
                <a:t>ферментация</a:t>
              </a:r>
              <a:endParaRPr lang="en-US" dirty="0">
                <a:latin typeface="Arial Narrow" pitchFamily="34" charset="0"/>
              </a:endParaRPr>
            </a:p>
          </p:txBody>
        </p:sp>
        <p:pic>
          <p:nvPicPr>
            <p:cNvPr id="13" name="Picture 6" descr="P:\Presentations\Pictures Library\Ivory Coast (harvest +meetings)\19_Harvest.jpg"/>
            <p:cNvPicPr>
              <a:picLocks noChangeAspect="1" noChangeArrowheads="1"/>
            </p:cNvPicPr>
            <p:nvPr/>
          </p:nvPicPr>
          <p:blipFill>
            <a:blip r:embed="rId6"/>
            <a:srcRect t="10342" r="12505" b="6520"/>
            <a:stretch>
              <a:fillRect/>
            </a:stretch>
          </p:blipFill>
          <p:spPr bwMode="auto">
            <a:xfrm>
              <a:off x="3785525" y="4371975"/>
              <a:ext cx="2122885" cy="13005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3796374" y="5556184"/>
              <a:ext cx="1725215" cy="29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Arial Narrow" pitchFamily="34" charset="0"/>
                </a:rPr>
                <a:t>сушка</a:t>
              </a:r>
              <a:endParaRPr lang="en-US" dirty="0">
                <a:latin typeface="Arial Narrow" pitchFamily="34" charset="0"/>
              </a:endParaRPr>
            </a:p>
          </p:txBody>
        </p:sp>
        <p:pic>
          <p:nvPicPr>
            <p:cNvPr id="15" name="Picture 7" descr="P:\Presentations\Pictures Library\Beans\beansack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/>
            </a:blip>
            <a:srcRect l="7015" t="9223"/>
            <a:stretch/>
          </p:blipFill>
          <p:spPr bwMode="auto">
            <a:xfrm>
              <a:off x="711829" y="4355995"/>
              <a:ext cx="2290333" cy="12889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798644" y="5534024"/>
              <a:ext cx="2030413" cy="29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dirty="0">
                  <a:latin typeface="Arial Narrow" pitchFamily="34" charset="0"/>
                </a:rPr>
                <a:t>ферментация какао бобов</a:t>
              </a:r>
              <a:r>
                <a:rPr lang="en-US" sz="1400" dirty="0">
                  <a:latin typeface="Arial Narrow" pitchFamily="34" charset="0"/>
                </a:rPr>
                <a:t> </a:t>
              </a:r>
            </a:p>
          </p:txBody>
        </p:sp>
      </p:grpSp>
      <p:sp>
        <p:nvSpPr>
          <p:cNvPr id="23" name="Стрелка углом 22"/>
          <p:cNvSpPr/>
          <p:nvPr/>
        </p:nvSpPr>
        <p:spPr>
          <a:xfrm rot="5400000">
            <a:off x="6956886" y="2444876"/>
            <a:ext cx="813816" cy="868680"/>
          </a:xfrm>
          <a:prstGeom prst="bentArrow">
            <a:avLst/>
          </a:prstGeom>
          <a:solidFill>
            <a:srgbClr val="9CBF3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4572000" y="2372864"/>
            <a:ext cx="714380" cy="413194"/>
          </a:xfrm>
          <a:prstGeom prst="rightArrow">
            <a:avLst/>
          </a:prstGeom>
          <a:solidFill>
            <a:srgbClr val="9CBF3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214546" y="2372864"/>
            <a:ext cx="714380" cy="413194"/>
          </a:xfrm>
          <a:prstGeom prst="rightArrow">
            <a:avLst/>
          </a:prstGeom>
          <a:solidFill>
            <a:srgbClr val="9CBF3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2857488" y="5072074"/>
            <a:ext cx="714380" cy="413194"/>
          </a:xfrm>
          <a:prstGeom prst="rightArrow">
            <a:avLst/>
          </a:prstGeom>
          <a:solidFill>
            <a:srgbClr val="9CBF3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5857884" y="5072074"/>
            <a:ext cx="714380" cy="413194"/>
          </a:xfrm>
          <a:prstGeom prst="rightArrow">
            <a:avLst/>
          </a:prstGeom>
          <a:solidFill>
            <a:srgbClr val="9CBF3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" name="Picture 56" descr="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7344" y="198438"/>
            <a:ext cx="1112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8297861" y="1052736"/>
            <a:ext cx="431801" cy="24837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инновация</a:t>
            </a:r>
            <a:endParaRPr lang="ru-RU" sz="1600" b="1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0" y="0"/>
            <a:ext cx="863600" cy="68580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14306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15083" y="1091861"/>
            <a:ext cx="6889871" cy="5459056"/>
            <a:chOff x="1565510" y="1167205"/>
            <a:chExt cx="7586940" cy="4667036"/>
          </a:xfrm>
        </p:grpSpPr>
        <p:grpSp>
          <p:nvGrpSpPr>
            <p:cNvPr id="5" name="Group 42"/>
            <p:cNvGrpSpPr/>
            <p:nvPr/>
          </p:nvGrpSpPr>
          <p:grpSpPr>
            <a:xfrm>
              <a:off x="1565510" y="1167205"/>
              <a:ext cx="7586940" cy="4667036"/>
              <a:chOff x="1967965" y="1420189"/>
              <a:chExt cx="5487576" cy="3257415"/>
            </a:xfrm>
          </p:grpSpPr>
          <p:grpSp>
            <p:nvGrpSpPr>
              <p:cNvPr id="13" name="Group 24"/>
              <p:cNvGrpSpPr/>
              <p:nvPr/>
            </p:nvGrpSpPr>
            <p:grpSpPr>
              <a:xfrm>
                <a:off x="1967965" y="1420189"/>
                <a:ext cx="5487576" cy="3257415"/>
                <a:chOff x="1967965" y="1420189"/>
                <a:chExt cx="5487576" cy="3257415"/>
              </a:xfrm>
            </p:grpSpPr>
            <p:sp>
              <p:nvSpPr>
                <p:cNvPr id="15" name="Bent-Up Arrow 25"/>
                <p:cNvSpPr/>
                <p:nvPr/>
              </p:nvSpPr>
              <p:spPr>
                <a:xfrm rot="5400000">
                  <a:off x="2093361" y="1967735"/>
                  <a:ext cx="514232" cy="765023"/>
                </a:xfrm>
                <a:prstGeom prst="bentUpArrow">
                  <a:avLst>
                    <a:gd name="adj1" fmla="val 32840"/>
                    <a:gd name="adj2" fmla="val 25000"/>
                    <a:gd name="adj3" fmla="val 3578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6" name="Freeform 26"/>
                <p:cNvSpPr/>
                <p:nvPr/>
              </p:nvSpPr>
              <p:spPr>
                <a:xfrm>
                  <a:off x="2151818" y="1420189"/>
                  <a:ext cx="865662" cy="605935"/>
                </a:xfrm>
                <a:custGeom>
                  <a:avLst/>
                  <a:gdLst>
                    <a:gd name="connsiteX0" fmla="*/ 0 w 865662"/>
                    <a:gd name="connsiteY0" fmla="*/ 101009 h 605935"/>
                    <a:gd name="connsiteX1" fmla="*/ 101009 w 865662"/>
                    <a:gd name="connsiteY1" fmla="*/ 0 h 605935"/>
                    <a:gd name="connsiteX2" fmla="*/ 764653 w 865662"/>
                    <a:gd name="connsiteY2" fmla="*/ 0 h 605935"/>
                    <a:gd name="connsiteX3" fmla="*/ 865662 w 865662"/>
                    <a:gd name="connsiteY3" fmla="*/ 101009 h 605935"/>
                    <a:gd name="connsiteX4" fmla="*/ 865662 w 865662"/>
                    <a:gd name="connsiteY4" fmla="*/ 504926 h 605935"/>
                    <a:gd name="connsiteX5" fmla="*/ 764653 w 865662"/>
                    <a:gd name="connsiteY5" fmla="*/ 605935 h 605935"/>
                    <a:gd name="connsiteX6" fmla="*/ 101009 w 865662"/>
                    <a:gd name="connsiteY6" fmla="*/ 605935 h 605935"/>
                    <a:gd name="connsiteX7" fmla="*/ 0 w 865662"/>
                    <a:gd name="connsiteY7" fmla="*/ 504926 h 605935"/>
                    <a:gd name="connsiteX8" fmla="*/ 0 w 865662"/>
                    <a:gd name="connsiteY8" fmla="*/ 101009 h 605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5662" h="605935">
                      <a:moveTo>
                        <a:pt x="0" y="101009"/>
                      </a:moveTo>
                      <a:cubicBezTo>
                        <a:pt x="0" y="45223"/>
                        <a:pt x="45223" y="0"/>
                        <a:pt x="101009" y="0"/>
                      </a:cubicBezTo>
                      <a:lnTo>
                        <a:pt x="764653" y="0"/>
                      </a:lnTo>
                      <a:cubicBezTo>
                        <a:pt x="820439" y="0"/>
                        <a:pt x="865662" y="45223"/>
                        <a:pt x="865662" y="101009"/>
                      </a:cubicBezTo>
                      <a:lnTo>
                        <a:pt x="865662" y="504926"/>
                      </a:lnTo>
                      <a:cubicBezTo>
                        <a:pt x="865662" y="560712"/>
                        <a:pt x="820439" y="605935"/>
                        <a:pt x="764653" y="605935"/>
                      </a:cubicBezTo>
                      <a:lnTo>
                        <a:pt x="101009" y="605935"/>
                      </a:lnTo>
                      <a:cubicBezTo>
                        <a:pt x="45223" y="605935"/>
                        <a:pt x="0" y="560712"/>
                        <a:pt x="0" y="504926"/>
                      </a:cubicBezTo>
                      <a:lnTo>
                        <a:pt x="0" y="101009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6735" tIns="86735" rIns="86735" bIns="86735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kern="1200" dirty="0" smtClean="0">
                      <a:latin typeface="Arial Narrow" pitchFamily="34" charset="0"/>
                    </a:rPr>
                    <a:t>Какао бобы</a:t>
                  </a:r>
                  <a:endParaRPr lang="nl-NL" sz="1500" kern="1200" dirty="0">
                    <a:latin typeface="Arial Narrow" pitchFamily="34" charset="0"/>
                  </a:endParaRPr>
                </a:p>
              </p:txBody>
            </p:sp>
            <p:sp>
              <p:nvSpPr>
                <p:cNvPr id="17" name="Freeform 27"/>
                <p:cNvSpPr/>
                <p:nvPr/>
              </p:nvSpPr>
              <p:spPr>
                <a:xfrm>
                  <a:off x="2995227" y="1441572"/>
                  <a:ext cx="1637655" cy="489743"/>
                </a:xfrm>
                <a:custGeom>
                  <a:avLst/>
                  <a:gdLst>
                    <a:gd name="connsiteX0" fmla="*/ 0 w 1524022"/>
                    <a:gd name="connsiteY0" fmla="*/ 0 h 489743"/>
                    <a:gd name="connsiteX1" fmla="*/ 1524022 w 1524022"/>
                    <a:gd name="connsiteY1" fmla="*/ 0 h 489743"/>
                    <a:gd name="connsiteX2" fmla="*/ 1524022 w 1524022"/>
                    <a:gd name="connsiteY2" fmla="*/ 489743 h 489743"/>
                    <a:gd name="connsiteX3" fmla="*/ 0 w 1524022"/>
                    <a:gd name="connsiteY3" fmla="*/ 489743 h 489743"/>
                    <a:gd name="connsiteX4" fmla="*/ 0 w 1524022"/>
                    <a:gd name="connsiteY4" fmla="*/ 0 h 489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22" h="489743">
                      <a:moveTo>
                        <a:pt x="0" y="0"/>
                      </a:moveTo>
                      <a:lnTo>
                        <a:pt x="1524022" y="0"/>
                      </a:lnTo>
                      <a:lnTo>
                        <a:pt x="1524022" y="489743"/>
                      </a:lnTo>
                      <a:lnTo>
                        <a:pt x="0" y="4897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marL="171450" lvl="1" indent="-171450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itchFamily="34" charset="0"/>
                    <a:buChar char="•"/>
                  </a:pPr>
                  <a:r>
                    <a:rPr lang="ru-RU" sz="1200" kern="1200" dirty="0" smtClean="0">
                      <a:latin typeface="Arial Narrow" pitchFamily="34" charset="0"/>
                      <a:cs typeface="Arial" pitchFamily="34" charset="0"/>
                    </a:rPr>
                    <a:t>Очистка </a:t>
                  </a:r>
                  <a:endParaRPr lang="nl-NL" sz="1200" kern="1200" dirty="0" smtClean="0">
                    <a:latin typeface="Arial Narrow" pitchFamily="34" charset="0"/>
                    <a:cs typeface="Arial" pitchFamily="34" charset="0"/>
                  </a:endParaRPr>
                </a:p>
                <a:p>
                  <a:pPr marL="171450" lvl="1" indent="-171450" algn="l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itchFamily="34" charset="0"/>
                    <a:buChar char="•"/>
                  </a:pPr>
                  <a:r>
                    <a:rPr lang="ru-RU" sz="1200" dirty="0" smtClean="0">
                      <a:latin typeface="Arial Narrow" pitchFamily="34" charset="0"/>
                      <a:cs typeface="Arial" pitchFamily="34" charset="0"/>
                    </a:rPr>
                    <a:t>Измельчение </a:t>
                  </a:r>
                  <a:endParaRPr lang="nl-NL" sz="1200" dirty="0" smtClean="0">
                    <a:latin typeface="Arial Narrow" pitchFamily="34" charset="0"/>
                    <a:cs typeface="Arial" pitchFamily="34" charset="0"/>
                  </a:endParaRPr>
                </a:p>
                <a:p>
                  <a:pPr marL="171450" lvl="1" indent="-171450" algn="l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itchFamily="34" charset="0"/>
                    <a:buChar char="•"/>
                  </a:pPr>
                  <a:r>
                    <a:rPr lang="ru-RU" sz="1200" kern="1200" dirty="0" smtClean="0">
                      <a:latin typeface="Arial Narrow" pitchFamily="34" charset="0"/>
                      <a:cs typeface="Arial" pitchFamily="34" charset="0"/>
                    </a:rPr>
                    <a:t>Просеивание</a:t>
                  </a:r>
                  <a:endParaRPr lang="nl-NL" sz="1200" kern="1200" dirty="0" smtClean="0">
                    <a:latin typeface="Arial Narrow" pitchFamily="34" charset="0"/>
                    <a:cs typeface="Arial" pitchFamily="34" charset="0"/>
                  </a:endParaRPr>
                </a:p>
                <a:p>
                  <a:pPr marL="171450" lvl="1" indent="-171450" algn="l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itchFamily="34" charset="0"/>
                    <a:buChar char="•"/>
                  </a:pPr>
                  <a:r>
                    <a:rPr lang="ru-RU" sz="1200" kern="1200" dirty="0" smtClean="0">
                      <a:latin typeface="Arial Narrow" pitchFamily="34" charset="0"/>
                      <a:cs typeface="Arial" pitchFamily="34" charset="0"/>
                    </a:rPr>
                    <a:t>Шелуха </a:t>
                  </a:r>
                  <a:r>
                    <a:rPr lang="nl-NL" sz="1200" kern="1200" dirty="0" smtClean="0">
                      <a:latin typeface="Arial Narrow" pitchFamily="34" charset="0"/>
                      <a:cs typeface="Arial" pitchFamily="34" charset="0"/>
                    </a:rPr>
                    <a:t> </a:t>
                  </a:r>
                  <a:r>
                    <a:rPr lang="nl-NL" sz="1200" dirty="0" smtClean="0">
                      <a:latin typeface="Arial Narrow" pitchFamily="34" charset="0"/>
                      <a:cs typeface="Arial" pitchFamily="34" charset="0"/>
                      <a:sym typeface="Wingdings" pitchFamily="2" charset="2"/>
                    </a:rPr>
                    <a:t></a:t>
                  </a:r>
                  <a:r>
                    <a:rPr lang="nl-NL" sz="1200" kern="1200" dirty="0" smtClean="0">
                      <a:latin typeface="Arial Narrow" pitchFamily="34" charset="0"/>
                      <a:cs typeface="Arial" pitchFamily="34" charset="0"/>
                    </a:rPr>
                    <a:t> </a:t>
                  </a:r>
                  <a:r>
                    <a:rPr lang="ru-RU" sz="1200" kern="1200" dirty="0" smtClean="0">
                      <a:latin typeface="Arial Narrow" pitchFamily="34" charset="0"/>
                      <a:cs typeface="Arial" pitchFamily="34" charset="0"/>
                    </a:rPr>
                    <a:t>жмых какао </a:t>
                  </a:r>
                  <a:endParaRPr lang="nl-NL" sz="1200" kern="1200" dirty="0"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Bent-Up Arrow 28"/>
                <p:cNvSpPr/>
                <p:nvPr/>
              </p:nvSpPr>
              <p:spPr>
                <a:xfrm rot="5400000">
                  <a:off x="3039697" y="2639439"/>
                  <a:ext cx="622563" cy="765025"/>
                </a:xfrm>
                <a:prstGeom prst="bentUpArrow">
                  <a:avLst>
                    <a:gd name="adj1" fmla="val 32840"/>
                    <a:gd name="adj2" fmla="val 25000"/>
                    <a:gd name="adj3" fmla="val 3578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9" name="Freeform 29"/>
                <p:cNvSpPr/>
                <p:nvPr/>
              </p:nvSpPr>
              <p:spPr>
                <a:xfrm>
                  <a:off x="3647441" y="2066902"/>
                  <a:ext cx="865662" cy="605935"/>
                </a:xfrm>
                <a:custGeom>
                  <a:avLst/>
                  <a:gdLst>
                    <a:gd name="connsiteX0" fmla="*/ 0 w 865662"/>
                    <a:gd name="connsiteY0" fmla="*/ 101009 h 605935"/>
                    <a:gd name="connsiteX1" fmla="*/ 101009 w 865662"/>
                    <a:gd name="connsiteY1" fmla="*/ 0 h 605935"/>
                    <a:gd name="connsiteX2" fmla="*/ 764653 w 865662"/>
                    <a:gd name="connsiteY2" fmla="*/ 0 h 605935"/>
                    <a:gd name="connsiteX3" fmla="*/ 865662 w 865662"/>
                    <a:gd name="connsiteY3" fmla="*/ 101009 h 605935"/>
                    <a:gd name="connsiteX4" fmla="*/ 865662 w 865662"/>
                    <a:gd name="connsiteY4" fmla="*/ 504926 h 605935"/>
                    <a:gd name="connsiteX5" fmla="*/ 764653 w 865662"/>
                    <a:gd name="connsiteY5" fmla="*/ 605935 h 605935"/>
                    <a:gd name="connsiteX6" fmla="*/ 101009 w 865662"/>
                    <a:gd name="connsiteY6" fmla="*/ 605935 h 605935"/>
                    <a:gd name="connsiteX7" fmla="*/ 0 w 865662"/>
                    <a:gd name="connsiteY7" fmla="*/ 504926 h 605935"/>
                    <a:gd name="connsiteX8" fmla="*/ 0 w 865662"/>
                    <a:gd name="connsiteY8" fmla="*/ 101009 h 605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5662" h="605935">
                      <a:moveTo>
                        <a:pt x="0" y="101009"/>
                      </a:moveTo>
                      <a:cubicBezTo>
                        <a:pt x="0" y="45223"/>
                        <a:pt x="45223" y="0"/>
                        <a:pt x="101009" y="0"/>
                      </a:cubicBezTo>
                      <a:lnTo>
                        <a:pt x="764653" y="0"/>
                      </a:lnTo>
                      <a:cubicBezTo>
                        <a:pt x="820439" y="0"/>
                        <a:pt x="865662" y="45223"/>
                        <a:pt x="865662" y="101009"/>
                      </a:cubicBezTo>
                      <a:lnTo>
                        <a:pt x="865662" y="504926"/>
                      </a:lnTo>
                      <a:cubicBezTo>
                        <a:pt x="865662" y="560712"/>
                        <a:pt x="820439" y="605935"/>
                        <a:pt x="764653" y="605935"/>
                      </a:cubicBezTo>
                      <a:lnTo>
                        <a:pt x="101009" y="605935"/>
                      </a:lnTo>
                      <a:cubicBezTo>
                        <a:pt x="45223" y="605935"/>
                        <a:pt x="0" y="560712"/>
                        <a:pt x="0" y="504926"/>
                      </a:cubicBezTo>
                      <a:lnTo>
                        <a:pt x="0" y="101009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6735" tIns="86735" rIns="86735" bIns="86735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kern="1200" dirty="0" smtClean="0">
                      <a:latin typeface="Arial Narrow" pitchFamily="34" charset="0"/>
                    </a:rPr>
                    <a:t>Какао крупка</a:t>
                  </a:r>
                  <a:endParaRPr lang="nl-NL" sz="1500" kern="1200" dirty="0">
                    <a:latin typeface="Arial Narrow" pitchFamily="34" charset="0"/>
                  </a:endParaRPr>
                </a:p>
              </p:txBody>
            </p:sp>
            <p:sp>
              <p:nvSpPr>
                <p:cNvPr id="20" name="Freeform 30"/>
                <p:cNvSpPr/>
                <p:nvPr/>
              </p:nvSpPr>
              <p:spPr>
                <a:xfrm>
                  <a:off x="4589078" y="2117620"/>
                  <a:ext cx="2080982" cy="489743"/>
                </a:xfrm>
                <a:custGeom>
                  <a:avLst/>
                  <a:gdLst>
                    <a:gd name="connsiteX0" fmla="*/ 0 w 629600"/>
                    <a:gd name="connsiteY0" fmla="*/ 0 h 489743"/>
                    <a:gd name="connsiteX1" fmla="*/ 629600 w 629600"/>
                    <a:gd name="connsiteY1" fmla="*/ 0 h 489743"/>
                    <a:gd name="connsiteX2" fmla="*/ 629600 w 629600"/>
                    <a:gd name="connsiteY2" fmla="*/ 489743 h 489743"/>
                    <a:gd name="connsiteX3" fmla="*/ 0 w 629600"/>
                    <a:gd name="connsiteY3" fmla="*/ 489743 h 489743"/>
                    <a:gd name="connsiteX4" fmla="*/ 0 w 629600"/>
                    <a:gd name="connsiteY4" fmla="*/ 0 h 489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9600" h="489743">
                      <a:moveTo>
                        <a:pt x="0" y="0"/>
                      </a:moveTo>
                      <a:lnTo>
                        <a:pt x="629600" y="0"/>
                      </a:lnTo>
                      <a:lnTo>
                        <a:pt x="629600" y="489743"/>
                      </a:lnTo>
                      <a:lnTo>
                        <a:pt x="0" y="4897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marL="171450" lvl="1" indent="-171450" algn="l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itchFamily="34" charset="0"/>
                    <a:buChar char="•"/>
                  </a:pPr>
                  <a:r>
                    <a:rPr lang="ru-RU" sz="1200" kern="1200" dirty="0" smtClean="0">
                      <a:latin typeface="Arial Narrow" pitchFamily="34" charset="0"/>
                      <a:cs typeface="Arial" pitchFamily="34" charset="0"/>
                    </a:rPr>
                    <a:t>Стерилизация</a:t>
                  </a:r>
                  <a:endParaRPr lang="nl-NL" sz="1200" kern="1200" dirty="0">
                    <a:latin typeface="Arial Narrow" pitchFamily="34" charset="0"/>
                    <a:cs typeface="Arial" pitchFamily="34" charset="0"/>
                  </a:endParaRPr>
                </a:p>
                <a:p>
                  <a:pPr marL="171450" lvl="1" indent="-171450" algn="l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itchFamily="34" charset="0"/>
                    <a:buChar char="•"/>
                  </a:pPr>
                  <a:r>
                    <a:rPr lang="ru-RU" sz="1200" kern="1200" dirty="0" err="1" smtClean="0">
                      <a:latin typeface="Arial Narrow" pitchFamily="34" charset="0"/>
                      <a:cs typeface="Arial" pitchFamily="34" charset="0"/>
                    </a:rPr>
                    <a:t>Алколизация</a:t>
                  </a:r>
                  <a:endParaRPr lang="nl-NL" sz="1200" kern="1200" dirty="0">
                    <a:latin typeface="Arial Narrow" pitchFamily="34" charset="0"/>
                    <a:cs typeface="Arial" pitchFamily="34" charset="0"/>
                  </a:endParaRPr>
                </a:p>
                <a:p>
                  <a:pPr marL="171450" lvl="1" indent="-171450" algn="l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itchFamily="34" charset="0"/>
                    <a:buChar char="•"/>
                  </a:pPr>
                  <a:r>
                    <a:rPr lang="ru-RU" sz="1200" kern="1200" dirty="0" smtClean="0">
                      <a:latin typeface="Arial Narrow" pitchFamily="34" charset="0"/>
                      <a:cs typeface="Arial" pitchFamily="34" charset="0"/>
                    </a:rPr>
                    <a:t>Обжарка</a:t>
                  </a:r>
                  <a:endParaRPr lang="nl-NL" sz="1200" kern="1200" dirty="0">
                    <a:latin typeface="Arial Narrow" pitchFamily="34" charset="0"/>
                    <a:cs typeface="Arial" pitchFamily="34" charset="0"/>
                  </a:endParaRPr>
                </a:p>
                <a:p>
                  <a:pPr marL="171450" lvl="1" indent="-171450" algn="l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itchFamily="34" charset="0"/>
                    <a:buChar char="•"/>
                  </a:pPr>
                  <a:r>
                    <a:rPr lang="ru-RU" sz="1200" kern="1200" dirty="0" smtClean="0">
                      <a:latin typeface="Arial Narrow" pitchFamily="34" charset="0"/>
                      <a:cs typeface="Arial" pitchFamily="34" charset="0"/>
                    </a:rPr>
                    <a:t>Измельчение</a:t>
                  </a:r>
                  <a:endParaRPr lang="nl-NL" sz="1200" kern="1200" dirty="0"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Bent-Up Arrow 31"/>
                <p:cNvSpPr/>
                <p:nvPr/>
              </p:nvSpPr>
              <p:spPr>
                <a:xfrm rot="5400000">
                  <a:off x="4040355" y="3328573"/>
                  <a:ext cx="622563" cy="793920"/>
                </a:xfrm>
                <a:prstGeom prst="bentUpArrow">
                  <a:avLst>
                    <a:gd name="adj1" fmla="val 32840"/>
                    <a:gd name="adj2" fmla="val 25000"/>
                    <a:gd name="adj3" fmla="val 3578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2" name="Freeform 32"/>
                <p:cNvSpPr/>
                <p:nvPr/>
              </p:nvSpPr>
              <p:spPr>
                <a:xfrm>
                  <a:off x="3882934" y="2773972"/>
                  <a:ext cx="865662" cy="605935"/>
                </a:xfrm>
                <a:custGeom>
                  <a:avLst/>
                  <a:gdLst>
                    <a:gd name="connsiteX0" fmla="*/ 0 w 865662"/>
                    <a:gd name="connsiteY0" fmla="*/ 101009 h 605935"/>
                    <a:gd name="connsiteX1" fmla="*/ 101009 w 865662"/>
                    <a:gd name="connsiteY1" fmla="*/ 0 h 605935"/>
                    <a:gd name="connsiteX2" fmla="*/ 764653 w 865662"/>
                    <a:gd name="connsiteY2" fmla="*/ 0 h 605935"/>
                    <a:gd name="connsiteX3" fmla="*/ 865662 w 865662"/>
                    <a:gd name="connsiteY3" fmla="*/ 101009 h 605935"/>
                    <a:gd name="connsiteX4" fmla="*/ 865662 w 865662"/>
                    <a:gd name="connsiteY4" fmla="*/ 504926 h 605935"/>
                    <a:gd name="connsiteX5" fmla="*/ 764653 w 865662"/>
                    <a:gd name="connsiteY5" fmla="*/ 605935 h 605935"/>
                    <a:gd name="connsiteX6" fmla="*/ 101009 w 865662"/>
                    <a:gd name="connsiteY6" fmla="*/ 605935 h 605935"/>
                    <a:gd name="connsiteX7" fmla="*/ 0 w 865662"/>
                    <a:gd name="connsiteY7" fmla="*/ 504926 h 605935"/>
                    <a:gd name="connsiteX8" fmla="*/ 0 w 865662"/>
                    <a:gd name="connsiteY8" fmla="*/ 101009 h 605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5662" h="605935">
                      <a:moveTo>
                        <a:pt x="0" y="101009"/>
                      </a:moveTo>
                      <a:cubicBezTo>
                        <a:pt x="0" y="45223"/>
                        <a:pt x="45223" y="0"/>
                        <a:pt x="101009" y="0"/>
                      </a:cubicBezTo>
                      <a:lnTo>
                        <a:pt x="764653" y="0"/>
                      </a:lnTo>
                      <a:cubicBezTo>
                        <a:pt x="820439" y="0"/>
                        <a:pt x="865662" y="45223"/>
                        <a:pt x="865662" y="101009"/>
                      </a:cubicBezTo>
                      <a:lnTo>
                        <a:pt x="865662" y="504926"/>
                      </a:lnTo>
                      <a:cubicBezTo>
                        <a:pt x="865662" y="560712"/>
                        <a:pt x="820439" y="605935"/>
                        <a:pt x="764653" y="605935"/>
                      </a:cubicBezTo>
                      <a:lnTo>
                        <a:pt x="101009" y="605935"/>
                      </a:lnTo>
                      <a:cubicBezTo>
                        <a:pt x="45223" y="605935"/>
                        <a:pt x="0" y="560712"/>
                        <a:pt x="0" y="504926"/>
                      </a:cubicBezTo>
                      <a:lnTo>
                        <a:pt x="0" y="101009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6735" tIns="86735" rIns="86735" bIns="86735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kern="1200" dirty="0" smtClean="0">
                      <a:latin typeface="Arial Narrow" pitchFamily="34" charset="0"/>
                    </a:rPr>
                    <a:t>Какао тертое</a:t>
                  </a:r>
                  <a:endParaRPr lang="nl-NL" sz="1500" kern="1200" dirty="0" smtClean="0">
                    <a:latin typeface="Arial Narrow" pitchFamily="34" charset="0"/>
                  </a:endParaRPr>
                </a:p>
              </p:txBody>
            </p:sp>
            <p:sp>
              <p:nvSpPr>
                <p:cNvPr id="23" name="Freeform 33"/>
                <p:cNvSpPr/>
                <p:nvPr/>
              </p:nvSpPr>
              <p:spPr>
                <a:xfrm>
                  <a:off x="4772288" y="2825880"/>
                  <a:ext cx="1104202" cy="489743"/>
                </a:xfrm>
                <a:custGeom>
                  <a:avLst/>
                  <a:gdLst>
                    <a:gd name="connsiteX0" fmla="*/ 0 w 629600"/>
                    <a:gd name="connsiteY0" fmla="*/ 0 h 489743"/>
                    <a:gd name="connsiteX1" fmla="*/ 629600 w 629600"/>
                    <a:gd name="connsiteY1" fmla="*/ 0 h 489743"/>
                    <a:gd name="connsiteX2" fmla="*/ 629600 w 629600"/>
                    <a:gd name="connsiteY2" fmla="*/ 489743 h 489743"/>
                    <a:gd name="connsiteX3" fmla="*/ 0 w 629600"/>
                    <a:gd name="connsiteY3" fmla="*/ 489743 h 489743"/>
                    <a:gd name="connsiteX4" fmla="*/ 0 w 629600"/>
                    <a:gd name="connsiteY4" fmla="*/ 0 h 489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9600" h="489743">
                      <a:moveTo>
                        <a:pt x="0" y="0"/>
                      </a:moveTo>
                      <a:lnTo>
                        <a:pt x="629600" y="0"/>
                      </a:lnTo>
                      <a:lnTo>
                        <a:pt x="629600" y="489743"/>
                      </a:lnTo>
                      <a:lnTo>
                        <a:pt x="0" y="4897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marL="171450" lvl="1" indent="-171450" algn="l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itchFamily="34" charset="0"/>
                    <a:buChar char="•"/>
                  </a:pPr>
                  <a:r>
                    <a:rPr lang="ru-RU" sz="1200" kern="1200" dirty="0" smtClean="0">
                      <a:latin typeface="Arial Narrow" pitchFamily="34" charset="0"/>
                      <a:cs typeface="Arial" pitchFamily="34" charset="0"/>
                    </a:rPr>
                    <a:t>Прессование</a:t>
                  </a:r>
                  <a:endParaRPr lang="nl-NL" sz="1200" kern="1200" dirty="0"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Bent-Up Arrow 34"/>
                <p:cNvSpPr/>
                <p:nvPr/>
              </p:nvSpPr>
              <p:spPr>
                <a:xfrm rot="5400000">
                  <a:off x="4032456" y="3961464"/>
                  <a:ext cx="638359" cy="793921"/>
                </a:xfrm>
                <a:prstGeom prst="bentUpArrow">
                  <a:avLst>
                    <a:gd name="adj1" fmla="val 32840"/>
                    <a:gd name="adj2" fmla="val 25000"/>
                    <a:gd name="adj3" fmla="val 3578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5" name="Freeform 35"/>
                <p:cNvSpPr/>
                <p:nvPr/>
              </p:nvSpPr>
              <p:spPr>
                <a:xfrm>
                  <a:off x="4785249" y="3430880"/>
                  <a:ext cx="865662" cy="605935"/>
                </a:xfrm>
                <a:custGeom>
                  <a:avLst/>
                  <a:gdLst>
                    <a:gd name="connsiteX0" fmla="*/ 0 w 865662"/>
                    <a:gd name="connsiteY0" fmla="*/ 101009 h 605935"/>
                    <a:gd name="connsiteX1" fmla="*/ 101009 w 865662"/>
                    <a:gd name="connsiteY1" fmla="*/ 0 h 605935"/>
                    <a:gd name="connsiteX2" fmla="*/ 764653 w 865662"/>
                    <a:gd name="connsiteY2" fmla="*/ 0 h 605935"/>
                    <a:gd name="connsiteX3" fmla="*/ 865662 w 865662"/>
                    <a:gd name="connsiteY3" fmla="*/ 101009 h 605935"/>
                    <a:gd name="connsiteX4" fmla="*/ 865662 w 865662"/>
                    <a:gd name="connsiteY4" fmla="*/ 504926 h 605935"/>
                    <a:gd name="connsiteX5" fmla="*/ 764653 w 865662"/>
                    <a:gd name="connsiteY5" fmla="*/ 605935 h 605935"/>
                    <a:gd name="connsiteX6" fmla="*/ 101009 w 865662"/>
                    <a:gd name="connsiteY6" fmla="*/ 605935 h 605935"/>
                    <a:gd name="connsiteX7" fmla="*/ 0 w 865662"/>
                    <a:gd name="connsiteY7" fmla="*/ 504926 h 605935"/>
                    <a:gd name="connsiteX8" fmla="*/ 0 w 865662"/>
                    <a:gd name="connsiteY8" fmla="*/ 101009 h 605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5662" h="605935">
                      <a:moveTo>
                        <a:pt x="0" y="101009"/>
                      </a:moveTo>
                      <a:cubicBezTo>
                        <a:pt x="0" y="45223"/>
                        <a:pt x="45223" y="0"/>
                        <a:pt x="101009" y="0"/>
                      </a:cubicBezTo>
                      <a:lnTo>
                        <a:pt x="764653" y="0"/>
                      </a:lnTo>
                      <a:cubicBezTo>
                        <a:pt x="820439" y="0"/>
                        <a:pt x="865662" y="45223"/>
                        <a:pt x="865662" y="101009"/>
                      </a:cubicBezTo>
                      <a:lnTo>
                        <a:pt x="865662" y="504926"/>
                      </a:lnTo>
                      <a:cubicBezTo>
                        <a:pt x="865662" y="560712"/>
                        <a:pt x="820439" y="605935"/>
                        <a:pt x="764653" y="605935"/>
                      </a:cubicBezTo>
                      <a:lnTo>
                        <a:pt x="101009" y="605935"/>
                      </a:lnTo>
                      <a:cubicBezTo>
                        <a:pt x="45223" y="605935"/>
                        <a:pt x="0" y="560712"/>
                        <a:pt x="0" y="504926"/>
                      </a:cubicBezTo>
                      <a:lnTo>
                        <a:pt x="0" y="101009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6735" tIns="86735" rIns="86735" bIns="86735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kern="1200" dirty="0" smtClean="0">
                      <a:latin typeface="Arial Narrow" pitchFamily="34" charset="0"/>
                    </a:rPr>
                    <a:t>Какао </a:t>
                  </a:r>
                  <a:r>
                    <a:rPr lang="ru-RU" sz="1500" dirty="0" smtClean="0">
                      <a:latin typeface="Arial Narrow" pitchFamily="34" charset="0"/>
                    </a:rPr>
                    <a:t>жмых</a:t>
                  </a:r>
                  <a:r>
                    <a:rPr lang="ru-RU" sz="1500" kern="1200" dirty="0" smtClean="0">
                      <a:latin typeface="Arial Narrow" pitchFamily="34" charset="0"/>
                    </a:rPr>
                    <a:t> </a:t>
                  </a:r>
                  <a:endParaRPr lang="nl-NL" sz="1500" kern="1200" dirty="0">
                    <a:latin typeface="Arial Narrow" pitchFamily="34" charset="0"/>
                  </a:endParaRPr>
                </a:p>
              </p:txBody>
            </p:sp>
            <p:sp>
              <p:nvSpPr>
                <p:cNvPr id="26" name="Right Arrow 37"/>
                <p:cNvSpPr/>
                <p:nvPr/>
              </p:nvSpPr>
              <p:spPr>
                <a:xfrm>
                  <a:off x="5707306" y="3550032"/>
                  <a:ext cx="786207" cy="409491"/>
                </a:xfrm>
                <a:prstGeom prst="rightArrow">
                  <a:avLst/>
                </a:prstGeom>
                <a:solidFill>
                  <a:schemeClr val="accent1">
                    <a:tint val="50000"/>
                    <a:hueOff val="0"/>
                    <a:satOff val="0"/>
                    <a:lumOff val="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7" name="Freeform 36"/>
                <p:cNvSpPr/>
                <p:nvPr/>
              </p:nvSpPr>
              <p:spPr>
                <a:xfrm>
                  <a:off x="5629569" y="3524154"/>
                  <a:ext cx="1036447" cy="489743"/>
                </a:xfrm>
                <a:custGeom>
                  <a:avLst/>
                  <a:gdLst>
                    <a:gd name="connsiteX0" fmla="*/ 0 w 629600"/>
                    <a:gd name="connsiteY0" fmla="*/ 0 h 489743"/>
                    <a:gd name="connsiteX1" fmla="*/ 629600 w 629600"/>
                    <a:gd name="connsiteY1" fmla="*/ 0 h 489743"/>
                    <a:gd name="connsiteX2" fmla="*/ 629600 w 629600"/>
                    <a:gd name="connsiteY2" fmla="*/ 489743 h 489743"/>
                    <a:gd name="connsiteX3" fmla="*/ 0 w 629600"/>
                    <a:gd name="connsiteY3" fmla="*/ 489743 h 489743"/>
                    <a:gd name="connsiteX4" fmla="*/ 0 w 629600"/>
                    <a:gd name="connsiteY4" fmla="*/ 0 h 489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9600" h="489743">
                      <a:moveTo>
                        <a:pt x="0" y="0"/>
                      </a:moveTo>
                      <a:lnTo>
                        <a:pt x="629600" y="0"/>
                      </a:lnTo>
                      <a:lnTo>
                        <a:pt x="629600" y="489743"/>
                      </a:lnTo>
                      <a:lnTo>
                        <a:pt x="0" y="4897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marL="171450" lvl="1" indent="-171450" algn="l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itchFamily="34" charset="0"/>
                    <a:buChar char="•"/>
                  </a:pPr>
                  <a:r>
                    <a:rPr lang="ru-RU" sz="1200" kern="1200" dirty="0" smtClean="0">
                      <a:latin typeface="Arial Narrow" pitchFamily="34" charset="0"/>
                      <a:cs typeface="Arial" pitchFamily="34" charset="0"/>
                    </a:rPr>
                    <a:t>Измельчение </a:t>
                  </a:r>
                  <a:r>
                    <a:rPr lang="ru-RU" sz="1200" dirty="0" smtClean="0">
                      <a:latin typeface="Arial Narrow" pitchFamily="34" charset="0"/>
                      <a:cs typeface="Arial" pitchFamily="34" charset="0"/>
                    </a:rPr>
                    <a:t>и</a:t>
                  </a:r>
                  <a:r>
                    <a:rPr lang="nl-NL" sz="1200" kern="1200" dirty="0" smtClean="0">
                      <a:latin typeface="Arial Narrow" pitchFamily="34" charset="0"/>
                      <a:cs typeface="Arial" pitchFamily="34" charset="0"/>
                    </a:rPr>
                    <a:t> </a:t>
                  </a:r>
                  <a:r>
                    <a:rPr lang="ru-RU" sz="1200" kern="1200" dirty="0" smtClean="0">
                      <a:latin typeface="Arial Narrow" pitchFamily="34" charset="0"/>
                      <a:cs typeface="Arial" pitchFamily="34" charset="0"/>
                    </a:rPr>
                    <a:t>смешивание</a:t>
                  </a:r>
                  <a:endParaRPr lang="nl-NL" sz="1200" kern="1200" dirty="0"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Freeform 38"/>
                <p:cNvSpPr/>
                <p:nvPr/>
              </p:nvSpPr>
              <p:spPr>
                <a:xfrm>
                  <a:off x="4785249" y="4071669"/>
                  <a:ext cx="865662" cy="605935"/>
                </a:xfrm>
                <a:custGeom>
                  <a:avLst/>
                  <a:gdLst>
                    <a:gd name="connsiteX0" fmla="*/ 0 w 865662"/>
                    <a:gd name="connsiteY0" fmla="*/ 101009 h 605935"/>
                    <a:gd name="connsiteX1" fmla="*/ 101009 w 865662"/>
                    <a:gd name="connsiteY1" fmla="*/ 0 h 605935"/>
                    <a:gd name="connsiteX2" fmla="*/ 764653 w 865662"/>
                    <a:gd name="connsiteY2" fmla="*/ 0 h 605935"/>
                    <a:gd name="connsiteX3" fmla="*/ 865662 w 865662"/>
                    <a:gd name="connsiteY3" fmla="*/ 101009 h 605935"/>
                    <a:gd name="connsiteX4" fmla="*/ 865662 w 865662"/>
                    <a:gd name="connsiteY4" fmla="*/ 504926 h 605935"/>
                    <a:gd name="connsiteX5" fmla="*/ 764653 w 865662"/>
                    <a:gd name="connsiteY5" fmla="*/ 605935 h 605935"/>
                    <a:gd name="connsiteX6" fmla="*/ 101009 w 865662"/>
                    <a:gd name="connsiteY6" fmla="*/ 605935 h 605935"/>
                    <a:gd name="connsiteX7" fmla="*/ 0 w 865662"/>
                    <a:gd name="connsiteY7" fmla="*/ 504926 h 605935"/>
                    <a:gd name="connsiteX8" fmla="*/ 0 w 865662"/>
                    <a:gd name="connsiteY8" fmla="*/ 101009 h 605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5662" h="605935">
                      <a:moveTo>
                        <a:pt x="0" y="101009"/>
                      </a:moveTo>
                      <a:cubicBezTo>
                        <a:pt x="0" y="45223"/>
                        <a:pt x="45223" y="0"/>
                        <a:pt x="101009" y="0"/>
                      </a:cubicBezTo>
                      <a:lnTo>
                        <a:pt x="764653" y="0"/>
                      </a:lnTo>
                      <a:cubicBezTo>
                        <a:pt x="820439" y="0"/>
                        <a:pt x="865662" y="45223"/>
                        <a:pt x="865662" y="101009"/>
                      </a:cubicBezTo>
                      <a:lnTo>
                        <a:pt x="865662" y="504926"/>
                      </a:lnTo>
                      <a:cubicBezTo>
                        <a:pt x="865662" y="560712"/>
                        <a:pt x="820439" y="605935"/>
                        <a:pt x="764653" y="605935"/>
                      </a:cubicBezTo>
                      <a:lnTo>
                        <a:pt x="101009" y="605935"/>
                      </a:lnTo>
                      <a:cubicBezTo>
                        <a:pt x="45223" y="605935"/>
                        <a:pt x="0" y="560712"/>
                        <a:pt x="0" y="504926"/>
                      </a:cubicBezTo>
                      <a:lnTo>
                        <a:pt x="0" y="101009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6735" tIns="86735" rIns="86735" bIns="86735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kern="1200" dirty="0" smtClean="0">
                      <a:latin typeface="Arial Narrow" pitchFamily="34" charset="0"/>
                    </a:rPr>
                    <a:t>Какао масло</a:t>
                  </a:r>
                  <a:endParaRPr lang="nl-NL" sz="1500" kern="1200" dirty="0">
                    <a:latin typeface="Arial Narrow" pitchFamily="34" charset="0"/>
                  </a:endParaRPr>
                </a:p>
              </p:txBody>
            </p:sp>
            <p:sp>
              <p:nvSpPr>
                <p:cNvPr id="30" name="Freeform 40"/>
                <p:cNvSpPr/>
                <p:nvPr/>
              </p:nvSpPr>
              <p:spPr>
                <a:xfrm>
                  <a:off x="6589879" y="3449424"/>
                  <a:ext cx="865662" cy="605935"/>
                </a:xfrm>
                <a:custGeom>
                  <a:avLst/>
                  <a:gdLst>
                    <a:gd name="connsiteX0" fmla="*/ 0 w 865662"/>
                    <a:gd name="connsiteY0" fmla="*/ 101009 h 605935"/>
                    <a:gd name="connsiteX1" fmla="*/ 101009 w 865662"/>
                    <a:gd name="connsiteY1" fmla="*/ 0 h 605935"/>
                    <a:gd name="connsiteX2" fmla="*/ 764653 w 865662"/>
                    <a:gd name="connsiteY2" fmla="*/ 0 h 605935"/>
                    <a:gd name="connsiteX3" fmla="*/ 865662 w 865662"/>
                    <a:gd name="connsiteY3" fmla="*/ 101009 h 605935"/>
                    <a:gd name="connsiteX4" fmla="*/ 865662 w 865662"/>
                    <a:gd name="connsiteY4" fmla="*/ 504926 h 605935"/>
                    <a:gd name="connsiteX5" fmla="*/ 764653 w 865662"/>
                    <a:gd name="connsiteY5" fmla="*/ 605935 h 605935"/>
                    <a:gd name="connsiteX6" fmla="*/ 101009 w 865662"/>
                    <a:gd name="connsiteY6" fmla="*/ 605935 h 605935"/>
                    <a:gd name="connsiteX7" fmla="*/ 0 w 865662"/>
                    <a:gd name="connsiteY7" fmla="*/ 504926 h 605935"/>
                    <a:gd name="connsiteX8" fmla="*/ 0 w 865662"/>
                    <a:gd name="connsiteY8" fmla="*/ 101009 h 605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5662" h="605935">
                      <a:moveTo>
                        <a:pt x="0" y="101009"/>
                      </a:moveTo>
                      <a:cubicBezTo>
                        <a:pt x="0" y="45223"/>
                        <a:pt x="45223" y="0"/>
                        <a:pt x="101009" y="0"/>
                      </a:cubicBezTo>
                      <a:lnTo>
                        <a:pt x="764653" y="0"/>
                      </a:lnTo>
                      <a:cubicBezTo>
                        <a:pt x="820439" y="0"/>
                        <a:pt x="865662" y="45223"/>
                        <a:pt x="865662" y="101009"/>
                      </a:cubicBezTo>
                      <a:lnTo>
                        <a:pt x="865662" y="504926"/>
                      </a:lnTo>
                      <a:cubicBezTo>
                        <a:pt x="865662" y="560712"/>
                        <a:pt x="820439" y="605935"/>
                        <a:pt x="764653" y="605935"/>
                      </a:cubicBezTo>
                      <a:lnTo>
                        <a:pt x="101009" y="605935"/>
                      </a:lnTo>
                      <a:cubicBezTo>
                        <a:pt x="45223" y="605935"/>
                        <a:pt x="0" y="560712"/>
                        <a:pt x="0" y="504926"/>
                      </a:cubicBezTo>
                      <a:lnTo>
                        <a:pt x="0" y="101009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6735" tIns="86735" rIns="86735" bIns="86735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500" kern="1200" dirty="0" smtClean="0">
                      <a:latin typeface="Arial Narrow" pitchFamily="34" charset="0"/>
                    </a:rPr>
                    <a:t>Какао порошок</a:t>
                  </a:r>
                  <a:endParaRPr lang="nl-NL" sz="1500" kern="1200" dirty="0">
                    <a:latin typeface="Arial Narrow" pitchFamily="34" charset="0"/>
                  </a:endParaRPr>
                </a:p>
              </p:txBody>
            </p:sp>
          </p:grpSp>
          <p:sp>
            <p:nvSpPr>
              <p:cNvPr id="14" name="Freeform 41"/>
              <p:cNvSpPr/>
              <p:nvPr/>
            </p:nvSpPr>
            <p:spPr>
              <a:xfrm>
                <a:off x="5654612" y="4202844"/>
                <a:ext cx="1067798" cy="326885"/>
              </a:xfrm>
              <a:custGeom>
                <a:avLst/>
                <a:gdLst>
                  <a:gd name="connsiteX0" fmla="*/ 0 w 629600"/>
                  <a:gd name="connsiteY0" fmla="*/ 0 h 489743"/>
                  <a:gd name="connsiteX1" fmla="*/ 629600 w 629600"/>
                  <a:gd name="connsiteY1" fmla="*/ 0 h 489743"/>
                  <a:gd name="connsiteX2" fmla="*/ 629600 w 629600"/>
                  <a:gd name="connsiteY2" fmla="*/ 489743 h 489743"/>
                  <a:gd name="connsiteX3" fmla="*/ 0 w 629600"/>
                  <a:gd name="connsiteY3" fmla="*/ 489743 h 489743"/>
                  <a:gd name="connsiteX4" fmla="*/ 0 w 629600"/>
                  <a:gd name="connsiteY4" fmla="*/ 0 h 48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9600" h="489743">
                    <a:moveTo>
                      <a:pt x="0" y="0"/>
                    </a:moveTo>
                    <a:lnTo>
                      <a:pt x="629600" y="0"/>
                    </a:lnTo>
                    <a:lnTo>
                      <a:pt x="629600" y="489743"/>
                    </a:lnTo>
                    <a:lnTo>
                      <a:pt x="0" y="48974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marL="171450" lvl="1" indent="-171450" algn="l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itchFamily="34" charset="0"/>
                  <a:buChar char="•"/>
                </a:pPr>
                <a:r>
                  <a:rPr lang="ru-RU" sz="1200" kern="1200" dirty="0" smtClean="0">
                    <a:latin typeface="Arial Narrow" pitchFamily="34" charset="0"/>
                    <a:cs typeface="Arial" pitchFamily="34" charset="0"/>
                  </a:rPr>
                  <a:t>Дезодорация</a:t>
                </a:r>
                <a:endParaRPr lang="nl-NL" sz="1200" kern="1200" dirty="0">
                  <a:latin typeface="Arial Narrow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" name="Picture 3" descr="COCOACAK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209" y="4027459"/>
              <a:ext cx="1348432" cy="818076"/>
            </a:xfrm>
            <a:prstGeom prst="rect">
              <a:avLst/>
            </a:prstGeom>
            <a:noFill/>
            <a:ln w="3175" cap="rnd">
              <a:solidFill>
                <a:srgbClr val="DDDDDD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428729" y="296338"/>
            <a:ext cx="6286544" cy="7037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Переработка какао бобов</a:t>
            </a:r>
            <a:endParaRPr lang="nl-NL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4" name="Picture 56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7344" y="198438"/>
            <a:ext cx="1112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8297861" y="1052736"/>
            <a:ext cx="431801" cy="24837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инновация</a:t>
            </a:r>
            <a:endParaRPr lang="ru-RU" sz="1600" b="1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0" y="0"/>
            <a:ext cx="863600" cy="68580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РЕШЕНИЯ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385" y="1031822"/>
            <a:ext cx="1263837" cy="92552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57" y="1064244"/>
            <a:ext cx="1224136" cy="103206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62" y="2194053"/>
            <a:ext cx="1193481" cy="8206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66" y="3208431"/>
            <a:ext cx="1263837" cy="9873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77" y="5348295"/>
            <a:ext cx="1370976" cy="10743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12" y="5489310"/>
            <a:ext cx="1248296" cy="933345"/>
          </a:xfrm>
          <a:prstGeom prst="rect">
            <a:avLst/>
          </a:prstGeom>
        </p:spPr>
      </p:pic>
      <p:sp>
        <p:nvSpPr>
          <p:cNvPr id="41" name="Freeform 29"/>
          <p:cNvSpPr/>
          <p:nvPr/>
        </p:nvSpPr>
        <p:spPr>
          <a:xfrm>
            <a:off x="5579243" y="986846"/>
            <a:ext cx="1086873" cy="1015478"/>
          </a:xfrm>
          <a:custGeom>
            <a:avLst/>
            <a:gdLst>
              <a:gd name="connsiteX0" fmla="*/ 0 w 865662"/>
              <a:gd name="connsiteY0" fmla="*/ 101009 h 605935"/>
              <a:gd name="connsiteX1" fmla="*/ 101009 w 865662"/>
              <a:gd name="connsiteY1" fmla="*/ 0 h 605935"/>
              <a:gd name="connsiteX2" fmla="*/ 764653 w 865662"/>
              <a:gd name="connsiteY2" fmla="*/ 0 h 605935"/>
              <a:gd name="connsiteX3" fmla="*/ 865662 w 865662"/>
              <a:gd name="connsiteY3" fmla="*/ 101009 h 605935"/>
              <a:gd name="connsiteX4" fmla="*/ 865662 w 865662"/>
              <a:gd name="connsiteY4" fmla="*/ 504926 h 605935"/>
              <a:gd name="connsiteX5" fmla="*/ 764653 w 865662"/>
              <a:gd name="connsiteY5" fmla="*/ 605935 h 605935"/>
              <a:gd name="connsiteX6" fmla="*/ 101009 w 865662"/>
              <a:gd name="connsiteY6" fmla="*/ 605935 h 605935"/>
              <a:gd name="connsiteX7" fmla="*/ 0 w 865662"/>
              <a:gd name="connsiteY7" fmla="*/ 504926 h 605935"/>
              <a:gd name="connsiteX8" fmla="*/ 0 w 865662"/>
              <a:gd name="connsiteY8" fmla="*/ 101009 h 60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662" h="605935">
                <a:moveTo>
                  <a:pt x="0" y="101009"/>
                </a:moveTo>
                <a:cubicBezTo>
                  <a:pt x="0" y="45223"/>
                  <a:pt x="45223" y="0"/>
                  <a:pt x="101009" y="0"/>
                </a:cubicBezTo>
                <a:lnTo>
                  <a:pt x="764653" y="0"/>
                </a:lnTo>
                <a:cubicBezTo>
                  <a:pt x="820439" y="0"/>
                  <a:pt x="865662" y="45223"/>
                  <a:pt x="865662" y="101009"/>
                </a:cubicBezTo>
                <a:lnTo>
                  <a:pt x="865662" y="504926"/>
                </a:lnTo>
                <a:cubicBezTo>
                  <a:pt x="865662" y="560712"/>
                  <a:pt x="820439" y="605935"/>
                  <a:pt x="764653" y="605935"/>
                </a:cubicBezTo>
                <a:lnTo>
                  <a:pt x="101009" y="605935"/>
                </a:lnTo>
                <a:cubicBezTo>
                  <a:pt x="45223" y="605935"/>
                  <a:pt x="0" y="560712"/>
                  <a:pt x="0" y="504926"/>
                </a:cubicBezTo>
                <a:lnTo>
                  <a:pt x="0" y="1010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735" tIns="86735" rIns="86735" bIns="8673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>
                <a:latin typeface="Arial Narrow" pitchFamily="34" charset="0"/>
              </a:rPr>
              <a:t>Какао жмых</a:t>
            </a:r>
            <a:endParaRPr lang="nl-NL" sz="1500" kern="1200" dirty="0">
              <a:latin typeface="Arial Narrow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720911" y="1196752"/>
            <a:ext cx="839108" cy="356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755576" y="764704"/>
            <a:ext cx="7758186" cy="3735396"/>
          </a:xfrm>
          <a:prstGeom prst="rect">
            <a:avLst/>
          </a:prstGeom>
        </p:spPr>
        <p:txBody>
          <a:bodyPr/>
          <a:lstStyle/>
          <a:p>
            <a:pPr marL="360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Мякоть является основой для развития дрожжей и бактерий.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  <a:p>
            <a:pPr marL="360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Аэрация (проветривание) должна тщательно контролироваться.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  <a:p>
            <a:pPr marL="360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Температура достигает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 45-48 °C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  <a:p>
            <a:pPr marL="360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Перемешивание и переворачивание каждые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 36 – 48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часов.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  <a:p>
            <a:pPr marL="360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Недоферментированные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искажение аромата синевато-серых и лиловых бобов.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  <a:p>
            <a:pPr marL="360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Переферментированные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потеря желаемого качества.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  <a:p>
            <a:pPr marL="360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Формирование шоколадного вкуса.</a:t>
            </a:r>
          </a:p>
          <a:p>
            <a:pPr marL="360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Уменьшение вяжущего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эпикатина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>.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ahoma" pitchFamily="34" charset="0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215106" cy="704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Этапы ферментации</a:t>
            </a:r>
            <a:endParaRPr lang="en-US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6372200" y="4074831"/>
            <a:ext cx="2576998" cy="169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acao fermentation 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933056"/>
            <a:ext cx="1987950" cy="2404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onthecocoatrail.files.wordpress.com/2012/06/dsc04138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259632" y="3789040"/>
            <a:ext cx="2428134" cy="18211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" name="Picture 56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7344" y="198438"/>
            <a:ext cx="1112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297861" y="1052736"/>
            <a:ext cx="431801" cy="24837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инновация</a:t>
            </a:r>
            <a:endParaRPr lang="ru-RU" sz="1600" b="1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0"/>
            <a:ext cx="863600" cy="68580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29092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215106" cy="7037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Принцип сушки</a:t>
            </a:r>
            <a:endParaRPr lang="en-US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204510" y="959710"/>
            <a:ext cx="6751866" cy="41856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Приостанавливает стадию ферментации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Влажность падает с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80%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до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 7-8%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Сушка на солнце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             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В основном в Западной Африке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                          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Сборка урожая в сухой период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                           Сушка на солнце занимает примерно 1 неделю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Слишком быстрая сушка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высокое содержание кислоты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Недостаточная или слишком медленная сушка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заплесневелые бобы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высокий показатель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 FFA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latin typeface="Arial Narrow" pitchFamily="34" charset="0"/>
                <a:cs typeface="Arial" pitchFamily="34" charset="0"/>
              </a:rPr>
              <a:t>Эффект 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                             Формирование аромата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dirty="0" smtClean="0">
                <a:latin typeface="Arial Narrow" pitchFamily="34" charset="0"/>
                <a:cs typeface="Arial" pitchFamily="34" charset="0"/>
              </a:rPr>
              <a:t>                           Выпаривание кислот и вяжущих средств</a:t>
            </a:r>
            <a:endParaRPr lang="en-US" dirty="0" smtClean="0">
              <a:latin typeface="Arial Narrow" pitchFamily="34" charset="0"/>
              <a:cs typeface="Arial" pitchFamily="34" charset="0"/>
            </a:endParaRP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dirty="0" smtClean="0">
                <a:latin typeface="Arial Narrow" pitchFamily="34" charset="0"/>
                <a:cs typeface="Arial" pitchFamily="34" charset="0"/>
              </a:rPr>
              <a:t>                           Улучшение микробиологии</a:t>
            </a:r>
            <a:endParaRPr lang="en-US" dirty="0" smtClean="0">
              <a:latin typeface="Arial Narrow" pitchFamily="34" charset="0"/>
              <a:cs typeface="Arial" pitchFamily="34" charset="0"/>
            </a:endParaRP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dirty="0" smtClean="0">
                <a:latin typeface="Arial Narrow" pitchFamily="34" charset="0"/>
                <a:cs typeface="Arial" pitchFamily="34" charset="0"/>
              </a:rPr>
              <a:t>                           Уменьшение влаги</a:t>
            </a:r>
            <a:endParaRPr lang="en-US" dirty="0" smtClean="0">
              <a:latin typeface="Arial Narrow" pitchFamily="34" charset="0"/>
              <a:cs typeface="Arial" pitchFamily="34" charset="0"/>
            </a:endParaRP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dirty="0" smtClean="0">
                <a:latin typeface="Arial Narrow" pitchFamily="34" charset="0"/>
                <a:cs typeface="Arial" pitchFamily="34" charset="0"/>
              </a:rPr>
              <a:t>                           Достижение более темного цвета</a:t>
            </a:r>
            <a:endParaRPr lang="en-US" dirty="0" smtClean="0">
              <a:latin typeface="Arial Narrow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071934" y="959710"/>
            <a:ext cx="4071966" cy="54696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426" y="5071660"/>
            <a:ext cx="2559435" cy="1682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H:\PSD-TS\Foto's\Visit Wido Ivk 10 okt-20 okt 2007\PA150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2"/>
            <a:ext cx="2008106" cy="2581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6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7344" y="198438"/>
            <a:ext cx="1112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8297861" y="1052736"/>
            <a:ext cx="431801" cy="24837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инновация</a:t>
            </a:r>
            <a:endParaRPr lang="ru-RU" sz="1600" b="1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863600" cy="68580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40442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807</Words>
  <Application>Microsoft Office PowerPoint</Application>
  <PresentationFormat>Экран (4:3)</PresentationFormat>
  <Paragraphs>209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Arial Narrow</vt:lpstr>
      <vt:lpstr>Calibri</vt:lpstr>
      <vt:lpstr>Tahoma</vt:lpstr>
      <vt:lpstr>Wingdings</vt:lpstr>
      <vt:lpstr>Тема Office</vt:lpstr>
      <vt:lpstr>Презентация PowerPoint</vt:lpstr>
      <vt:lpstr>Презентация PowerPoint</vt:lpstr>
      <vt:lpstr>JBCOCOA–крупнейший производитель какао продуктов в Малайзии</vt:lpstr>
      <vt:lpstr>Ассортимент и бренды компании</vt:lpstr>
      <vt:lpstr>Презентация PowerPoint</vt:lpstr>
      <vt:lpstr>Происхождение какао</vt:lpstr>
      <vt:lpstr>Переработка какао бобов</vt:lpstr>
      <vt:lpstr>Этапы ферментации</vt:lpstr>
      <vt:lpstr>Принцип сушки</vt:lpstr>
      <vt:lpstr>Стерилизация – Алкализация</vt:lpstr>
      <vt:lpstr>Какао порошок - цвет </vt:lpstr>
      <vt:lpstr>Какао порошок - аромат </vt:lpstr>
      <vt:lpstr>Презентация PowerPoint</vt:lpstr>
      <vt:lpstr>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Соколова</dc:creator>
  <cp:lastModifiedBy>ekaterina.zayceva</cp:lastModifiedBy>
  <cp:revision>34</cp:revision>
  <dcterms:created xsi:type="dcterms:W3CDTF">2017-12-06T11:49:58Z</dcterms:created>
  <dcterms:modified xsi:type="dcterms:W3CDTF">2018-01-11T07:45:55Z</dcterms:modified>
</cp:coreProperties>
</file>