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59" r:id="rId4"/>
    <p:sldId id="262" r:id="rId5"/>
    <p:sldId id="258" r:id="rId6"/>
    <p:sldId id="257" r:id="rId7"/>
    <p:sldId id="260" r:id="rId8"/>
    <p:sldId id="264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45" autoAdjust="0"/>
  </p:normalViewPr>
  <p:slideViewPr>
    <p:cSldViewPr>
      <p:cViewPr>
        <p:scale>
          <a:sx n="50" d="100"/>
          <a:sy n="50" d="100"/>
        </p:scale>
        <p:origin x="-172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B38D6-2188-4326-A970-BCD1778C73E4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EDC3-A2A1-4343-94B2-19905A739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DEDC3-A2A1-4343-94B2-19905A7399D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Кавказские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Минеральные</a:t>
            </a:r>
            <a:r>
              <a:rPr lang="ru-RU" dirty="0" smtClean="0"/>
              <a:t> </a:t>
            </a:r>
            <a:r>
              <a:rPr lang="ru-RU" b="1" dirty="0" smtClean="0"/>
              <a:t>Воды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410445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Лимонад Северной Осетии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5" name="Picture 1" descr="C:\Users\Фея\Desktop\вода\ECEZmz6UcAUy0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20888"/>
            <a:ext cx="6323732" cy="3960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5517232"/>
            <a:ext cx="453650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Тел. 8(950)772-89-06 Елена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1602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Прайс-лист «Оптовый»</a:t>
            </a:r>
            <a:endParaRPr lang="ru-RU" sz="1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04659"/>
          <a:ext cx="8352928" cy="6316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7994"/>
                <a:gridCol w="790141"/>
                <a:gridCol w="746893"/>
                <a:gridCol w="670559"/>
                <a:gridCol w="855253"/>
                <a:gridCol w="792088"/>
              </a:tblGrid>
              <a:tr h="432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Минеральная вода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Объем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(Литр)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вид упаковки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штук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упаковке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Количество упаковок в наличии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Цена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руб. за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шт. *</a:t>
                      </a:r>
                    </a:p>
                  </a:txBody>
                  <a:tcPr marL="6350" marR="6350" marT="6350" marB="0" anchor="ctr"/>
                </a:tc>
              </a:tr>
              <a:tr h="272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Минеральная природная питьевая столовая вода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Тбау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негаз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стекло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23,90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8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Минеральная природная питьевая столовая вода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Тбау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негаз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ПЭТ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16,50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399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Минеральная природная питьевая столовая вода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Тбау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негаз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ПЭТ спорт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18,50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09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Минеральная природная питьевая столовая вода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Тбау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негаз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ПЭТ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21,50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36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Минеральная природная питьевая столовая вода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Тбау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негаз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ПЭТ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54,50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67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Минеральная природная питьевая столовая вода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Тбау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Премиум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негаз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стекло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27,50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36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Минеральная природная питьевая столовая вода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Тбау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Премиум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 (газ.)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стекло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27,50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67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Минеральная природная питьевая столовая вода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Тбау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Детская"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негаз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ПЭТ спорт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978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Минеральная природная питьевая столовая вода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Тбау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Детская"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негаз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ПЭТ спорт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18,50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36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Минеральная природная питьевая столовая вода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Тбау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Детская" 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негаз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ПЭТ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55,50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36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Минеральная лечебно-столовая вода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Казбек-Аква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 (газ.)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стекло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21,90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36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Минеральная лечебно-столовая вода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Казбек-Аква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 (газ.)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ПЭТ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14,50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37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Вода минеральная природная питьевая столовая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Аква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Дарьял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 (газ.)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стекло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54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Вода артезианская природная питьевая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негазир-ая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высшей категории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Аква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Дарьял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стекло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21,90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36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Вода минеральная природная питьевая столовая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Аква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Дарьял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 (газ.)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пэт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36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Вода артезианская природная питьевая негазированная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Аква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Дарьял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пэт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15,80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36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Вода минеральная природная питьевая столовая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Аква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Дарьял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 (газ.)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пэт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21,50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36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Вода артезианская природная питьевая негазированная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Аква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Дарьял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пэт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21,50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36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Вода артезианская природная питьевая негазированная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Аква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Дарьял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пэт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30,90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72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Лимонады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</a:tr>
              <a:tr h="296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Сладкие премиальные газированные напитки «Бавария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Premium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»: груша, тархун, гранат, фейхоа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стекло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33,50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14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Напиток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среднегазированнный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Аскания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": Лесные ягоды, Тархун, Лимон, Гранат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стекло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35,50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5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Лимонад "Королевский" газированный: вишня, лимон, груша, тархун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стекло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25,50 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554960" cy="1800200"/>
          </a:xfrm>
        </p:spPr>
        <p:txBody>
          <a:bodyPr>
            <a:normAutofit/>
          </a:bodyPr>
          <a:lstStyle/>
          <a:p>
            <a:pPr algn="l"/>
            <a:r>
              <a:rPr lang="ru-RU" sz="1300" dirty="0" smtClean="0"/>
              <a:t>                                                                                      </a:t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800" dirty="0" smtClean="0"/>
              <a:t> </a:t>
            </a:r>
            <a:r>
              <a:rPr lang="ru-RU" sz="1300" dirty="0" smtClean="0">
                <a:latin typeface="+mn-lt"/>
              </a:rPr>
              <a:t/>
            </a:r>
            <a:br>
              <a:rPr lang="ru-RU" sz="1300" dirty="0" smtClean="0">
                <a:latin typeface="+mn-lt"/>
              </a:rPr>
            </a:br>
            <a:endParaRPr lang="ru-RU" sz="13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147248" cy="45365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r>
              <a:rPr lang="ru-RU" sz="1300" b="1" dirty="0" smtClean="0"/>
              <a:t> </a:t>
            </a:r>
            <a:r>
              <a:rPr lang="ru-RU" sz="1400" b="1" dirty="0" smtClean="0"/>
              <a:t>—</a:t>
            </a:r>
            <a:r>
              <a:rPr lang="ru-RU" sz="1300" b="1" dirty="0" smtClean="0"/>
              <a:t> Экологически чистый продукт.  Соответствует стандарту "</a:t>
            </a:r>
            <a:r>
              <a:rPr lang="ru-RU" sz="1300" b="1" dirty="0" err="1" smtClean="0"/>
              <a:t>Эко-продукт</a:t>
            </a:r>
            <a:r>
              <a:rPr lang="ru-RU" sz="1300" b="1" dirty="0" smtClean="0"/>
              <a:t>". </a:t>
            </a:r>
          </a:p>
          <a:p>
            <a:pPr>
              <a:buNone/>
            </a:pPr>
            <a:r>
              <a:rPr lang="ru-RU" sz="1300" dirty="0" smtClean="0"/>
              <a:t>Подтверждено органом по сертификации ООО ССУ «ДЭКУЭС»</a:t>
            </a:r>
          </a:p>
          <a:p>
            <a:pPr>
              <a:buNone/>
            </a:pPr>
            <a:r>
              <a:rPr lang="ru-RU" sz="1300" b="1" dirty="0" smtClean="0"/>
              <a:t> —</a:t>
            </a:r>
            <a:r>
              <a:rPr lang="ru-RU" sz="1300" dirty="0" smtClean="0"/>
              <a:t> Срок годности – 12 месяцев при соблюдении условий </a:t>
            </a:r>
          </a:p>
          <a:p>
            <a:pPr>
              <a:buNone/>
            </a:pPr>
            <a:r>
              <a:rPr lang="ru-RU" sz="1300" dirty="0" smtClean="0"/>
              <a:t>транспортирования и хранения</a:t>
            </a:r>
          </a:p>
          <a:p>
            <a:pPr>
              <a:buNone/>
            </a:pPr>
            <a:r>
              <a:rPr lang="ru-RU" sz="1300" b="1" dirty="0" smtClean="0"/>
              <a:t> —</a:t>
            </a:r>
            <a:r>
              <a:rPr lang="ru-RU" sz="1300" dirty="0" smtClean="0"/>
              <a:t> Транспортировать и хранить при температуре от +5°С до +25°С</a:t>
            </a:r>
          </a:p>
          <a:p>
            <a:pPr>
              <a:buNone/>
            </a:pPr>
            <a:r>
              <a:rPr lang="ru-RU" sz="1300" dirty="0" smtClean="0"/>
              <a:t> и относительной влажности воздуха не выше 85%,</a:t>
            </a:r>
          </a:p>
          <a:p>
            <a:pPr>
              <a:buNone/>
            </a:pPr>
            <a:r>
              <a:rPr lang="ru-RU" sz="1300" dirty="0" smtClean="0"/>
              <a:t> исключая воздействие прямых солнечных лучей.</a:t>
            </a:r>
          </a:p>
          <a:p>
            <a:pPr>
              <a:buNone/>
            </a:pPr>
            <a:r>
              <a:rPr lang="ru-RU" sz="1300" b="1" dirty="0" smtClean="0"/>
              <a:t>Состав:</a:t>
            </a:r>
            <a:r>
              <a:rPr lang="ru-RU" sz="1300" dirty="0" smtClean="0"/>
              <a:t> </a:t>
            </a:r>
          </a:p>
          <a:p>
            <a:pPr>
              <a:buNone/>
            </a:pPr>
            <a:r>
              <a:rPr lang="ru-RU" sz="1300" dirty="0" smtClean="0"/>
              <a:t>КАТИОНЫ: </a:t>
            </a:r>
            <a:r>
              <a:rPr lang="ru-RU" sz="1300" b="1" dirty="0" smtClean="0"/>
              <a:t>Натрий</a:t>
            </a:r>
            <a:r>
              <a:rPr lang="ru-RU" sz="1300" dirty="0" smtClean="0"/>
              <a:t> </a:t>
            </a:r>
            <a:r>
              <a:rPr lang="ru-RU" sz="1300" dirty="0" err="1" smtClean="0"/>
              <a:t>Na++</a:t>
            </a:r>
            <a:r>
              <a:rPr lang="ru-RU" sz="1300" dirty="0" smtClean="0"/>
              <a:t> </a:t>
            </a:r>
            <a:r>
              <a:rPr lang="ru-RU" sz="1300" b="1" dirty="0" smtClean="0"/>
              <a:t>Калий</a:t>
            </a:r>
            <a:r>
              <a:rPr lang="ru-RU" sz="1300" dirty="0" smtClean="0"/>
              <a:t> K+ &lt;10, </a:t>
            </a:r>
          </a:p>
          <a:p>
            <a:pPr>
              <a:buNone/>
            </a:pPr>
            <a:r>
              <a:rPr lang="ru-RU" sz="1300" b="1" dirty="0" smtClean="0"/>
              <a:t>Магний</a:t>
            </a:r>
            <a:r>
              <a:rPr lang="ru-RU" sz="1300" dirty="0" smtClean="0"/>
              <a:t> Mg2+ &lt;15, </a:t>
            </a:r>
            <a:r>
              <a:rPr lang="ru-RU" sz="1300" b="1" dirty="0" smtClean="0"/>
              <a:t>Кальций</a:t>
            </a:r>
            <a:r>
              <a:rPr lang="ru-RU" sz="1300" dirty="0" smtClean="0"/>
              <a:t> Ca2+ 20-80, </a:t>
            </a:r>
          </a:p>
          <a:p>
            <a:pPr>
              <a:buNone/>
            </a:pPr>
            <a:r>
              <a:rPr lang="ru-RU" sz="1300" dirty="0" smtClean="0"/>
              <a:t>АНИОНЫ: </a:t>
            </a:r>
            <a:r>
              <a:rPr lang="ru-RU" sz="1300" b="1" dirty="0" smtClean="0"/>
              <a:t>Гидрокарбонаты</a:t>
            </a:r>
            <a:r>
              <a:rPr lang="ru-RU" sz="1300" dirty="0" smtClean="0"/>
              <a:t> HCO-₃ 120-250, </a:t>
            </a:r>
          </a:p>
          <a:p>
            <a:pPr>
              <a:buNone/>
            </a:pPr>
            <a:r>
              <a:rPr lang="ru-RU" sz="1300" b="1" dirty="0" smtClean="0"/>
              <a:t>Сульфаты</a:t>
            </a:r>
            <a:r>
              <a:rPr lang="ru-RU" sz="1300" dirty="0" smtClean="0"/>
              <a:t> SO2-₄ &lt;25, </a:t>
            </a:r>
            <a:r>
              <a:rPr lang="ru-RU" sz="1300" b="1" dirty="0" smtClean="0"/>
              <a:t>Хлориды</a:t>
            </a:r>
            <a:r>
              <a:rPr lang="ru-RU" sz="1300" dirty="0" smtClean="0"/>
              <a:t> CL- &lt;25.</a:t>
            </a:r>
            <a:r>
              <a:rPr lang="ru-RU" sz="1300" b="1" dirty="0" smtClean="0"/>
              <a:t> </a:t>
            </a:r>
          </a:p>
          <a:p>
            <a:pPr>
              <a:buNone/>
            </a:pPr>
            <a:r>
              <a:rPr lang="ru-RU" sz="1300" b="1" dirty="0" smtClean="0"/>
              <a:t>Место добычи:</a:t>
            </a:r>
            <a:r>
              <a:rPr lang="ru-RU" sz="1300" dirty="0" smtClean="0"/>
              <a:t> РФ, </a:t>
            </a:r>
            <a:r>
              <a:rPr lang="ru-RU" sz="1300" dirty="0" err="1" smtClean="0"/>
              <a:t>РСО-Алания</a:t>
            </a:r>
            <a:r>
              <a:rPr lang="ru-RU" sz="1300" dirty="0" smtClean="0"/>
              <a:t>, </a:t>
            </a:r>
          </a:p>
          <a:p>
            <a:pPr>
              <a:buNone/>
            </a:pPr>
            <a:r>
              <a:rPr lang="ru-RU" sz="1300" dirty="0" smtClean="0"/>
              <a:t>Пригородный </a:t>
            </a:r>
            <a:r>
              <a:rPr lang="ru-RU" sz="1300" dirty="0" err="1" smtClean="0"/>
              <a:t>р-он</a:t>
            </a:r>
            <a:r>
              <a:rPr lang="ru-RU" sz="1300" dirty="0" smtClean="0"/>
              <a:t>, </a:t>
            </a:r>
          </a:p>
          <a:p>
            <a:pPr>
              <a:buNone/>
            </a:pPr>
            <a:r>
              <a:rPr lang="ru-RU" sz="1300" dirty="0" smtClean="0"/>
              <a:t>с. Гусара, источник “</a:t>
            </a:r>
            <a:r>
              <a:rPr lang="ru-RU" sz="1300" dirty="0" err="1" smtClean="0"/>
              <a:t>Гусыра</a:t>
            </a:r>
            <a:r>
              <a:rPr lang="ru-RU" sz="1300" dirty="0" smtClean="0"/>
              <a:t>”.</a:t>
            </a:r>
          </a:p>
          <a:p>
            <a:pPr>
              <a:buNone/>
            </a:pPr>
            <a:endParaRPr lang="ru-RU" sz="1300" dirty="0" smtClean="0"/>
          </a:p>
          <a:p>
            <a:pPr>
              <a:buNone/>
            </a:pPr>
            <a:r>
              <a:rPr lang="ru-RU" sz="1500" b="1" dirty="0" smtClean="0"/>
              <a:t>В наличии: </a:t>
            </a:r>
          </a:p>
          <a:p>
            <a:pPr>
              <a:buNone/>
            </a:pPr>
            <a:r>
              <a:rPr lang="ru-RU" sz="1500" b="1" dirty="0" smtClean="0"/>
              <a:t>0,5 л. стекло негазированное ,</a:t>
            </a:r>
          </a:p>
          <a:p>
            <a:pPr>
              <a:buNone/>
            </a:pPr>
            <a:r>
              <a:rPr lang="ru-RU" sz="1500" b="1" dirty="0" smtClean="0"/>
              <a:t>0,5 л. ПЭТ, ПЭТ спорт негазированная,</a:t>
            </a:r>
          </a:p>
          <a:p>
            <a:pPr>
              <a:buNone/>
            </a:pPr>
            <a:r>
              <a:rPr lang="ru-RU" sz="1500" b="1" dirty="0" smtClean="0"/>
              <a:t>1,5 л. ПЭТ негазированная,</a:t>
            </a:r>
          </a:p>
          <a:p>
            <a:pPr>
              <a:buNone/>
            </a:pPr>
            <a:r>
              <a:rPr lang="ru-RU" sz="1500" b="1" dirty="0" smtClean="0"/>
              <a:t>5 л. ПЭТ негазированная.</a:t>
            </a:r>
          </a:p>
          <a:p>
            <a:pPr>
              <a:buNone/>
            </a:pPr>
            <a:endParaRPr lang="ru-RU" sz="1500" dirty="0" smtClean="0"/>
          </a:p>
          <a:p>
            <a:endParaRPr lang="ru-RU" sz="1500" dirty="0"/>
          </a:p>
        </p:txBody>
      </p:sp>
      <p:pic>
        <p:nvPicPr>
          <p:cNvPr id="4" name="Picture 2" descr="http://tbauwater.com/tbau/im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2664296" cy="2132856"/>
          </a:xfrm>
          <a:prstGeom prst="rect">
            <a:avLst/>
          </a:prstGeom>
          <a:noFill/>
        </p:spPr>
      </p:pic>
      <p:pic>
        <p:nvPicPr>
          <p:cNvPr id="20490" name="Picture 10" descr="C:\Users\Фея\Desktop\вода\1\cf7c1a143a3a95d6a65f09216a7b2e9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89040"/>
            <a:ext cx="936104" cy="2664296"/>
          </a:xfrm>
          <a:prstGeom prst="rect">
            <a:avLst/>
          </a:prstGeom>
          <a:noFill/>
        </p:spPr>
      </p:pic>
      <p:pic>
        <p:nvPicPr>
          <p:cNvPr id="20491" name="Picture 11" descr="C:\Users\Фея\Desktop\вода\1\53a4daf5acb872bf4ade5357dd75b1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645024"/>
            <a:ext cx="1008112" cy="2736304"/>
          </a:xfrm>
          <a:prstGeom prst="rect">
            <a:avLst/>
          </a:prstGeom>
          <a:noFill/>
        </p:spPr>
      </p:pic>
      <p:pic>
        <p:nvPicPr>
          <p:cNvPr id="20492" name="Picture 12" descr="C:\Users\Фея\Desktop\вода\1\86e2227610cabbf15b2af919980e9b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276872"/>
            <a:ext cx="1440160" cy="4320480"/>
          </a:xfrm>
          <a:prstGeom prst="rect">
            <a:avLst/>
          </a:prstGeom>
          <a:noFill/>
        </p:spPr>
      </p:pic>
      <p:pic>
        <p:nvPicPr>
          <p:cNvPr id="20493" name="Picture 13" descr="C:\Users\Фея\Desktop\вода\1\d4b9e68fa2df1ab4f665db4ed93afd4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5" y="2132856"/>
            <a:ext cx="2232248" cy="43204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19872" y="116632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1200" b="1" dirty="0" smtClean="0"/>
              <a:t>«</a:t>
            </a:r>
            <a:r>
              <a:rPr lang="ru-RU" sz="1200" b="1" dirty="0" err="1" smtClean="0"/>
              <a:t>Тбау</a:t>
            </a:r>
            <a:r>
              <a:rPr lang="ru-RU" sz="1200" b="1" dirty="0" smtClean="0"/>
              <a:t>» </a:t>
            </a:r>
            <a:r>
              <a:rPr lang="ru-RU" sz="1200" dirty="0" smtClean="0"/>
              <a:t>- это уникальная природная горная родниковая вода,</a:t>
            </a:r>
            <a:r>
              <a:rPr lang="en-US" sz="1200" dirty="0" smtClean="0"/>
              <a:t> </a:t>
            </a:r>
            <a:r>
              <a:rPr lang="ru-RU" sz="1200" dirty="0" smtClean="0"/>
              <a:t>которая</a:t>
            </a:r>
            <a:r>
              <a:rPr lang="en-US" sz="1200" dirty="0" smtClean="0"/>
              <a:t> </a:t>
            </a:r>
            <a:r>
              <a:rPr lang="ru-RU" sz="1200" dirty="0" smtClean="0"/>
              <a:t>обретает своё начало на высоте более 3000 метров в экологически</a:t>
            </a:r>
            <a:r>
              <a:rPr lang="en-US" sz="1200" dirty="0" smtClean="0"/>
              <a:t> </a:t>
            </a:r>
            <a:r>
              <a:rPr lang="ru-RU" sz="1200" dirty="0" smtClean="0"/>
              <a:t>чистой, особо охраняемой зоне </a:t>
            </a:r>
            <a:r>
              <a:rPr lang="ru-RU" sz="1200" dirty="0" err="1" smtClean="0"/>
              <a:t>Северо-Кавказского</a:t>
            </a:r>
            <a:r>
              <a:rPr lang="ru-RU" sz="1200" dirty="0" smtClean="0"/>
              <a:t> заповедника. Талая</a:t>
            </a:r>
            <a:r>
              <a:rPr lang="en-US" sz="1200" dirty="0" smtClean="0"/>
              <a:t> </a:t>
            </a:r>
            <a:r>
              <a:rPr lang="ru-RU" sz="1200" dirty="0" smtClean="0"/>
              <a:t>вода ледников Главного Кавказского хребта столетиями проходит через естественный природный фильтр, сквозь горную толщу вглубь более чем на     2000 метров, гармонично обогащаясь полезными микроэлементами, такими  как </a:t>
            </a:r>
            <a:r>
              <a:rPr lang="ru-RU" sz="1200" dirty="0" err="1" smtClean="0"/>
              <a:t>Mg</a:t>
            </a:r>
            <a:r>
              <a:rPr lang="ru-RU" sz="1200" dirty="0" smtClean="0"/>
              <a:t>, </a:t>
            </a:r>
            <a:r>
              <a:rPr lang="ru-RU" sz="1200" dirty="0" err="1" smtClean="0"/>
              <a:t>Ca</a:t>
            </a:r>
            <a:r>
              <a:rPr lang="ru-RU" sz="1200" dirty="0" smtClean="0"/>
              <a:t> и выходит на поверхность у подножия горы </a:t>
            </a:r>
            <a:r>
              <a:rPr lang="ru-RU" sz="1200" dirty="0" err="1" smtClean="0"/>
              <a:t>Тбау</a:t>
            </a:r>
            <a:r>
              <a:rPr lang="ru-RU" sz="1200" dirty="0" smtClean="0"/>
              <a:t>, откуда на автоцистернах перевозится для розлива на завод. Важно, что родниковая вода "</a:t>
            </a:r>
            <a:r>
              <a:rPr lang="ru-RU" sz="1200" dirty="0" err="1" smtClean="0"/>
              <a:t>Тбау</a:t>
            </a:r>
            <a:r>
              <a:rPr lang="ru-RU" sz="1200" dirty="0" smtClean="0"/>
              <a:t>" содержит минимальное количество натрия </a:t>
            </a:r>
            <a:r>
              <a:rPr lang="ru-RU" sz="1200" dirty="0" err="1" smtClean="0"/>
              <a:t>Na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5410944" cy="1800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>                                                              </a:t>
            </a:r>
            <a:br>
              <a:rPr lang="ru-RU" sz="2700" b="1" dirty="0" smtClean="0"/>
            </a:br>
            <a:r>
              <a:rPr lang="ru-RU" sz="2700" b="1" dirty="0" smtClean="0"/>
              <a:t> </a:t>
            </a:r>
            <a:r>
              <a:rPr lang="ru-RU" sz="2200" b="1" dirty="0" err="1" smtClean="0"/>
              <a:t>Тбау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Premium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400" dirty="0" smtClean="0"/>
              <a:t>Линейка серии </a:t>
            </a:r>
            <a:r>
              <a:rPr lang="ru-RU" sz="1400" dirty="0" err="1" smtClean="0"/>
              <a:t>Premium</a:t>
            </a:r>
            <a:r>
              <a:rPr lang="ru-RU" sz="1400" dirty="0" smtClean="0"/>
              <a:t> разливается в оригинальную стеклянную тару,  поэтому вода этой серии может стать прекрасным дополнением  любого праздничного стола.  В 2016 году вода «</a:t>
            </a:r>
            <a:r>
              <a:rPr lang="ru-RU" sz="1400" dirty="0" err="1" smtClean="0"/>
              <a:t>Тбау</a:t>
            </a:r>
            <a:r>
              <a:rPr lang="ru-RU" sz="1400" dirty="0" smtClean="0"/>
              <a:t>» стала бронзовым призером международного фестиваля в Чехии (</a:t>
            </a:r>
            <a:r>
              <a:rPr lang="ru-RU" sz="1400" dirty="0" err="1" smtClean="0"/>
              <a:t>Zlatá</a:t>
            </a:r>
            <a:r>
              <a:rPr lang="ru-RU" sz="1400" dirty="0" smtClean="0"/>
              <a:t> </a:t>
            </a:r>
            <a:r>
              <a:rPr lang="ru-RU" sz="1400" dirty="0" err="1" smtClean="0"/>
              <a:t>pivnÍ</a:t>
            </a:r>
            <a:r>
              <a:rPr lang="ru-RU" sz="1400" dirty="0" smtClean="0"/>
              <a:t> </a:t>
            </a:r>
            <a:r>
              <a:rPr lang="ru-RU" sz="1400" dirty="0" err="1" smtClean="0"/>
              <a:t>pečet</a:t>
            </a:r>
            <a:r>
              <a:rPr lang="ru-RU" sz="1400" dirty="0" smtClean="0"/>
              <a:t>). В 2017 году «</a:t>
            </a:r>
            <a:r>
              <a:rPr lang="ru-RU" sz="1400" dirty="0" err="1" smtClean="0"/>
              <a:t>Тбау</a:t>
            </a:r>
            <a:r>
              <a:rPr lang="ru-RU" sz="1400" dirty="0" smtClean="0"/>
              <a:t>» также получила статус «</a:t>
            </a:r>
            <a:r>
              <a:rPr lang="ru-RU" sz="1400" dirty="0" err="1" smtClean="0"/>
              <a:t>Эко-продукта</a:t>
            </a:r>
            <a:r>
              <a:rPr lang="ru-RU" sz="1400" dirty="0" smtClean="0"/>
              <a:t>» с правом нанесения соответствующего знака на этикетку. 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074" name="Picture 2" descr="http://tbauwater.com/tbau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2880320" cy="187220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          Экологически чистый продукт. </a:t>
            </a:r>
          </a:p>
          <a:p>
            <a:pPr>
              <a:buNone/>
            </a:pPr>
            <a:r>
              <a:rPr lang="ru-RU" sz="1400" b="1" dirty="0" smtClean="0"/>
              <a:t>   Соответствует стандарту "</a:t>
            </a:r>
            <a:r>
              <a:rPr lang="ru-RU" sz="1400" b="1" dirty="0" err="1" smtClean="0"/>
              <a:t>Эко-продукт</a:t>
            </a:r>
            <a:r>
              <a:rPr lang="ru-RU" sz="1400" b="1" dirty="0" smtClean="0"/>
              <a:t>". </a:t>
            </a:r>
          </a:p>
          <a:p>
            <a:pPr>
              <a:buNone/>
            </a:pPr>
            <a:r>
              <a:rPr lang="ru-RU" sz="1400" dirty="0" smtClean="0"/>
              <a:t>Подтверждено органом по сертификации ООО ССУ «ДЭКУЭС»</a:t>
            </a:r>
          </a:p>
          <a:p>
            <a:pPr>
              <a:buNone/>
            </a:pPr>
            <a:r>
              <a:rPr lang="ru-RU" sz="1400" b="1" dirty="0" smtClean="0"/>
              <a:t> —</a:t>
            </a:r>
            <a:r>
              <a:rPr lang="ru-RU" sz="1400" dirty="0" smtClean="0"/>
              <a:t> Срок годности – 12 месяцев при соблюдении условий</a:t>
            </a:r>
          </a:p>
          <a:p>
            <a:pPr>
              <a:buNone/>
            </a:pPr>
            <a:r>
              <a:rPr lang="ru-RU" sz="1400" dirty="0" smtClean="0"/>
              <a:t> транспортирования и хранения</a:t>
            </a:r>
          </a:p>
          <a:p>
            <a:pPr>
              <a:buNone/>
            </a:pPr>
            <a:r>
              <a:rPr lang="ru-RU" sz="1400" b="1" dirty="0" smtClean="0"/>
              <a:t> —</a:t>
            </a:r>
            <a:r>
              <a:rPr lang="ru-RU" sz="1400" dirty="0" smtClean="0"/>
              <a:t> Транспортировать и хранить при температуре от +5°С до +25°С </a:t>
            </a:r>
          </a:p>
          <a:p>
            <a:pPr>
              <a:buNone/>
            </a:pPr>
            <a:r>
              <a:rPr lang="ru-RU" sz="1400" dirty="0" smtClean="0"/>
              <a:t> и относительной влажности воздуха не выше 85%,</a:t>
            </a:r>
          </a:p>
          <a:p>
            <a:pPr>
              <a:buNone/>
            </a:pPr>
            <a:r>
              <a:rPr lang="ru-RU" sz="1400" dirty="0" smtClean="0"/>
              <a:t> исключая воздействие прямых солнечных лучей.</a:t>
            </a:r>
          </a:p>
          <a:p>
            <a:pPr>
              <a:buNone/>
            </a:pPr>
            <a:r>
              <a:rPr lang="ru-RU" sz="1400" dirty="0" smtClean="0"/>
              <a:t>         </a:t>
            </a:r>
            <a:r>
              <a:rPr lang="ru-RU" sz="1400" b="1" dirty="0" smtClean="0"/>
              <a:t>Состав: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dirty="0" smtClean="0"/>
              <a:t>        КАТИОНЫ: </a:t>
            </a:r>
            <a:r>
              <a:rPr lang="ru-RU" sz="1400" b="1" dirty="0" smtClean="0"/>
              <a:t>Натрий</a:t>
            </a:r>
            <a:r>
              <a:rPr lang="ru-RU" sz="1400" dirty="0" smtClean="0"/>
              <a:t> </a:t>
            </a:r>
            <a:r>
              <a:rPr lang="ru-RU" sz="1400" dirty="0" err="1" smtClean="0"/>
              <a:t>Na++</a:t>
            </a:r>
            <a:r>
              <a:rPr lang="ru-RU" sz="1400" dirty="0" smtClean="0"/>
              <a:t> </a:t>
            </a:r>
            <a:r>
              <a:rPr lang="ru-RU" sz="1400" b="1" dirty="0" smtClean="0"/>
              <a:t>Калий</a:t>
            </a:r>
            <a:r>
              <a:rPr lang="ru-RU" sz="1400" dirty="0" smtClean="0"/>
              <a:t> K+ &lt;10, </a:t>
            </a:r>
          </a:p>
          <a:p>
            <a:pPr>
              <a:buNone/>
            </a:pPr>
            <a:r>
              <a:rPr lang="ru-RU" sz="1400" b="1" dirty="0" smtClean="0"/>
              <a:t>        Магний</a:t>
            </a:r>
            <a:r>
              <a:rPr lang="ru-RU" sz="1400" dirty="0" smtClean="0"/>
              <a:t> Mg2+ &lt;15, </a:t>
            </a:r>
            <a:r>
              <a:rPr lang="ru-RU" sz="1400" b="1" dirty="0" smtClean="0"/>
              <a:t>Кальций</a:t>
            </a:r>
            <a:r>
              <a:rPr lang="ru-RU" sz="1400" dirty="0" smtClean="0"/>
              <a:t> Ca2+ 20-80</a:t>
            </a:r>
          </a:p>
          <a:p>
            <a:pPr>
              <a:buNone/>
            </a:pPr>
            <a:r>
              <a:rPr lang="ru-RU" sz="1400" dirty="0" smtClean="0"/>
              <a:t>        АНИОНЫ: </a:t>
            </a:r>
            <a:r>
              <a:rPr lang="ru-RU" sz="1400" b="1" dirty="0" smtClean="0"/>
              <a:t>Гидрокарбонаты</a:t>
            </a:r>
            <a:r>
              <a:rPr lang="ru-RU" sz="1400" dirty="0" smtClean="0"/>
              <a:t> HCO-₃ 120-250, </a:t>
            </a:r>
          </a:p>
          <a:p>
            <a:pPr>
              <a:buNone/>
            </a:pPr>
            <a:r>
              <a:rPr lang="ru-RU" sz="1400" b="1" dirty="0" smtClean="0"/>
              <a:t>        Сульфаты</a:t>
            </a:r>
            <a:r>
              <a:rPr lang="ru-RU" sz="1400" dirty="0" smtClean="0"/>
              <a:t> SO2-₄ &lt;25, </a:t>
            </a:r>
            <a:r>
              <a:rPr lang="ru-RU" sz="1400" b="1" dirty="0" smtClean="0"/>
              <a:t>Хлориды</a:t>
            </a:r>
            <a:r>
              <a:rPr lang="ru-RU" sz="1400" dirty="0" smtClean="0"/>
              <a:t> CL- &lt;25</a:t>
            </a:r>
          </a:p>
          <a:p>
            <a:pPr>
              <a:buNone/>
            </a:pPr>
            <a:r>
              <a:rPr lang="ru-RU" sz="1400" b="1" dirty="0" smtClean="0"/>
              <a:t>        Место добычи:</a:t>
            </a:r>
            <a:r>
              <a:rPr lang="ru-RU" sz="1400" dirty="0" smtClean="0"/>
              <a:t> РФ, </a:t>
            </a:r>
            <a:r>
              <a:rPr lang="ru-RU" sz="1400" dirty="0" err="1" smtClean="0"/>
              <a:t>РСО-Алания</a:t>
            </a:r>
            <a:r>
              <a:rPr lang="ru-RU" sz="1400" dirty="0" smtClean="0"/>
              <a:t>, </a:t>
            </a:r>
          </a:p>
          <a:p>
            <a:pPr>
              <a:buNone/>
            </a:pPr>
            <a:r>
              <a:rPr lang="ru-RU" sz="1400" dirty="0" smtClean="0"/>
              <a:t>        Пригородный </a:t>
            </a:r>
            <a:r>
              <a:rPr lang="ru-RU" sz="1400" dirty="0" err="1" smtClean="0"/>
              <a:t>р-он</a:t>
            </a:r>
            <a:r>
              <a:rPr lang="ru-RU" sz="1400" dirty="0" smtClean="0"/>
              <a:t>, с. Гусара, источник “</a:t>
            </a:r>
            <a:r>
              <a:rPr lang="ru-RU" sz="1400" dirty="0" err="1" smtClean="0"/>
              <a:t>Гусыра</a:t>
            </a:r>
            <a:r>
              <a:rPr lang="ru-RU" sz="1400" dirty="0" smtClean="0"/>
              <a:t>”.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600" b="1" dirty="0" smtClean="0"/>
              <a:t>        В наличии: 0,5 л. Стекло, газированная, негазированная</a:t>
            </a:r>
            <a:endParaRPr lang="ru-RU" sz="1600" b="1" dirty="0"/>
          </a:p>
        </p:txBody>
      </p:sp>
      <p:pic>
        <p:nvPicPr>
          <p:cNvPr id="3075" name="Picture 3" descr="C:\Users\Фея\Desktop\вода\d09b282c687fb747b955981029f53ae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916832"/>
            <a:ext cx="1224136" cy="4608512"/>
          </a:xfrm>
          <a:prstGeom prst="rect">
            <a:avLst/>
          </a:prstGeom>
          <a:noFill/>
        </p:spPr>
      </p:pic>
      <p:pic>
        <p:nvPicPr>
          <p:cNvPr id="3076" name="Picture 4" descr="C:\Users\Фея\Desktop\вода\c13ae45e8a4e1f60bc584a3d39b3e83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916832"/>
            <a:ext cx="1224136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3312368"/>
          </a:xfrm>
        </p:spPr>
        <p:txBody>
          <a:bodyPr>
            <a:normAutofit fontScale="90000"/>
          </a:bodyPr>
          <a:lstStyle/>
          <a:p>
            <a:pPr algn="l"/>
            <a:r>
              <a:rPr lang="ru-RU" sz="1300" dirty="0" smtClean="0"/>
              <a:t>— Экологически чистый продукт. Соответствует стандарту </a:t>
            </a:r>
            <a:r>
              <a:rPr lang="ru-RU" sz="1300" b="1" dirty="0" smtClean="0"/>
              <a:t>"</a:t>
            </a:r>
            <a:r>
              <a:rPr lang="ru-RU" sz="1300" b="1" dirty="0" err="1" smtClean="0"/>
              <a:t>Эко-продукт</a:t>
            </a:r>
            <a:r>
              <a:rPr lang="ru-RU" sz="1300" b="1" dirty="0" smtClean="0"/>
              <a:t>"</a:t>
            </a:r>
            <a:r>
              <a:rPr lang="ru-RU" sz="1300" dirty="0" smtClean="0"/>
              <a:t>. </a:t>
            </a:r>
            <a:br>
              <a:rPr lang="ru-RU" sz="1300" dirty="0" smtClean="0"/>
            </a:br>
            <a:r>
              <a:rPr lang="ru-RU" sz="1300" dirty="0" smtClean="0"/>
              <a:t>Подтверждено органом по сертификации ООО ССУ "ДЭКУЭС".</a:t>
            </a:r>
            <a:br>
              <a:rPr lang="ru-RU" sz="1300" dirty="0" smtClean="0"/>
            </a:br>
            <a:r>
              <a:rPr lang="ru-RU" sz="1300" b="1" dirty="0" smtClean="0"/>
              <a:t>—</a:t>
            </a:r>
            <a:r>
              <a:rPr lang="ru-RU" sz="1300" dirty="0" smtClean="0"/>
              <a:t> Срок годности – 12 месяцев при соблюдении условий транспортирования и хранения.</a:t>
            </a:r>
            <a:br>
              <a:rPr lang="ru-RU" sz="1300" dirty="0" smtClean="0"/>
            </a:br>
            <a:r>
              <a:rPr lang="ru-RU" sz="1300" b="1" dirty="0" smtClean="0"/>
              <a:t>—</a:t>
            </a:r>
            <a:r>
              <a:rPr lang="ru-RU" sz="1300" dirty="0" smtClean="0"/>
              <a:t> Транспортировать и хранить при температуре от +5°С до +25°С </a:t>
            </a:r>
            <a:br>
              <a:rPr lang="ru-RU" sz="1300" dirty="0" smtClean="0"/>
            </a:br>
            <a:r>
              <a:rPr lang="ru-RU" sz="1300" dirty="0" smtClean="0"/>
              <a:t>и относительной влажности воздуха не выше 85%, </a:t>
            </a:r>
            <a:br>
              <a:rPr lang="ru-RU" sz="1300" dirty="0" smtClean="0"/>
            </a:br>
            <a:r>
              <a:rPr lang="ru-RU" sz="1300" dirty="0" smtClean="0"/>
              <a:t>исключая воздействие прямых солнечных лучей.</a:t>
            </a:r>
            <a:br>
              <a:rPr lang="ru-RU" sz="1300" dirty="0" smtClean="0"/>
            </a:br>
            <a:r>
              <a:rPr lang="ru-RU" sz="1600" b="1" dirty="0" smtClean="0"/>
              <a:t>Состав: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КАТИОНЫ: </a:t>
            </a:r>
            <a:r>
              <a:rPr lang="ru-RU" sz="1300" b="1" dirty="0" smtClean="0"/>
              <a:t>Калий</a:t>
            </a:r>
            <a:r>
              <a:rPr lang="ru-RU" sz="1300" dirty="0" smtClean="0"/>
              <a:t> K+ 2-20, </a:t>
            </a:r>
            <a:r>
              <a:rPr lang="ru-RU" sz="1300" b="1" dirty="0" smtClean="0"/>
              <a:t>Магний</a:t>
            </a:r>
            <a:r>
              <a:rPr lang="ru-RU" sz="1300" dirty="0" smtClean="0"/>
              <a:t> Mg2+ 5-50, </a:t>
            </a:r>
            <a:r>
              <a:rPr lang="ru-RU" sz="1300" b="1" dirty="0" smtClean="0"/>
              <a:t>Кальций</a:t>
            </a:r>
            <a:r>
              <a:rPr lang="ru-RU" sz="1300" dirty="0" smtClean="0"/>
              <a:t> Ca2+ 20-80. </a:t>
            </a:r>
            <a:br>
              <a:rPr lang="ru-RU" sz="1300" dirty="0" smtClean="0"/>
            </a:br>
            <a:r>
              <a:rPr lang="ru-RU" sz="1300" dirty="0" smtClean="0"/>
              <a:t>АНИОНЫ: </a:t>
            </a:r>
            <a:r>
              <a:rPr lang="ru-RU" sz="1300" b="1" dirty="0" smtClean="0"/>
              <a:t>Гидрокарбонаты</a:t>
            </a:r>
            <a:r>
              <a:rPr lang="ru-RU" sz="1300" dirty="0" smtClean="0"/>
              <a:t> HCO-₃ 100-300, </a:t>
            </a:r>
            <a:r>
              <a:rPr lang="ru-RU" sz="1300" b="1" dirty="0" smtClean="0"/>
              <a:t>Сульфаты</a:t>
            </a:r>
            <a:r>
              <a:rPr lang="ru-RU" sz="1300" dirty="0" smtClean="0"/>
              <a:t> SO2-₄ 30-80, </a:t>
            </a:r>
            <a:br>
              <a:rPr lang="ru-RU" sz="1300" dirty="0" smtClean="0"/>
            </a:br>
            <a:r>
              <a:rPr lang="ru-RU" sz="1300" b="1" dirty="0" smtClean="0"/>
              <a:t>Фторид</a:t>
            </a:r>
            <a:r>
              <a:rPr lang="ru-RU" sz="1300" dirty="0" smtClean="0"/>
              <a:t> F¯ 0,6-1,0, </a:t>
            </a:r>
            <a:r>
              <a:rPr lang="ru-RU" sz="1300" b="1" dirty="0" smtClean="0"/>
              <a:t>Хлориды</a:t>
            </a:r>
            <a:r>
              <a:rPr lang="ru-RU" sz="1300" dirty="0" smtClean="0"/>
              <a:t> CL- 30-8. </a:t>
            </a:r>
            <a:br>
              <a:rPr lang="ru-RU" sz="1300" dirty="0" smtClean="0"/>
            </a:br>
            <a:r>
              <a:rPr lang="ru-RU" sz="1300" b="1" dirty="0" smtClean="0"/>
              <a:t>Место добычи: </a:t>
            </a:r>
            <a:r>
              <a:rPr lang="ru-RU" sz="1300" dirty="0" smtClean="0"/>
              <a:t>РФ, </a:t>
            </a:r>
            <a:r>
              <a:rPr lang="ru-RU" sz="1300" dirty="0" err="1" smtClean="0"/>
              <a:t>РСО-Алания</a:t>
            </a:r>
            <a:r>
              <a:rPr lang="ru-RU" sz="1300" dirty="0" smtClean="0"/>
              <a:t>, Пригородный </a:t>
            </a:r>
            <a:r>
              <a:rPr lang="ru-RU" sz="1300" dirty="0" err="1" smtClean="0"/>
              <a:t>р-он</a:t>
            </a:r>
            <a:r>
              <a:rPr lang="ru-RU" sz="1300" dirty="0" smtClean="0"/>
              <a:t>,</a:t>
            </a:r>
            <a:br>
              <a:rPr lang="ru-RU" sz="1300" dirty="0" smtClean="0"/>
            </a:br>
            <a:r>
              <a:rPr lang="ru-RU" sz="1300" dirty="0" smtClean="0"/>
              <a:t>с. Гусара, источник “</a:t>
            </a:r>
            <a:r>
              <a:rPr lang="ru-RU" sz="1300" dirty="0" err="1" smtClean="0"/>
              <a:t>Гусыра</a:t>
            </a:r>
            <a:r>
              <a:rPr lang="ru-RU" sz="1300" dirty="0" smtClean="0"/>
              <a:t>”.</a:t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800" b="1" dirty="0" smtClean="0"/>
              <a:t>В наличии: 0,33 л., 0,5 л., 5 л.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19458" name="Picture 2" descr="C:\Users\Фея\Desktop\вода\2a70a80769cab3d38b56e1dab4236b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01008"/>
            <a:ext cx="1152128" cy="2990850"/>
          </a:xfrm>
          <a:prstGeom prst="rect">
            <a:avLst/>
          </a:prstGeom>
          <a:noFill/>
        </p:spPr>
      </p:pic>
      <p:pic>
        <p:nvPicPr>
          <p:cNvPr id="19459" name="Picture 3" descr="C:\Users\Фея\Desktop\вода\7bd66102c612cff9646757187f49a9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653136"/>
            <a:ext cx="792088" cy="2016224"/>
          </a:xfrm>
          <a:prstGeom prst="rect">
            <a:avLst/>
          </a:prstGeom>
          <a:noFill/>
        </p:spPr>
      </p:pic>
      <p:pic>
        <p:nvPicPr>
          <p:cNvPr id="19460" name="Picture 4" descr="C:\Users\Фея\Desktop\вода\cf7c1a143a3a95d6a65f09216a7b2e9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708920"/>
            <a:ext cx="2304256" cy="3960440"/>
          </a:xfrm>
          <a:prstGeom prst="rect">
            <a:avLst/>
          </a:prstGeom>
          <a:noFill/>
        </p:spPr>
      </p:pic>
      <p:pic>
        <p:nvPicPr>
          <p:cNvPr id="7" name="Picture 2" descr="http://tbauwater.com/tbau/img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18718"/>
            <a:ext cx="2160240" cy="195815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43808" y="188640"/>
            <a:ext cx="6120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 err="1" smtClean="0"/>
              <a:t>Тбау</a:t>
            </a:r>
            <a:r>
              <a:rPr lang="ru-RU" sz="3200" dirty="0" smtClean="0"/>
              <a:t>. Детская</a:t>
            </a:r>
            <a:endParaRPr lang="ru-RU" dirty="0" smtClean="0"/>
          </a:p>
          <a:p>
            <a:r>
              <a:rPr lang="ru-RU" sz="1200" dirty="0" smtClean="0"/>
              <a:t> Родниковая питьевая </a:t>
            </a:r>
            <a:r>
              <a:rPr lang="ru-RU" sz="1200" dirty="0" err="1" smtClean="0"/>
              <a:t>водa</a:t>
            </a:r>
            <a:r>
              <a:rPr lang="ru-RU" sz="1200" dirty="0" smtClean="0"/>
              <a:t> «</a:t>
            </a:r>
            <a:r>
              <a:rPr lang="ru-RU" sz="1200" dirty="0" err="1" smtClean="0"/>
              <a:t>Тбау</a:t>
            </a:r>
            <a:r>
              <a:rPr lang="ru-RU" sz="1200" dirty="0" smtClean="0"/>
              <a:t>. Детская» добывается из природного источника,  </a:t>
            </a:r>
            <a:br>
              <a:rPr lang="ru-RU" sz="1200" dirty="0" smtClean="0"/>
            </a:br>
            <a:r>
              <a:rPr lang="ru-RU" sz="1200" dirty="0" smtClean="0"/>
              <a:t> расположенного в экологически чистой и охраняемой зоне </a:t>
            </a:r>
            <a:r>
              <a:rPr lang="ru-RU" sz="1200" dirty="0" err="1" smtClean="0"/>
              <a:t>Северо-Кавказского</a:t>
            </a:r>
            <a:r>
              <a:rPr lang="ru-RU" sz="1200" dirty="0" smtClean="0"/>
              <a:t>   заповедника. Продукт содержит в своем составе комплекс минералов и микроэлементов, необходимых для здорового развития организма. Родниковая вода «</a:t>
            </a:r>
            <a:r>
              <a:rPr lang="ru-RU" sz="1200" dirty="0" err="1" smtClean="0"/>
              <a:t>Тбау</a:t>
            </a:r>
            <a:r>
              <a:rPr lang="ru-RU" sz="1200" dirty="0" smtClean="0"/>
              <a:t>. Детская» отличается природным, естественным мягким вкусом. Подходит для употребления и приготовления пищи детям, начиная с момента рождения, а также взрослым. Рекомендована заключением №12-5/329 от 07.07.15 «НИИ экологии человека и гигиены окружающей среды имени  </a:t>
            </a:r>
            <a:r>
              <a:rPr lang="ru-RU" sz="1200" dirty="0" err="1" smtClean="0"/>
              <a:t>А.Н.Сысина</a:t>
            </a:r>
            <a:r>
              <a:rPr lang="ru-RU" sz="1200" dirty="0" smtClean="0"/>
              <a:t>» Министерства Здравоохранения России.</a:t>
            </a:r>
            <a:endParaRPr 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20688"/>
            <a:ext cx="3970784" cy="5760640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300" dirty="0" smtClean="0"/>
              <a:t> Минеральная вода </a:t>
            </a:r>
            <a:r>
              <a:rPr lang="ru-RU" sz="1300" b="1" dirty="0" smtClean="0"/>
              <a:t>«</a:t>
            </a:r>
            <a:r>
              <a:rPr lang="ru-RU" sz="1300" b="1" dirty="0" err="1" smtClean="0"/>
              <a:t>Казбек-Аква</a:t>
            </a:r>
            <a:r>
              <a:rPr lang="ru-RU" sz="1300" b="1" dirty="0" smtClean="0"/>
              <a:t>»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Обладает отличными вкусовыми качествами и широким лечебно-профилактическим действием.</a:t>
            </a:r>
            <a:br>
              <a:rPr lang="ru-RU" sz="1300" dirty="0" smtClean="0"/>
            </a:br>
            <a:r>
              <a:rPr lang="ru-RU" sz="1300" dirty="0" smtClean="0"/>
              <a:t>Минеральная вода «</a:t>
            </a:r>
            <a:r>
              <a:rPr lang="ru-RU" sz="1300" dirty="0" err="1" smtClean="0"/>
              <a:t>Казбек-Аква</a:t>
            </a:r>
            <a:r>
              <a:rPr lang="ru-RU" sz="1300" dirty="0" smtClean="0"/>
              <a:t>» подходит тем, кто следит за своим здоровьем. С многовековых белоснежных ледников Казбека талая вода на протяжении нескольких лет преодолевает путь до источника. Постепенно проходя через естественный природный фильтр Кавказских гор, вода обогащается солями и минералами,</a:t>
            </a:r>
            <a:br>
              <a:rPr lang="ru-RU" sz="1300" dirty="0" smtClean="0"/>
            </a:br>
            <a:r>
              <a:rPr lang="ru-RU" sz="1300" dirty="0" smtClean="0"/>
              <a:t>становясь лечебной. Тип воды «Кисловодский». Обладает отличными вкусовыми качествами и широким лечебно-профилактическим действием. «</a:t>
            </a:r>
            <a:r>
              <a:rPr lang="ru-RU" sz="1300" dirty="0" err="1" smtClean="0"/>
              <a:t>Казбек-Аква</a:t>
            </a:r>
            <a:r>
              <a:rPr lang="ru-RU" sz="1300" dirty="0" smtClean="0"/>
              <a:t>» рекомендуется употреблять при хроническом гастрите, панкреатите, заболеваниях печени и желчевыводящих путей, сахарном диабете, ожирении, подагре и т.д.</a:t>
            </a:r>
            <a:br>
              <a:rPr lang="ru-RU" sz="1300" dirty="0" smtClean="0"/>
            </a:br>
            <a:r>
              <a:rPr lang="ru-RU" sz="1300" dirty="0" smtClean="0"/>
              <a:t>Гидрокарбонатно-сульфатная кальциевая вода «</a:t>
            </a:r>
            <a:r>
              <a:rPr lang="ru-RU" sz="1300" dirty="0" err="1" smtClean="0"/>
              <a:t>Казбек-Аква</a:t>
            </a:r>
            <a:r>
              <a:rPr lang="ru-RU" sz="1300" dirty="0" smtClean="0"/>
              <a:t>» рекомендована заключением №1328 от 22.10.14 «Пятигорского государственного научно-исследовательского института курортологии Федерального медико-биологического агентства».</a:t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800" b="1" dirty="0" smtClean="0"/>
              <a:t>В наличии: </a:t>
            </a:r>
            <a:br>
              <a:rPr lang="ru-RU" sz="1800" b="1" dirty="0" smtClean="0"/>
            </a:br>
            <a:r>
              <a:rPr lang="ru-RU" sz="1800" b="1" dirty="0" smtClean="0"/>
              <a:t>0,5 л. Стекло, ПЭТ </a:t>
            </a:r>
            <a:r>
              <a:rPr lang="ru-RU" sz="1300" dirty="0" smtClean="0"/>
              <a:t/>
            </a:r>
            <a:br>
              <a:rPr lang="ru-RU" sz="1300" dirty="0" smtClean="0"/>
            </a:br>
            <a:endParaRPr lang="ru-RU" sz="1300" dirty="0"/>
          </a:p>
        </p:txBody>
      </p:sp>
      <p:pic>
        <p:nvPicPr>
          <p:cNvPr id="6146" name="Picture 2" descr="https://avatars.mds.yandex.net/get-pdb/2062817/9e7ae9c2-32a4-4de8-993d-a9d47d2761c7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176464" cy="482453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32656"/>
            <a:ext cx="4258816" cy="626469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18864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/>
              <a:t>Минеральная вода «</a:t>
            </a:r>
            <a:r>
              <a:rPr lang="ru-RU" sz="2800" b="1" dirty="0" err="1" smtClean="0"/>
              <a:t>Казбек-Аква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05064"/>
            <a:ext cx="8424936" cy="2664296"/>
          </a:xfrm>
        </p:spPr>
        <p:txBody>
          <a:bodyPr numCol="1">
            <a:normAutofit fontScale="90000"/>
          </a:bodyPr>
          <a:lstStyle/>
          <a:p>
            <a:pPr algn="l" fontAlgn="base"/>
            <a:r>
              <a:rPr lang="ru-RU" sz="1200" cap="all" dirty="0" smtClean="0"/>
              <a:t/>
            </a:r>
            <a:br>
              <a:rPr lang="ru-RU" sz="1200" cap="all" dirty="0" smtClean="0"/>
            </a:br>
            <a:r>
              <a:rPr lang="ru-RU" sz="1200" cap="all" dirty="0" smtClean="0"/>
              <a:t/>
            </a:r>
            <a:br>
              <a:rPr lang="ru-RU" sz="1200" cap="all" dirty="0" smtClean="0"/>
            </a:br>
            <a:r>
              <a:rPr lang="ru-RU" sz="1200" cap="all" dirty="0" smtClean="0"/>
              <a:t>                                        </a:t>
            </a:r>
            <a:br>
              <a:rPr lang="ru-RU" sz="1200" cap="all" dirty="0" smtClean="0"/>
            </a:br>
            <a:r>
              <a:rPr lang="ru-RU" sz="1300" b="1" cap="all" dirty="0" smtClean="0"/>
              <a:t>МИНЕРАЛЬНАЯ ПРИРОДНАЯ ПИТЬЕВАЯ СТОЛОВАЯ ВОДА</a:t>
            </a:r>
            <a:r>
              <a:rPr lang="en-US" sz="1300" b="1" cap="all" dirty="0" smtClean="0"/>
              <a:t> </a:t>
            </a:r>
            <a:r>
              <a:rPr lang="ru-RU" sz="1300" cap="all" dirty="0" smtClean="0"/>
              <a:t>«AQUA DARIAL"</a:t>
            </a:r>
            <a:r>
              <a:rPr lang="ru-RU" sz="1300" b="1" cap="all" dirty="0" smtClean="0"/>
              <a:t>"АКВА ДАРЬЯЛ" ГАЗИРОВАННАЯ</a:t>
            </a:r>
            <a:r>
              <a:rPr lang="en-US" sz="1300" b="1" cap="all" dirty="0" smtClean="0"/>
              <a:t> (</a:t>
            </a:r>
            <a:r>
              <a:rPr lang="ru-RU" sz="1300" b="1" cap="all" dirty="0" smtClean="0"/>
              <a:t>ПЭТ 1,5Л, ПЭТ 0,5Л, СТЕКЛО 0,5Л </a:t>
            </a:r>
            <a:r>
              <a:rPr lang="en-US" sz="1300" b="1" cap="all" dirty="0" smtClean="0"/>
              <a:t>)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"</a:t>
            </a:r>
            <a:r>
              <a:rPr lang="ru-RU" sz="1300" dirty="0" err="1" smtClean="0"/>
              <a:t>Аква</a:t>
            </a:r>
            <a:r>
              <a:rPr lang="ru-RU" sz="1300" dirty="0" smtClean="0"/>
              <a:t> </a:t>
            </a:r>
            <a:r>
              <a:rPr lang="ru-RU" sz="1300" dirty="0" err="1" smtClean="0"/>
              <a:t>Дарьял</a:t>
            </a:r>
            <a:r>
              <a:rPr lang="ru-RU" sz="1300" dirty="0" smtClean="0"/>
              <a:t>"</a:t>
            </a:r>
            <a:r>
              <a:rPr lang="ru-RU" sz="1300" b="1" cap="all" dirty="0" smtClean="0"/>
              <a:t/>
            </a:r>
            <a:br>
              <a:rPr lang="ru-RU" sz="1300" b="1" cap="all" dirty="0" smtClean="0"/>
            </a:br>
            <a:r>
              <a:rPr lang="ru-RU" sz="1300" dirty="0" smtClean="0"/>
              <a:t>Минеральная питьевая столовая вода "</a:t>
            </a:r>
            <a:r>
              <a:rPr lang="ru-RU" sz="1300" dirty="0" err="1" smtClean="0"/>
              <a:t>Аква</a:t>
            </a:r>
            <a:r>
              <a:rPr lang="ru-RU" sz="1300" dirty="0" smtClean="0"/>
              <a:t> </a:t>
            </a:r>
            <a:r>
              <a:rPr lang="ru-RU" sz="1300" dirty="0" err="1" smtClean="0"/>
              <a:t>Дарьял</a:t>
            </a:r>
            <a:r>
              <a:rPr lang="ru-RU" sz="1300" dirty="0" smtClean="0"/>
              <a:t>" - природная питьевая вода, добываемая из экологически чистых источников,</a:t>
            </a:r>
            <a:r>
              <a:rPr lang="en-US" sz="1300" dirty="0" smtClean="0"/>
              <a:t> </a:t>
            </a:r>
            <a:r>
              <a:rPr lang="ru-RU" sz="1300" dirty="0" smtClean="0"/>
              <a:t>обладает  уникальными свойствами. Она не проходит технической очистки и не теряет полезных компонентов, которыми ее наделила природа.  Минеральная питьевая столовая вода  «</a:t>
            </a:r>
            <a:r>
              <a:rPr lang="ru-RU" sz="1300" dirty="0" err="1" smtClean="0"/>
              <a:t>Аква</a:t>
            </a:r>
            <a:r>
              <a:rPr lang="ru-RU" sz="1300" dirty="0" smtClean="0"/>
              <a:t>  </a:t>
            </a:r>
            <a:r>
              <a:rPr lang="ru-RU" sz="1300" dirty="0" err="1" smtClean="0"/>
              <a:t>Дарьял</a:t>
            </a:r>
            <a:r>
              <a:rPr lang="ru-RU" sz="1300" dirty="0" smtClean="0"/>
              <a:t>» обладает прекрасным биохимическим составом, который</a:t>
            </a:r>
            <a:r>
              <a:rPr lang="en-US" sz="1300" dirty="0" smtClean="0"/>
              <a:t> </a:t>
            </a:r>
            <a:r>
              <a:rPr lang="ru-RU" sz="1300" dirty="0" smtClean="0"/>
              <a:t>обеспечивает организм самыми необходимыми компонентами и микроэлементами.</a:t>
            </a:r>
            <a:br>
              <a:rPr lang="ru-RU" sz="1300" dirty="0" smtClean="0"/>
            </a:br>
            <a:r>
              <a:rPr lang="ru-RU" sz="1300" cap="all" dirty="0" smtClean="0"/>
              <a:t/>
            </a:r>
            <a:br>
              <a:rPr lang="ru-RU" sz="1300" cap="all" dirty="0" smtClean="0"/>
            </a:br>
            <a:r>
              <a:rPr lang="ru-RU" sz="1300" b="1" cap="all" dirty="0" smtClean="0"/>
              <a:t>АРТЕЗИАНСКАЯ ПРИРОДНАЯ ПИТЬЕВАЯ ВОДА</a:t>
            </a:r>
            <a:r>
              <a:rPr lang="en-US" sz="1300" b="1" cap="all" dirty="0" smtClean="0"/>
              <a:t> </a:t>
            </a:r>
            <a:r>
              <a:rPr lang="ru-RU" sz="1300" cap="all" dirty="0" smtClean="0"/>
              <a:t>ВЫСШЕЙ КАТЕГОРИИ«AQUA DARIAL» </a:t>
            </a:r>
            <a:r>
              <a:rPr lang="ru-RU" sz="1300" b="1" cap="all" dirty="0" smtClean="0"/>
              <a:t>АКВА ДАРЬЯЛ</a:t>
            </a:r>
            <a:r>
              <a:rPr lang="en-US" sz="1300" b="1" cap="all" dirty="0" smtClean="0"/>
              <a:t>   (</a:t>
            </a:r>
            <a:r>
              <a:rPr lang="ru-RU" sz="1300" b="1" cap="all" dirty="0" smtClean="0"/>
              <a:t>ПЭТ 1,5Л, ПЭТ 0,5Л</a:t>
            </a:r>
            <a:r>
              <a:rPr lang="en-US" sz="1300" b="1" cap="all" dirty="0" smtClean="0"/>
              <a:t>)</a:t>
            </a:r>
            <a:r>
              <a:rPr lang="ru-RU" sz="1300" b="1" cap="all" dirty="0" smtClean="0"/>
              <a:t/>
            </a:r>
            <a:br>
              <a:rPr lang="ru-RU" sz="1300" b="1" cap="all" dirty="0" smtClean="0"/>
            </a:br>
            <a:r>
              <a:rPr lang="ru-RU" sz="1300" dirty="0" smtClean="0"/>
              <a:t>Новинка в продуктовой линейке завода - полноценная по химическому составу  вода высшей категории, насыщенная йодом. Артезианская природная питьевая вода высшей категории "</a:t>
            </a:r>
            <a:r>
              <a:rPr lang="ru-RU" sz="1300" dirty="0" err="1" smtClean="0"/>
              <a:t>Аква</a:t>
            </a:r>
            <a:r>
              <a:rPr lang="ru-RU" sz="1300" dirty="0" smtClean="0"/>
              <a:t> </a:t>
            </a:r>
            <a:r>
              <a:rPr lang="ru-RU" sz="1300" dirty="0" err="1" smtClean="0"/>
              <a:t>Дарьял</a:t>
            </a:r>
            <a:r>
              <a:rPr lang="ru-RU" sz="1300" dirty="0" smtClean="0"/>
              <a:t>" берет свое начало с ледников Кавказских гор и обладает уникальными свойствами, может быть использована в качестве профилактики заболеваний, связанных с дефицитом йода.</a:t>
            </a:r>
            <a:r>
              <a:rPr lang="en-US" sz="1300" cap="all" dirty="0" smtClean="0"/>
              <a:t> </a:t>
            </a:r>
            <a:r>
              <a:rPr lang="ru-RU" sz="1300" cap="all" dirty="0" smtClean="0"/>
              <a:t>СОДЕРЖИТ ЙОД</a:t>
            </a:r>
            <a:br>
              <a:rPr lang="ru-RU" sz="1300" cap="all" dirty="0" smtClean="0"/>
            </a:br>
            <a:r>
              <a:rPr lang="ru-RU" sz="1300" cap="all" dirty="0" smtClean="0"/>
              <a:t/>
            </a:r>
            <a:br>
              <a:rPr lang="ru-RU" sz="1300" cap="all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4" name="Содержимое 3" descr="презентер вода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560840" cy="35283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610744" cy="576064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Безалкогольные напитки «Бавария </a:t>
            </a:r>
            <a:r>
              <a:rPr lang="ru-RU" sz="1600" b="1" dirty="0" err="1" smtClean="0"/>
              <a:t>Premium</a:t>
            </a:r>
            <a:r>
              <a:rPr lang="ru-RU" sz="1600" b="1" dirty="0" smtClean="0"/>
              <a:t>»</a:t>
            </a:r>
            <a:r>
              <a:rPr lang="ru-RU" sz="1600" dirty="0" smtClean="0"/>
              <a:t> изготовлены на основе горной родниковой воды, натуральных соков, настоек и экстрактов.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Сегмент напитков класса «</a:t>
            </a:r>
            <a:r>
              <a:rPr lang="ru-RU" sz="1600" dirty="0" err="1" smtClean="0"/>
              <a:t>Премиум</a:t>
            </a:r>
            <a:r>
              <a:rPr lang="ru-RU" sz="1600" dirty="0" smtClean="0"/>
              <a:t>» становится все более востребованным из-за возросшего спроса на натуральные продукты.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Линейка серии </a:t>
            </a:r>
            <a:r>
              <a:rPr lang="ru-RU" sz="1600" dirty="0" err="1" smtClean="0"/>
              <a:t>Premium</a:t>
            </a:r>
            <a:r>
              <a:rPr lang="ru-RU" sz="1600" dirty="0" smtClean="0"/>
              <a:t> разливается в оригинальную стеклянную тару, поэтому вода этой серии может стать прекрасным дополнением  любого праздничного стола.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В наличии вкусы:</a:t>
            </a:r>
            <a:br>
              <a:rPr lang="ru-RU" sz="1600" b="1" dirty="0" smtClean="0"/>
            </a:br>
            <a:r>
              <a:rPr lang="ru-RU" sz="1600" b="1" dirty="0" smtClean="0"/>
              <a:t>Груша, тархун, гранат, фейхоа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0,5 стекло</a:t>
            </a:r>
            <a:endParaRPr lang="ru-RU" sz="16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99592" y="332656"/>
            <a:ext cx="7632848" cy="57606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400" b="1" dirty="0" smtClean="0"/>
              <a:t>Безалкогольные напитки «Бавария </a:t>
            </a:r>
            <a:r>
              <a:rPr lang="ru-RU" sz="4400" b="1" dirty="0" err="1" smtClean="0"/>
              <a:t>Premium</a:t>
            </a:r>
            <a:r>
              <a:rPr lang="ru-RU" sz="4400" b="1" dirty="0" smtClean="0"/>
              <a:t>»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dirty="0"/>
          </a:p>
        </p:txBody>
      </p:sp>
      <p:pic>
        <p:nvPicPr>
          <p:cNvPr id="1025" name="Picture 1" descr="C:\Users\Фея\Desktop\вода\1\528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052736"/>
            <a:ext cx="460851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Натуральные лимонады в стеклянной бутылке </a:t>
            </a:r>
            <a:br>
              <a:rPr lang="ru-RU" sz="2800" b="1" dirty="0" smtClean="0"/>
            </a:br>
            <a:r>
              <a:rPr lang="ru-RU" sz="2000" dirty="0" smtClean="0"/>
              <a:t>«АСКАНИЯ»</a:t>
            </a:r>
            <a:r>
              <a:rPr lang="ru-RU" sz="3200" dirty="0" smtClean="0"/>
              <a:t>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908720"/>
            <a:ext cx="3672408" cy="547260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1300" dirty="0" smtClean="0"/>
          </a:p>
          <a:p>
            <a:endParaRPr lang="ru-RU" sz="1300" dirty="0" smtClean="0"/>
          </a:p>
          <a:p>
            <a:endParaRPr lang="ru-RU" sz="1300" dirty="0" smtClean="0"/>
          </a:p>
          <a:p>
            <a:r>
              <a:rPr lang="ru-RU" sz="2500" dirty="0" smtClean="0"/>
              <a:t>В каждой бутылке лимонада ТД «АСКАНИЯ» собрано все лучшее, что дает нам природа России: </a:t>
            </a:r>
            <a:r>
              <a:rPr lang="ru-RU" sz="2500" b="1" dirty="0" smtClean="0"/>
              <a:t>чистейшая минеральная вода из горных источников Северного Кавказа, натуральные фруктовые соки и экстракты растений. </a:t>
            </a:r>
          </a:p>
          <a:p>
            <a:r>
              <a:rPr lang="ru-RU" sz="2500" dirty="0" smtClean="0"/>
              <a:t>Использование природных ингредиентов, без синтетических красителей и </a:t>
            </a:r>
            <a:r>
              <a:rPr lang="ru-RU" sz="2500" dirty="0" err="1" smtClean="0"/>
              <a:t>подсластителей</a:t>
            </a:r>
            <a:r>
              <a:rPr lang="ru-RU" sz="2500" dirty="0" smtClean="0"/>
              <a:t>.</a:t>
            </a:r>
          </a:p>
          <a:p>
            <a:r>
              <a:rPr lang="ru-RU" sz="2500" dirty="0" smtClean="0"/>
              <a:t>Оригинальная стеклянная тара 0,5 л украсит любую, даже самую торжественную трапезу и прекрасно сохранит все природные и вкусовые качества напитка. </a:t>
            </a:r>
          </a:p>
          <a:p>
            <a:r>
              <a:rPr lang="ru-RU" sz="2500" dirty="0" smtClean="0"/>
              <a:t>Неудивительно, что за небольшой период времени лимонады ТД «</a:t>
            </a:r>
            <a:r>
              <a:rPr lang="ru-RU" sz="2500" dirty="0" err="1" smtClean="0"/>
              <a:t>Аскания</a:t>
            </a:r>
            <a:r>
              <a:rPr lang="ru-RU" sz="2500" dirty="0" smtClean="0"/>
              <a:t>» пришлись по вкусу не только жителям России, но и Украины, Азербайджана, Казахстана, а также Германии, Франции, Канады, США и многих других стран мира.</a:t>
            </a:r>
          </a:p>
          <a:p>
            <a:pPr>
              <a:buNone/>
            </a:pPr>
            <a:endParaRPr lang="ru-RU" sz="2500" dirty="0" smtClean="0"/>
          </a:p>
          <a:p>
            <a:pPr fontAlgn="t"/>
            <a:r>
              <a:rPr lang="ru-RU" sz="2900" b="1" i="1" dirty="0" smtClean="0"/>
              <a:t>В наличии: </a:t>
            </a:r>
            <a:r>
              <a:rPr lang="ru-RU" sz="2900" b="1" dirty="0" smtClean="0"/>
              <a:t>Лимонад 0,5, стекло</a:t>
            </a:r>
          </a:p>
          <a:p>
            <a:pPr fontAlgn="t">
              <a:buNone/>
            </a:pPr>
            <a:r>
              <a:rPr lang="ru-RU" sz="2900" b="1" i="1" dirty="0" smtClean="0"/>
              <a:t>        Лесные ягоды, Тархун, Лимон, Гранат</a:t>
            </a:r>
          </a:p>
          <a:p>
            <a:pPr fontAlgn="t"/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Фея\Desktop\вода\O3amnHYnS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4896544" cy="4804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    </a:t>
            </a:r>
            <a:r>
              <a:rPr lang="ru-RU" sz="3100" b="1" dirty="0" smtClean="0"/>
              <a:t>Лимонад "Королевский"-   </a:t>
            </a:r>
            <a:r>
              <a:rPr lang="ru-RU" sz="3100" b="1" dirty="0" err="1" smtClean="0"/>
              <a:t>королевский</a:t>
            </a:r>
            <a:r>
              <a:rPr lang="ru-RU" sz="3100" b="1" dirty="0" smtClean="0"/>
              <a:t> вкус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1008"/>
            <a:ext cx="5122912" cy="2625155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Состав</a:t>
            </a:r>
            <a:r>
              <a:rPr lang="ru-RU" sz="1400" dirty="0" smtClean="0"/>
              <a:t>: натуральная настойка, сахар, лимонная кислота, ванилин, вода горная, газирована природным СО 2.</a:t>
            </a:r>
          </a:p>
          <a:p>
            <a:r>
              <a:rPr lang="ru-RU" sz="1400" b="1" dirty="0" err="1" smtClean="0"/>
              <a:t>Энергитическая</a:t>
            </a:r>
            <a:r>
              <a:rPr lang="ru-RU" sz="1400" b="1" dirty="0" smtClean="0"/>
              <a:t> ценность</a:t>
            </a:r>
            <a:r>
              <a:rPr lang="ru-RU" sz="1400" dirty="0" smtClean="0"/>
              <a:t>: 36 ккал. На 100 гр. продукта.</a:t>
            </a:r>
          </a:p>
          <a:p>
            <a:r>
              <a:rPr lang="ru-RU" sz="1400" b="1" dirty="0" smtClean="0"/>
              <a:t>Тара</a:t>
            </a:r>
            <a:r>
              <a:rPr lang="ru-RU" sz="1400" dirty="0" smtClean="0"/>
              <a:t>: стекло 0,5 литров.</a:t>
            </a:r>
          </a:p>
          <a:p>
            <a:r>
              <a:rPr lang="ru-RU" sz="1400" b="1" dirty="0" smtClean="0"/>
              <a:t>Вкус</a:t>
            </a:r>
            <a:r>
              <a:rPr lang="ru-RU" sz="1400" dirty="0" smtClean="0"/>
              <a:t>: вишня, лимон, груша, тархун. </a:t>
            </a:r>
          </a:p>
          <a:p>
            <a:r>
              <a:rPr lang="ru-RU" sz="1400" dirty="0" smtClean="0"/>
              <a:t>В упаковке 4 вкуса (ассорти) *12 шт.</a:t>
            </a:r>
          </a:p>
          <a:p>
            <a:pPr>
              <a:buNone/>
            </a:pPr>
            <a:endParaRPr lang="ru-RU" sz="1400" dirty="0" smtClean="0"/>
          </a:p>
          <a:p>
            <a:endParaRPr lang="ru-RU" sz="1400" dirty="0"/>
          </a:p>
        </p:txBody>
      </p:sp>
      <p:pic>
        <p:nvPicPr>
          <p:cNvPr id="23561" name="Picture 9" descr="C:\Users\Фея\Desktop\вода\2\korolevskiy_tarkhu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3168352" cy="4918616"/>
          </a:xfrm>
          <a:prstGeom prst="rect">
            <a:avLst/>
          </a:prstGeom>
          <a:noFill/>
        </p:spPr>
      </p:pic>
      <p:pic>
        <p:nvPicPr>
          <p:cNvPr id="2049" name="Picture 1" descr="C:\Users\Фея\Desktop\вода\1\Lem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48680"/>
            <a:ext cx="2592288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760</Words>
  <Application>Microsoft Office PowerPoint</Application>
  <PresentationFormat>Экран (4:3)</PresentationFormat>
  <Paragraphs>217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Кавказские  Минеральные Воды</vt:lpstr>
      <vt:lpstr>                                                                                          </vt:lpstr>
      <vt:lpstr>                                                                Тбау Premium Линейка серии Premium разливается в оригинальную стеклянную тару,  поэтому вода этой серии может стать прекрасным дополнением  любого праздничного стола.  В 2016 году вода «Тбау» стала бронзовым призером международного фестиваля в Чехии (Zlatá pivnÍ pečet). В 2017 году «Тбау» также получила статус «Эко-продукта» с правом нанесения соответствующего знака на этикетку.  </vt:lpstr>
      <vt:lpstr>— Экологически чистый продукт. Соответствует стандарту "Эко-продукт".  Подтверждено органом по сертификации ООО ССУ "ДЭКУЭС". — Срок годности – 12 месяцев при соблюдении условий транспортирования и хранения. — Транспортировать и хранить при температуре от +5°С до +25°С  и относительной влажности воздуха не выше 85%,  исключая воздействие прямых солнечных лучей. Состав:  КАТИОНЫ: Калий K+ 2-20, Магний Mg2+ 5-50, Кальций Ca2+ 20-80.  АНИОНЫ: Гидрокарбонаты HCO-₃ 100-300, Сульфаты SO2-₄ 30-80,  Фторид F¯ 0,6-1,0, Хлориды CL- 30-8.  Место добычи: РФ, РСО-Алания, Пригородный р-он, с. Гусара, источник “Гусыра”.  В наличии: 0,33 л., 0,5 л., 5 л.   </vt:lpstr>
      <vt:lpstr>    Минеральная вода «Казбек-Аква» Обладает отличными вкусовыми качествами и широким лечебно-профилактическим действием. Минеральная вода «Казбек-Аква» подходит тем, кто следит за своим здоровьем. С многовековых белоснежных ледников Казбека талая вода на протяжении нескольких лет преодолевает путь до источника. Постепенно проходя через естественный природный фильтр Кавказских гор, вода обогащается солями и минералами, становясь лечебной. Тип воды «Кисловодский». Обладает отличными вкусовыми качествами и широким лечебно-профилактическим действием. «Казбек-Аква» рекомендуется употреблять при хроническом гастрите, панкреатите, заболеваниях печени и желчевыводящих путей, сахарном диабете, ожирении, подагре и т.д. Гидрокарбонатно-сульфатная кальциевая вода «Казбек-Аква» рекомендована заключением №1328 от 22.10.14 «Пятигорского государственного научно-исследовательского института курортологии Федерального медико-биологического агентства».  В наличии:  0,5 л. Стекло, ПЭТ  </vt:lpstr>
      <vt:lpstr>                                           МИНЕРАЛЬНАЯ ПРИРОДНАЯ ПИТЬЕВАЯ СТОЛОВАЯ ВОДА «AQUA DARIAL""АКВА ДАРЬЯЛ" ГАЗИРОВАННАЯ (ПЭТ 1,5Л, ПЭТ 0,5Л, СТЕКЛО 0,5Л ) "Аква Дарьял" Минеральная питьевая столовая вода "Аква Дарьял" - природная питьевая вода, добываемая из экологически чистых источников, обладает  уникальными свойствами. Она не проходит технической очистки и не теряет полезных компонентов, которыми ее наделила природа.  Минеральная питьевая столовая вода  «Аква  Дарьял» обладает прекрасным биохимическим составом, который обеспечивает организм самыми необходимыми компонентами и микроэлементами.  АРТЕЗИАНСКАЯ ПРИРОДНАЯ ПИТЬЕВАЯ ВОДА ВЫСШЕЙ КАТЕГОРИИ«AQUA DARIAL» АКВА ДАРЬЯЛ   (ПЭТ 1,5Л, ПЭТ 0,5Л) Новинка в продуктовой линейке завода - полноценная по химическому составу  вода высшей категории, насыщенная йодом. Артезианская природная питьевая вода высшей категории "Аква Дарьял" берет свое начало с ледников Кавказских гор и обладает уникальными свойствами, может быть использована в качестве профилактики заболеваний, связанных с дефицитом йода. СОДЕРЖИТ ЙОД    </vt:lpstr>
      <vt:lpstr>Безалкогольные напитки «Бавария Premium» изготовлены на основе горной родниковой воды, натуральных соков, настоек и экстрактов.   Сегмент напитков класса «Премиум» становится все более востребованным из-за возросшего спроса на натуральные продукты.   Линейка серии Premium разливается в оригинальную стеклянную тару, поэтому вода этой серии может стать прекрасным дополнением  любого праздничного стола.   В наличии вкусы: Груша, тархун, гранат, фейхоа  0,5 стекло</vt:lpstr>
      <vt:lpstr>Натуральные лимонады в стеклянной бутылке  «АСКАНИЯ»  </vt:lpstr>
      <vt:lpstr>        Лимонад "Королевский"-   королевский вкус  </vt:lpstr>
      <vt:lpstr>Прайс-лист «Оптовый»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Eleniya</dc:creator>
  <cp:lastModifiedBy>RePack by SPecialiST</cp:lastModifiedBy>
  <cp:revision>92</cp:revision>
  <dcterms:created xsi:type="dcterms:W3CDTF">2020-01-05T21:34:38Z</dcterms:created>
  <dcterms:modified xsi:type="dcterms:W3CDTF">2020-01-29T23:02:29Z</dcterms:modified>
</cp:coreProperties>
</file>