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2B9-0694-4649-A0EE-F64F82751CF4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AF1-06EC-4718-8170-F0EB6F372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3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2B9-0694-4649-A0EE-F64F82751CF4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AF1-06EC-4718-8170-F0EB6F372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2B9-0694-4649-A0EE-F64F82751CF4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AF1-06EC-4718-8170-F0EB6F372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6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2B9-0694-4649-A0EE-F64F82751CF4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AF1-06EC-4718-8170-F0EB6F372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4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2B9-0694-4649-A0EE-F64F82751CF4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AF1-06EC-4718-8170-F0EB6F372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3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2B9-0694-4649-A0EE-F64F82751CF4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AF1-06EC-4718-8170-F0EB6F372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3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2B9-0694-4649-A0EE-F64F82751CF4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AF1-06EC-4718-8170-F0EB6F372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15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2B9-0694-4649-A0EE-F64F82751CF4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AF1-06EC-4718-8170-F0EB6F372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57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2B9-0694-4649-A0EE-F64F82751CF4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AF1-06EC-4718-8170-F0EB6F372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1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2B9-0694-4649-A0EE-F64F82751CF4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AF1-06EC-4718-8170-F0EB6F372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7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2B9-0694-4649-A0EE-F64F82751CF4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AF1-06EC-4718-8170-F0EB6F372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08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FA2B9-0694-4649-A0EE-F64F82751CF4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AAF1-06EC-4718-8170-F0EB6F372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mailto:petkraft@yahoo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6" y="1901357"/>
            <a:ext cx="10491220" cy="20693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72" y="5538651"/>
            <a:ext cx="5369668" cy="75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3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0" y="4719"/>
            <a:ext cx="5277167" cy="685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065902" y="3903744"/>
            <a:ext cx="3304089" cy="89561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 прилипает к лотку и шерсти животного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65904" y="1576476"/>
            <a:ext cx="3304089" cy="89561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Высокий уровень </a:t>
            </a:r>
            <a:r>
              <a:rPr lang="ru-RU" b="1" dirty="0" smtClean="0"/>
              <a:t>абсорбции </a:t>
            </a:r>
            <a:r>
              <a:rPr lang="ru-RU" b="1" dirty="0"/>
              <a:t>и удерживания неприятных </a:t>
            </a:r>
            <a:r>
              <a:rPr lang="ru-RU" b="1" dirty="0" smtClean="0"/>
              <a:t>запахов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40682" y="5067378"/>
            <a:ext cx="3304089" cy="89561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Нечастая замена </a:t>
            </a:r>
            <a:r>
              <a:rPr lang="ru-RU" b="1" dirty="0" smtClean="0"/>
              <a:t>лотка </a:t>
            </a:r>
            <a:r>
              <a:rPr lang="ru-RU" b="1" dirty="0"/>
              <a:t>– </a:t>
            </a:r>
            <a:endParaRPr lang="ru-RU" b="1" dirty="0" smtClean="0"/>
          </a:p>
          <a:p>
            <a:pPr algn="ctr"/>
            <a:r>
              <a:rPr lang="ru-RU" b="1" dirty="0" smtClean="0"/>
              <a:t>раз </a:t>
            </a:r>
            <a:r>
              <a:rPr lang="ru-RU" b="1" dirty="0"/>
              <a:t>в </a:t>
            </a:r>
            <a:r>
              <a:rPr lang="ru-RU" b="1" dirty="0" smtClean="0"/>
              <a:t>7-14 дней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65903" y="2740110"/>
            <a:ext cx="3304089" cy="89561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Экологически чистый и безопасный в эксплуатации </a:t>
            </a:r>
            <a:r>
              <a:rPr lang="ru-RU" b="1" dirty="0" smtClean="0"/>
              <a:t>продукт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84" y="450296"/>
            <a:ext cx="4131865" cy="85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7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460757"/>
              </p:ext>
            </p:extLst>
          </p:nvPr>
        </p:nvGraphicFramePr>
        <p:xfrm>
          <a:off x="2729292" y="355802"/>
          <a:ext cx="6775450" cy="616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Лист" r:id="rId3" imgW="5038795" imgH="4800742" progId="Excel.Sheet.12">
                  <p:embed/>
                </p:oleObj>
              </mc:Choice>
              <mc:Fallback>
                <p:oleObj name="Лист" r:id="rId3" imgW="5038795" imgH="48007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9292" y="355802"/>
                        <a:ext cx="6775450" cy="616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418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798"/>
            <a:ext cx="4799975" cy="6001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468" y="5902187"/>
            <a:ext cx="900544" cy="9005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969431" y="6121626"/>
            <a:ext cx="4145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srgbClr val="333333"/>
                </a:solidFill>
                <a:latin typeface="PT Serif"/>
              </a:rPr>
              <a:t>*данные </a:t>
            </a:r>
            <a:r>
              <a:rPr lang="ru-RU" sz="1200" dirty="0">
                <a:solidFill>
                  <a:srgbClr val="333333"/>
                </a:solidFill>
                <a:latin typeface="PT Serif"/>
              </a:rPr>
              <a:t>исследования, проведенного аналитическим центром НАФИ в октябре 2019 года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070300" y="747453"/>
            <a:ext cx="5982973" cy="102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/>
              <a:t>Домашние питомцы есть почти у половины российских семей. </a:t>
            </a:r>
            <a:r>
              <a:rPr lang="ru-RU" sz="2000" b="1" dirty="0" smtClean="0"/>
              <a:t>Чаще </a:t>
            </a:r>
            <a:r>
              <a:rPr lang="ru-RU" sz="2000" b="1" dirty="0"/>
              <a:t>всего заводят кошек – 33%</a:t>
            </a:r>
            <a:endParaRPr lang="ru-RU" sz="2000" dirty="0"/>
          </a:p>
          <a:p>
            <a:pPr algn="r"/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87335" y="1814085"/>
            <a:ext cx="4365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/>
              <a:t>Средний чек на зоотовары в России составляет  1 525 рублей</a:t>
            </a:r>
            <a:endParaRPr lang="ru-RU" sz="2000" dirty="0"/>
          </a:p>
          <a:p>
            <a:pPr algn="r"/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89974" y="3071028"/>
            <a:ext cx="4563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/>
              <a:t>В списке расходов на питомцев – траты на наполнитель, одежду и амуницию, игрушки – 15%</a:t>
            </a:r>
            <a:endParaRPr lang="ru-RU" sz="2000" dirty="0"/>
          </a:p>
          <a:p>
            <a:pPr algn="r"/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528236" y="4306495"/>
            <a:ext cx="5525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/>
              <a:t>Продажи товаров для животных выросли на Ozon за десять месяцев 2019 года на 226% относительно того же периода в прошлом году</a:t>
            </a:r>
            <a:endParaRPr lang="ru-RU" sz="2000" dirty="0"/>
          </a:p>
          <a:p>
            <a:pPr algn="r"/>
            <a:endParaRPr lang="ru-RU" sz="2000" dirty="0"/>
          </a:p>
        </p:txBody>
      </p:sp>
      <p:sp>
        <p:nvSpPr>
          <p:cNvPr id="14" name="Полилиния 13"/>
          <p:cNvSpPr/>
          <p:nvPr/>
        </p:nvSpPr>
        <p:spPr>
          <a:xfrm>
            <a:off x="5085806" y="1594281"/>
            <a:ext cx="5861053" cy="45719"/>
          </a:xfrm>
          <a:custGeom>
            <a:avLst/>
            <a:gdLst>
              <a:gd name="connsiteX0" fmla="*/ 0 w 6317203"/>
              <a:gd name="connsiteY0" fmla="*/ 64396 h 64396"/>
              <a:gd name="connsiteX1" fmla="*/ 592428 w 6317203"/>
              <a:gd name="connsiteY1" fmla="*/ 51517 h 64396"/>
              <a:gd name="connsiteX2" fmla="*/ 746974 w 6317203"/>
              <a:gd name="connsiteY2" fmla="*/ 38638 h 64396"/>
              <a:gd name="connsiteX3" fmla="*/ 4623515 w 6317203"/>
              <a:gd name="connsiteY3" fmla="*/ 25759 h 64396"/>
              <a:gd name="connsiteX4" fmla="*/ 5962918 w 6317203"/>
              <a:gd name="connsiteY4" fmla="*/ 12880 h 64396"/>
              <a:gd name="connsiteX5" fmla="*/ 6117464 w 6317203"/>
              <a:gd name="connsiteY5" fmla="*/ 1 h 6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7203" h="64396">
                <a:moveTo>
                  <a:pt x="0" y="64396"/>
                </a:moveTo>
                <a:lnTo>
                  <a:pt x="592428" y="51517"/>
                </a:lnTo>
                <a:cubicBezTo>
                  <a:pt x="644091" y="49735"/>
                  <a:pt x="695281" y="38968"/>
                  <a:pt x="746974" y="38638"/>
                </a:cubicBezTo>
                <a:lnTo>
                  <a:pt x="4623515" y="25759"/>
                </a:lnTo>
                <a:lnTo>
                  <a:pt x="5962918" y="12880"/>
                </a:lnTo>
                <a:cubicBezTo>
                  <a:pt x="6725800" y="-388"/>
                  <a:pt x="6001317" y="1"/>
                  <a:pt x="6117464" y="1"/>
                </a:cubicBezTo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688183" y="2829748"/>
            <a:ext cx="4258676" cy="45719"/>
          </a:xfrm>
          <a:custGeom>
            <a:avLst/>
            <a:gdLst>
              <a:gd name="connsiteX0" fmla="*/ 0 w 6317203"/>
              <a:gd name="connsiteY0" fmla="*/ 64396 h 64396"/>
              <a:gd name="connsiteX1" fmla="*/ 592428 w 6317203"/>
              <a:gd name="connsiteY1" fmla="*/ 51517 h 64396"/>
              <a:gd name="connsiteX2" fmla="*/ 746974 w 6317203"/>
              <a:gd name="connsiteY2" fmla="*/ 38638 h 64396"/>
              <a:gd name="connsiteX3" fmla="*/ 4623515 w 6317203"/>
              <a:gd name="connsiteY3" fmla="*/ 25759 h 64396"/>
              <a:gd name="connsiteX4" fmla="*/ 5962918 w 6317203"/>
              <a:gd name="connsiteY4" fmla="*/ 12880 h 64396"/>
              <a:gd name="connsiteX5" fmla="*/ 6117464 w 6317203"/>
              <a:gd name="connsiteY5" fmla="*/ 1 h 6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7203" h="64396">
                <a:moveTo>
                  <a:pt x="0" y="64396"/>
                </a:moveTo>
                <a:lnTo>
                  <a:pt x="592428" y="51517"/>
                </a:lnTo>
                <a:cubicBezTo>
                  <a:pt x="644091" y="49735"/>
                  <a:pt x="695281" y="38968"/>
                  <a:pt x="746974" y="38638"/>
                </a:cubicBezTo>
                <a:lnTo>
                  <a:pt x="4623515" y="25759"/>
                </a:lnTo>
                <a:lnTo>
                  <a:pt x="5962918" y="12880"/>
                </a:lnTo>
                <a:cubicBezTo>
                  <a:pt x="6725800" y="-388"/>
                  <a:pt x="6001317" y="1"/>
                  <a:pt x="6117464" y="1"/>
                </a:cubicBezTo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7088777" y="4176225"/>
            <a:ext cx="3858082" cy="45719"/>
          </a:xfrm>
          <a:custGeom>
            <a:avLst/>
            <a:gdLst>
              <a:gd name="connsiteX0" fmla="*/ 0 w 6317203"/>
              <a:gd name="connsiteY0" fmla="*/ 64396 h 64396"/>
              <a:gd name="connsiteX1" fmla="*/ 592428 w 6317203"/>
              <a:gd name="connsiteY1" fmla="*/ 51517 h 64396"/>
              <a:gd name="connsiteX2" fmla="*/ 746974 w 6317203"/>
              <a:gd name="connsiteY2" fmla="*/ 38638 h 64396"/>
              <a:gd name="connsiteX3" fmla="*/ 4623515 w 6317203"/>
              <a:gd name="connsiteY3" fmla="*/ 25759 h 64396"/>
              <a:gd name="connsiteX4" fmla="*/ 5962918 w 6317203"/>
              <a:gd name="connsiteY4" fmla="*/ 12880 h 64396"/>
              <a:gd name="connsiteX5" fmla="*/ 6117464 w 6317203"/>
              <a:gd name="connsiteY5" fmla="*/ 1 h 6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7203" h="64396">
                <a:moveTo>
                  <a:pt x="0" y="64396"/>
                </a:moveTo>
                <a:lnTo>
                  <a:pt x="592428" y="51517"/>
                </a:lnTo>
                <a:cubicBezTo>
                  <a:pt x="644091" y="49735"/>
                  <a:pt x="695281" y="38968"/>
                  <a:pt x="746974" y="38638"/>
                </a:cubicBezTo>
                <a:lnTo>
                  <a:pt x="4623515" y="25759"/>
                </a:lnTo>
                <a:lnTo>
                  <a:pt x="5962918" y="12880"/>
                </a:lnTo>
                <a:cubicBezTo>
                  <a:pt x="6725800" y="-388"/>
                  <a:pt x="6001317" y="1"/>
                  <a:pt x="6117464" y="1"/>
                </a:cubicBezTo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67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96" y="4083945"/>
            <a:ext cx="2311980" cy="23128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902014"/>
            <a:ext cx="2452912" cy="24060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096" y="1260582"/>
            <a:ext cx="2241157" cy="22411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9482" y="715888"/>
            <a:ext cx="423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60524" y="775170"/>
            <a:ext cx="37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0548" y="721135"/>
            <a:ext cx="41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553" y="3575680"/>
            <a:ext cx="41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3907" y="3575679"/>
            <a:ext cx="41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857" y="747258"/>
            <a:ext cx="298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Снимите защитную пленку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455886" y="750238"/>
            <a:ext cx="298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Откройте крышку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483907" y="3561630"/>
            <a:ext cx="2782351" cy="64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Ежедневно удаляйте твердые отходы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295096" y="777385"/>
            <a:ext cx="298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Достаньте одноразовые совочки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8234960" y="3579873"/>
            <a:ext cx="2955554" cy="64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Закройте коробку крышкой и утилизируйте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6" y="234153"/>
            <a:ext cx="2980377" cy="5131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19" y="1291359"/>
            <a:ext cx="2269450" cy="22702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26" y="1296663"/>
            <a:ext cx="2198765" cy="21995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97" y="4023119"/>
            <a:ext cx="2347203" cy="234720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995337" y="3575679"/>
            <a:ext cx="41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6666" y="3575680"/>
            <a:ext cx="1878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Вставьте лоток в перевернутую крышку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10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7172671" y="777486"/>
            <a:ext cx="3993311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/>
              <a:t>Адрес офиса: </a:t>
            </a:r>
          </a:p>
          <a:p>
            <a:r>
              <a:rPr lang="ru-RU" sz="2000" dirty="0" smtClean="0"/>
              <a:t>143050</a:t>
            </a:r>
            <a:r>
              <a:rPr lang="ru-RU" sz="2000" dirty="0"/>
              <a:t>, Московская область Одинцовский район, </a:t>
            </a:r>
            <a:endParaRPr lang="ru-RU" sz="2000" dirty="0" smtClean="0"/>
          </a:p>
          <a:p>
            <a:r>
              <a:rPr lang="ru-RU" sz="2000" dirty="0" smtClean="0"/>
              <a:t>д. </a:t>
            </a:r>
            <a:r>
              <a:rPr lang="ru-RU" sz="2000" dirty="0"/>
              <a:t>Малые Вяземы, Петровский </a:t>
            </a:r>
            <a:r>
              <a:rPr lang="ru-RU" sz="2000" dirty="0" smtClean="0"/>
              <a:t>пр., </a:t>
            </a:r>
            <a:r>
              <a:rPr lang="ru-RU" sz="2000" dirty="0"/>
              <a:t>вл.5, стр.1, этаж 5, </a:t>
            </a:r>
            <a:r>
              <a:rPr lang="ru-RU" sz="2000" dirty="0" smtClean="0"/>
              <a:t>пом. </a:t>
            </a:r>
            <a:r>
              <a:rPr lang="ru-RU" sz="2000" dirty="0"/>
              <a:t>500</a:t>
            </a:r>
            <a:r>
              <a:rPr lang="ru-RU" sz="2000" dirty="0" smtClean="0"/>
              <a:t> </a:t>
            </a:r>
            <a:endParaRPr lang="en-US" sz="2000" dirty="0"/>
          </a:p>
          <a:p>
            <a:endParaRPr lang="ru-RU" sz="2000" dirty="0" smtClean="0"/>
          </a:p>
          <a:p>
            <a:r>
              <a:rPr lang="en-US" sz="2000" dirty="0" smtClean="0">
                <a:hlinkClick r:id="rId2"/>
              </a:rPr>
              <a:t>petkraft@yahoo.com</a:t>
            </a:r>
            <a:endParaRPr lang="en-US" sz="2000" dirty="0" smtClean="0"/>
          </a:p>
          <a:p>
            <a:endParaRPr lang="en-US" sz="2800" dirty="0"/>
          </a:p>
          <a:p>
            <a:r>
              <a:rPr lang="en-US" sz="2800" baseline="30000" dirty="0" smtClean="0"/>
              <a:t>+7 (919)724-74-68</a:t>
            </a:r>
            <a:endParaRPr lang="ru-RU" sz="28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7172672" y="4124319"/>
            <a:ext cx="4287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r>
              <a:rPr lang="ru-RU" sz="2400" b="0" i="1" u="sng" dirty="0"/>
              <a:t>Адрес склада: </a:t>
            </a:r>
            <a:endParaRPr lang="ru-RU" sz="2400" b="0" i="1" u="sng" dirty="0" smtClean="0"/>
          </a:p>
          <a:p>
            <a:r>
              <a:rPr lang="ru-RU" b="0" dirty="0" smtClean="0"/>
              <a:t>143060</a:t>
            </a:r>
            <a:r>
              <a:rPr lang="ru-RU" b="0" dirty="0"/>
              <a:t>, Московская </a:t>
            </a:r>
            <a:r>
              <a:rPr lang="ru-RU" b="0" dirty="0" smtClean="0"/>
              <a:t>область</a:t>
            </a:r>
            <a:r>
              <a:rPr lang="ru-RU" b="0" dirty="0"/>
              <a:t>, Одинцовский </a:t>
            </a:r>
            <a:r>
              <a:rPr lang="ru-RU" b="0" dirty="0" smtClean="0"/>
              <a:t>район</a:t>
            </a:r>
            <a:r>
              <a:rPr lang="ru-RU" b="0" dirty="0"/>
              <a:t>, </a:t>
            </a:r>
            <a:r>
              <a:rPr lang="ru-RU" b="0" dirty="0" smtClean="0"/>
              <a:t>п. Часцы</a:t>
            </a:r>
            <a:r>
              <a:rPr lang="ru-RU" b="0" dirty="0"/>
              <a:t>, Можайское ш., стр. 197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60" y="3445171"/>
            <a:ext cx="4671906" cy="3157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26" y="180611"/>
            <a:ext cx="4663440" cy="31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12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EFEFE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189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PT Serif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80</cp:revision>
  <dcterms:created xsi:type="dcterms:W3CDTF">2019-12-18T12:24:49Z</dcterms:created>
  <dcterms:modified xsi:type="dcterms:W3CDTF">2020-03-11T15:12:17Z</dcterms:modified>
</cp:coreProperties>
</file>