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92" r:id="rId2"/>
    <p:sldId id="291" r:id="rId3"/>
    <p:sldId id="316" r:id="rId4"/>
    <p:sldId id="314" r:id="rId5"/>
    <p:sldId id="299" r:id="rId6"/>
    <p:sldId id="309" r:id="rId7"/>
    <p:sldId id="313" r:id="rId8"/>
    <p:sldId id="318" r:id="rId9"/>
  </p:sldIdLst>
  <p:sldSz cx="10693400" cy="7561263"/>
  <p:notesSz cx="6858000" cy="9144000"/>
  <p:defaultTextStyle>
    <a:defPPr>
      <a:defRPr lang="ru-RU"/>
    </a:defPPr>
    <a:lvl1pPr algn="l" defTabSz="9604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9425" indent="-22225" algn="l" defTabSz="9604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60438" indent="-46038" algn="l" defTabSz="9604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9863" indent="-68263" algn="l" defTabSz="9604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20875" indent="-92075" algn="l" defTabSz="96043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7" d="100"/>
          <a:sy n="67" d="100"/>
        </p:scale>
        <p:origin x="1302" y="72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50FE8A-0AFE-409F-A57A-55D70B144492}" type="datetimeFigureOut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8D084D-02FD-44DF-B5C3-563DCD021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901C-D341-490A-B0D6-E4E9F3BA3AED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213-3D15-4004-A484-4C59450CE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96BE-1B04-420F-8675-0BD74DA9D7AC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06B3-E7B7-4DD9-9FA1-909BABB5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47398" y="334306"/>
            <a:ext cx="2433861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241" y="334306"/>
            <a:ext cx="7128933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E76C-35DB-4324-8F9E-8384A4F68A47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5228-A922-4E00-8E66-8026733D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D2D7-2E40-4E24-A59B-E194E75B0C66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EEB5-9B01-4BBB-96C6-FDD3DCEA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3"/>
            <a:ext cx="9089390" cy="150175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3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07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1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15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1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2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26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3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4931-C531-4C06-B32D-96A399F7FEE4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13BDA-68D2-45C5-91C7-CF6B9DB9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241" y="1944576"/>
            <a:ext cx="4780469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8932" y="1944576"/>
            <a:ext cx="4782326" cy="55029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680B-197D-4290-9D7C-D8F0FC9BC098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2607-728A-4617-BCB4-84C2AFE2A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4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380" indent="0">
              <a:buNone/>
              <a:defRPr sz="2100" b="1"/>
            </a:lvl2pPr>
            <a:lvl3pPr marL="960760" indent="0">
              <a:buNone/>
              <a:defRPr sz="1900" b="1"/>
            </a:lvl3pPr>
            <a:lvl4pPr marL="1441140" indent="0">
              <a:buNone/>
              <a:defRPr sz="1700" b="1"/>
            </a:lvl4pPr>
            <a:lvl5pPr marL="1921520" indent="0">
              <a:buNone/>
              <a:defRPr sz="1700" b="1"/>
            </a:lvl5pPr>
            <a:lvl6pPr marL="2401900" indent="0">
              <a:buNone/>
              <a:defRPr sz="1700" b="1"/>
            </a:lvl6pPr>
            <a:lvl7pPr marL="2882280" indent="0">
              <a:buNone/>
              <a:defRPr sz="1700" b="1"/>
            </a:lvl7pPr>
            <a:lvl8pPr marL="3362660" indent="0">
              <a:buNone/>
              <a:defRPr sz="1700" b="1"/>
            </a:lvl8pPr>
            <a:lvl9pPr marL="38430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380" indent="0">
              <a:buNone/>
              <a:defRPr sz="2100" b="1"/>
            </a:lvl2pPr>
            <a:lvl3pPr marL="960760" indent="0">
              <a:buNone/>
              <a:defRPr sz="1900" b="1"/>
            </a:lvl3pPr>
            <a:lvl4pPr marL="1441140" indent="0">
              <a:buNone/>
              <a:defRPr sz="1700" b="1"/>
            </a:lvl4pPr>
            <a:lvl5pPr marL="1921520" indent="0">
              <a:buNone/>
              <a:defRPr sz="1700" b="1"/>
            </a:lvl5pPr>
            <a:lvl6pPr marL="2401900" indent="0">
              <a:buNone/>
              <a:defRPr sz="1700" b="1"/>
            </a:lvl6pPr>
            <a:lvl7pPr marL="2882280" indent="0">
              <a:buNone/>
              <a:defRPr sz="1700" b="1"/>
            </a:lvl7pPr>
            <a:lvl8pPr marL="3362660" indent="0">
              <a:buNone/>
              <a:defRPr sz="1700" b="1"/>
            </a:lvl8pPr>
            <a:lvl9pPr marL="384304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7C3A-DF25-4058-B2B0-26E88C43355F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F6E1-F115-42DC-B473-F72C8E1E9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B34E-F361-4911-896C-248FAF5D73F3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30AD-6660-4DE3-8A96-D80800AA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9CC8-20F1-4415-884F-6F0649E3A154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1626-4143-4CBA-9423-01D7DDF37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1"/>
            <a:ext cx="5977908" cy="64533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80380" indent="0">
              <a:buNone/>
              <a:defRPr sz="1300"/>
            </a:lvl2pPr>
            <a:lvl3pPr marL="960760" indent="0">
              <a:buNone/>
              <a:defRPr sz="1100"/>
            </a:lvl3pPr>
            <a:lvl4pPr marL="1441140" indent="0">
              <a:buNone/>
              <a:defRPr sz="900"/>
            </a:lvl4pPr>
            <a:lvl5pPr marL="1921520" indent="0">
              <a:buNone/>
              <a:defRPr sz="900"/>
            </a:lvl5pPr>
            <a:lvl6pPr marL="2401900" indent="0">
              <a:buNone/>
              <a:defRPr sz="900"/>
            </a:lvl6pPr>
            <a:lvl7pPr marL="2882280" indent="0">
              <a:buNone/>
              <a:defRPr sz="900"/>
            </a:lvl7pPr>
            <a:lvl8pPr marL="3362660" indent="0">
              <a:buNone/>
              <a:defRPr sz="900"/>
            </a:lvl8pPr>
            <a:lvl9pPr marL="38430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A374-985D-4CB5-A7C1-6BF84D1FA87C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89D0-1790-4A6A-81B7-AB2916CCD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2" y="5292885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0380" indent="0">
              <a:buNone/>
              <a:defRPr sz="2900"/>
            </a:lvl2pPr>
            <a:lvl3pPr marL="960760" indent="0">
              <a:buNone/>
              <a:defRPr sz="2500"/>
            </a:lvl3pPr>
            <a:lvl4pPr marL="1441140" indent="0">
              <a:buNone/>
              <a:defRPr sz="2100"/>
            </a:lvl4pPr>
            <a:lvl5pPr marL="1921520" indent="0">
              <a:buNone/>
              <a:defRPr sz="2100"/>
            </a:lvl5pPr>
            <a:lvl6pPr marL="2401900" indent="0">
              <a:buNone/>
              <a:defRPr sz="2100"/>
            </a:lvl6pPr>
            <a:lvl7pPr marL="2882280" indent="0">
              <a:buNone/>
              <a:defRPr sz="2100"/>
            </a:lvl7pPr>
            <a:lvl8pPr marL="3362660" indent="0">
              <a:buNone/>
              <a:defRPr sz="2100"/>
            </a:lvl8pPr>
            <a:lvl9pPr marL="3843040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80380" indent="0">
              <a:buNone/>
              <a:defRPr sz="1300"/>
            </a:lvl2pPr>
            <a:lvl3pPr marL="960760" indent="0">
              <a:buNone/>
              <a:defRPr sz="1100"/>
            </a:lvl3pPr>
            <a:lvl4pPr marL="1441140" indent="0">
              <a:buNone/>
              <a:defRPr sz="900"/>
            </a:lvl4pPr>
            <a:lvl5pPr marL="1921520" indent="0">
              <a:buNone/>
              <a:defRPr sz="900"/>
            </a:lvl5pPr>
            <a:lvl6pPr marL="2401900" indent="0">
              <a:buNone/>
              <a:defRPr sz="900"/>
            </a:lvl6pPr>
            <a:lvl7pPr marL="2882280" indent="0">
              <a:buNone/>
              <a:defRPr sz="900"/>
            </a:lvl7pPr>
            <a:lvl8pPr marL="3362660" indent="0">
              <a:buNone/>
              <a:defRPr sz="900"/>
            </a:lvl8pPr>
            <a:lvl9pPr marL="38430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A439-C1DD-4EE3-BE94-3A06456E62A1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F756-EDF7-4F6D-A339-9B6AC4680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76" tIns="48038" rIns="96076" bIns="48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6076" tIns="48038" rIns="96076" bIns="48038" rtlCol="0" anchor="ctr"/>
          <a:lstStyle>
            <a:lvl1pPr algn="l" defTabSz="96076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7348E-7460-4DD9-96EB-FF2C3137E661}" type="datetime1">
              <a:rPr lang="ru-RU"/>
              <a:pPr>
                <a:defRPr/>
              </a:pPr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6076" tIns="48038" rIns="96076" bIns="48038" rtlCol="0" anchor="ctr"/>
          <a:lstStyle>
            <a:lvl1pPr algn="ctr" defTabSz="96076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6076" tIns="48038" rIns="96076" bIns="48038" rtlCol="0" anchor="ctr"/>
          <a:lstStyle>
            <a:lvl1pPr algn="r" defTabSz="96076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25EB9C-CD63-4343-A368-C9CECAAE7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60438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604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9463" indent="-300038" algn="l" defTabSz="9604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39713" algn="l" defTabSz="9604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239713" algn="l" defTabSz="9604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588" indent="-239713" algn="l" defTabSz="9604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2090" indent="-240190" algn="l" defTabSz="9607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470" indent="-240190" algn="l" defTabSz="9607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2850" indent="-240190" algn="l" defTabSz="9607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3230" indent="-240190" algn="l" defTabSz="96076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38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76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14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152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190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228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266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3040" algn="l" defTabSz="960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234132" y="1908423"/>
            <a:ext cx="1011241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800" i="1" dirty="0">
              <a:latin typeface="Georgia" pitchFamily="18" charset="0"/>
            </a:endParaRPr>
          </a:p>
          <a:p>
            <a:endParaRPr lang="ru-RU" sz="2000" b="1" i="1" dirty="0">
              <a:solidFill>
                <a:srgbClr val="3399FF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156" y="1675556"/>
            <a:ext cx="9793088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Georgia" pitchFamily="18" charset="0"/>
              </a:rPr>
              <a:t>Компания АО «Золотые луга» </a:t>
            </a:r>
            <a:r>
              <a:rPr lang="ru-RU" sz="1050" dirty="0" smtClean="0">
                <a:latin typeface="Georgia" pitchFamily="18" charset="0"/>
              </a:rPr>
              <a:t>является </a:t>
            </a:r>
            <a:r>
              <a:rPr lang="ru-RU" sz="1050" b="1" dirty="0" smtClean="0">
                <a:latin typeface="Georgia" pitchFamily="18" charset="0"/>
              </a:rPr>
              <a:t>одним из крупнейших</a:t>
            </a:r>
            <a:r>
              <a:rPr lang="ru-RU" sz="1050" dirty="0" smtClean="0">
                <a:latin typeface="Georgia" pitchFamily="18" charset="0"/>
              </a:rPr>
              <a:t> региональных производителей молочной  продукции Уральского Федерального округа и Западной Сибири. </a:t>
            </a:r>
          </a:p>
          <a:p>
            <a:endParaRPr lang="ru-RU" sz="1050" dirty="0" smtClean="0">
              <a:latin typeface="Georgia" pitchFamily="18" charset="0"/>
            </a:endParaRPr>
          </a:p>
          <a:p>
            <a:pPr algn="just"/>
            <a:r>
              <a:rPr lang="ru-RU" sz="1050" dirty="0" smtClean="0">
                <a:latin typeface="Georgia" pitchFamily="18" charset="0"/>
              </a:rPr>
              <a:t>Сегодня, </a:t>
            </a:r>
            <a:r>
              <a:rPr lang="ru-RU" sz="1050" b="1" dirty="0" smtClean="0">
                <a:latin typeface="Georgia" pitchFamily="18" charset="0"/>
              </a:rPr>
              <a:t>МЫ</a:t>
            </a:r>
            <a:r>
              <a:rPr lang="ru-RU" sz="1050" dirty="0" smtClean="0">
                <a:latin typeface="Georgia" pitchFamily="18" charset="0"/>
              </a:rPr>
              <a:t> – современная,  клиентоориентированная Компания,  которая специализируется на </a:t>
            </a:r>
            <a:r>
              <a:rPr lang="ru-RU" sz="1050" b="1" dirty="0" smtClean="0">
                <a:latin typeface="Georgia" pitchFamily="18" charset="0"/>
              </a:rPr>
              <a:t>выпуске продуктов с короткими сроками хранения! </a:t>
            </a:r>
          </a:p>
          <a:p>
            <a:pPr algn="just"/>
            <a:endParaRPr lang="ru-RU" sz="1050" b="1" dirty="0">
              <a:latin typeface="Georgia" pitchFamily="18" charset="0"/>
            </a:endParaRPr>
          </a:p>
          <a:p>
            <a:pPr algn="ctr"/>
            <a:r>
              <a:rPr lang="ru-RU" sz="1050" b="1" dirty="0" smtClean="0">
                <a:latin typeface="Georgia" pitchFamily="18" charset="0"/>
              </a:rPr>
              <a:t>НАШИ ПРЕИМУЩЕСТВА:</a:t>
            </a:r>
          </a:p>
          <a:p>
            <a:pPr algn="just"/>
            <a:endParaRPr lang="ru-RU" sz="1050" b="1" dirty="0" smtClean="0">
              <a:latin typeface="Georgia" pitchFamily="18" charset="0"/>
            </a:endParaRPr>
          </a:p>
          <a:p>
            <a:pPr algn="just"/>
            <a:r>
              <a:rPr lang="ru-RU" sz="1050" b="1" dirty="0" smtClean="0">
                <a:latin typeface="Georgia" pitchFamily="18" charset="0"/>
              </a:rPr>
              <a:t>- 2 производственные площадки </a:t>
            </a:r>
            <a:r>
              <a:rPr lang="ru-RU" sz="1050" dirty="0" smtClean="0">
                <a:latin typeface="Georgia" pitchFamily="18" charset="0"/>
              </a:rPr>
              <a:t>расположены на юге Тюменской области в отдаленности от крупных промышленный производств.</a:t>
            </a:r>
          </a:p>
          <a:p>
            <a:endParaRPr lang="ru-RU" sz="1050" dirty="0" smtClean="0">
              <a:latin typeface="Georgia" pitchFamily="18" charset="0"/>
            </a:endParaRPr>
          </a:p>
          <a:p>
            <a:r>
              <a:rPr lang="ru-RU" sz="1050" b="1" dirty="0" smtClean="0">
                <a:latin typeface="Georgia" pitchFamily="18" charset="0"/>
              </a:rPr>
              <a:t> - 11 филиалов продаж </a:t>
            </a:r>
            <a:r>
              <a:rPr lang="ru-RU" sz="1050" dirty="0" smtClean="0">
                <a:latin typeface="Georgia" pitchFamily="18" charset="0"/>
              </a:rPr>
              <a:t>обеспечивают полезными продуктами население территории УРФО и ЗСФО, в том числе такие города как:  Челябинск, Омск, Екатеринбург, Новосибирск и Тюмень.</a:t>
            </a:r>
            <a:endParaRPr lang="ru-RU" sz="1050" dirty="0">
              <a:latin typeface="Georgia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853346" y="3872674"/>
            <a:ext cx="6117145" cy="719370"/>
          </a:xfrm>
          <a:custGeom>
            <a:avLst/>
            <a:gdLst>
              <a:gd name="connsiteX0" fmla="*/ 0 w 5332719"/>
              <a:gd name="connsiteY0" fmla="*/ 65180 h 651798"/>
              <a:gd name="connsiteX1" fmla="*/ 19091 w 5332719"/>
              <a:gd name="connsiteY1" fmla="*/ 19091 h 651798"/>
              <a:gd name="connsiteX2" fmla="*/ 65180 w 5332719"/>
              <a:gd name="connsiteY2" fmla="*/ 0 h 651798"/>
              <a:gd name="connsiteX3" fmla="*/ 5267539 w 5332719"/>
              <a:gd name="connsiteY3" fmla="*/ 0 h 651798"/>
              <a:gd name="connsiteX4" fmla="*/ 5313628 w 5332719"/>
              <a:gd name="connsiteY4" fmla="*/ 19091 h 651798"/>
              <a:gd name="connsiteX5" fmla="*/ 5332719 w 5332719"/>
              <a:gd name="connsiteY5" fmla="*/ 65180 h 651798"/>
              <a:gd name="connsiteX6" fmla="*/ 5332719 w 5332719"/>
              <a:gd name="connsiteY6" fmla="*/ 586618 h 651798"/>
              <a:gd name="connsiteX7" fmla="*/ 5313628 w 5332719"/>
              <a:gd name="connsiteY7" fmla="*/ 632707 h 651798"/>
              <a:gd name="connsiteX8" fmla="*/ 5267539 w 5332719"/>
              <a:gd name="connsiteY8" fmla="*/ 651798 h 651798"/>
              <a:gd name="connsiteX9" fmla="*/ 65180 w 5332719"/>
              <a:gd name="connsiteY9" fmla="*/ 651798 h 651798"/>
              <a:gd name="connsiteX10" fmla="*/ 19091 w 5332719"/>
              <a:gd name="connsiteY10" fmla="*/ 632707 h 651798"/>
              <a:gd name="connsiteX11" fmla="*/ 0 w 5332719"/>
              <a:gd name="connsiteY11" fmla="*/ 586618 h 651798"/>
              <a:gd name="connsiteX12" fmla="*/ 0 w 5332719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32719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5267539" y="0"/>
                </a:lnTo>
                <a:cubicBezTo>
                  <a:pt x="5284826" y="0"/>
                  <a:pt x="5301405" y="6867"/>
                  <a:pt x="5313628" y="19091"/>
                </a:cubicBezTo>
                <a:cubicBezTo>
                  <a:pt x="5325852" y="31315"/>
                  <a:pt x="5332719" y="47893"/>
                  <a:pt x="5332719" y="65180"/>
                </a:cubicBezTo>
                <a:lnTo>
                  <a:pt x="5332719" y="586618"/>
                </a:lnTo>
                <a:cubicBezTo>
                  <a:pt x="5332719" y="603905"/>
                  <a:pt x="5325852" y="620484"/>
                  <a:pt x="5313628" y="632707"/>
                </a:cubicBezTo>
                <a:cubicBezTo>
                  <a:pt x="5301404" y="644931"/>
                  <a:pt x="5284826" y="651798"/>
                  <a:pt x="5267539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8" tIns="50751" rIns="65238" bIns="50751" spcCol="1449" anchor="ctr"/>
          <a:lstStyle/>
          <a:p>
            <a:pPr algn="ctr" defTabSz="1014082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300" dirty="0">
                <a:latin typeface="Candara" pitchFamily="34" charset="0"/>
              </a:rPr>
              <a:t>Филиалы продаж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8232765" y="3890886"/>
            <a:ext cx="2073702" cy="719370"/>
          </a:xfrm>
          <a:custGeom>
            <a:avLst/>
            <a:gdLst>
              <a:gd name="connsiteX0" fmla="*/ 0 w 1807621"/>
              <a:gd name="connsiteY0" fmla="*/ 65180 h 651798"/>
              <a:gd name="connsiteX1" fmla="*/ 19091 w 1807621"/>
              <a:gd name="connsiteY1" fmla="*/ 19091 h 651798"/>
              <a:gd name="connsiteX2" fmla="*/ 65180 w 1807621"/>
              <a:gd name="connsiteY2" fmla="*/ 0 h 651798"/>
              <a:gd name="connsiteX3" fmla="*/ 1742441 w 1807621"/>
              <a:gd name="connsiteY3" fmla="*/ 0 h 651798"/>
              <a:gd name="connsiteX4" fmla="*/ 1788530 w 1807621"/>
              <a:gd name="connsiteY4" fmla="*/ 19091 h 651798"/>
              <a:gd name="connsiteX5" fmla="*/ 1807621 w 1807621"/>
              <a:gd name="connsiteY5" fmla="*/ 65180 h 651798"/>
              <a:gd name="connsiteX6" fmla="*/ 1807621 w 1807621"/>
              <a:gd name="connsiteY6" fmla="*/ 586618 h 651798"/>
              <a:gd name="connsiteX7" fmla="*/ 1788530 w 1807621"/>
              <a:gd name="connsiteY7" fmla="*/ 632707 h 651798"/>
              <a:gd name="connsiteX8" fmla="*/ 1742441 w 1807621"/>
              <a:gd name="connsiteY8" fmla="*/ 651798 h 651798"/>
              <a:gd name="connsiteX9" fmla="*/ 65180 w 1807621"/>
              <a:gd name="connsiteY9" fmla="*/ 651798 h 651798"/>
              <a:gd name="connsiteX10" fmla="*/ 19091 w 1807621"/>
              <a:gd name="connsiteY10" fmla="*/ 632707 h 651798"/>
              <a:gd name="connsiteX11" fmla="*/ 0 w 1807621"/>
              <a:gd name="connsiteY11" fmla="*/ 586618 h 651798"/>
              <a:gd name="connsiteX12" fmla="*/ 0 w 1807621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621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1742441" y="0"/>
                </a:lnTo>
                <a:cubicBezTo>
                  <a:pt x="1759728" y="0"/>
                  <a:pt x="1776307" y="6867"/>
                  <a:pt x="1788530" y="19091"/>
                </a:cubicBezTo>
                <a:cubicBezTo>
                  <a:pt x="1800754" y="31315"/>
                  <a:pt x="1807621" y="47893"/>
                  <a:pt x="1807621" y="65180"/>
                </a:cubicBezTo>
                <a:lnTo>
                  <a:pt x="1807621" y="586618"/>
                </a:lnTo>
                <a:cubicBezTo>
                  <a:pt x="1807621" y="603905"/>
                  <a:pt x="1800754" y="620484"/>
                  <a:pt x="1788530" y="632707"/>
                </a:cubicBezTo>
                <a:cubicBezTo>
                  <a:pt x="1776306" y="644931"/>
                  <a:pt x="1759728" y="651798"/>
                  <a:pt x="1742441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5238" tIns="50751" rIns="65238" bIns="50751" spcCol="1449" anchor="ctr"/>
          <a:lstStyle/>
          <a:p>
            <a:pPr algn="ctr" defTabSz="1014082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300" dirty="0">
                <a:latin typeface="Candara" pitchFamily="34" charset="0"/>
              </a:rPr>
              <a:t>Филиалы производств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970491" y="5790994"/>
            <a:ext cx="1197439" cy="719370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latin typeface="Candara" pitchFamily="34" charset="0"/>
              </a:rPr>
              <a:t>Тюмень</a:t>
            </a: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2000 года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113626" y="4997510"/>
            <a:ext cx="1195582" cy="719370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latin typeface="Candara" pitchFamily="34" charset="0"/>
              </a:rPr>
              <a:t>Челябинск</a:t>
            </a: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2010 года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1568295" y="5012303"/>
            <a:ext cx="1449922" cy="719370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latin typeface="Candara" pitchFamily="34" charset="0"/>
              </a:rPr>
              <a:t>Екатеринбург </a:t>
            </a: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2010 года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383272" y="5005476"/>
            <a:ext cx="1195582" cy="719371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latin typeface="Candara" pitchFamily="34" charset="0"/>
              </a:rPr>
              <a:t>Омск</a:t>
            </a: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2010 года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9211" y="4990138"/>
            <a:ext cx="1347814" cy="7141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500" b="1" dirty="0">
                <a:latin typeface="Candara" pitchFamily="34" charset="0"/>
              </a:rPr>
              <a:t>Тобольск</a:t>
            </a:r>
          </a:p>
          <a:p>
            <a:pPr algn="ctr">
              <a:defRPr/>
            </a:pPr>
            <a:r>
              <a:rPr lang="ru-RU" sz="1500" dirty="0">
                <a:latin typeface="Candara" pitchFamily="34" charset="0"/>
              </a:rPr>
              <a:t>С 2008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86605" y="5796245"/>
            <a:ext cx="1685696" cy="7141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500" b="1" dirty="0">
                <a:latin typeface="Candara" pitchFamily="34" charset="0"/>
              </a:rPr>
              <a:t>Нижневартовск</a:t>
            </a:r>
          </a:p>
          <a:p>
            <a:pPr algn="ctr">
              <a:defRPr/>
            </a:pPr>
            <a:r>
              <a:rPr lang="ru-RU" sz="1500" dirty="0">
                <a:latin typeface="Candara" pitchFamily="34" charset="0"/>
              </a:rPr>
              <a:t>С 2001 года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47489" y="5796245"/>
            <a:ext cx="1347814" cy="7141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500" b="1" dirty="0">
                <a:latin typeface="Candara" pitchFamily="34" charset="0"/>
              </a:rPr>
              <a:t>Сургут</a:t>
            </a:r>
          </a:p>
          <a:p>
            <a:pPr algn="ctr">
              <a:defRPr/>
            </a:pPr>
            <a:r>
              <a:rPr lang="ru-RU" sz="1500" dirty="0">
                <a:latin typeface="Candara" pitchFamily="34" charset="0"/>
              </a:rPr>
              <a:t>С 2000 года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85511" y="5790994"/>
            <a:ext cx="2102904" cy="719370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 smtClean="0">
                <a:latin typeface="Candara" pitchFamily="34" charset="0"/>
              </a:rPr>
              <a:t>Ишим и Ситниково</a:t>
            </a:r>
            <a:endParaRPr lang="ru-RU" sz="1500" b="1" dirty="0">
              <a:latin typeface="Candara" pitchFamily="34" charset="0"/>
            </a:endParaRP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2008 года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63603" y="5796245"/>
            <a:ext cx="1347814" cy="7141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500" b="1" dirty="0">
                <a:latin typeface="Candara" pitchFamily="34" charset="0"/>
              </a:rPr>
              <a:t>Ноябрьск</a:t>
            </a:r>
          </a:p>
          <a:p>
            <a:pPr algn="ctr">
              <a:defRPr/>
            </a:pPr>
            <a:r>
              <a:rPr lang="ru-RU" sz="1500" dirty="0">
                <a:latin typeface="Candara" pitchFamily="34" charset="0"/>
              </a:rPr>
              <a:t>С 2002 года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8490257" y="4789830"/>
            <a:ext cx="1680127" cy="717620"/>
          </a:xfrm>
          <a:custGeom>
            <a:avLst/>
            <a:gdLst>
              <a:gd name="connsiteX0" fmla="*/ 0 w 1464159"/>
              <a:gd name="connsiteY0" fmla="*/ 65180 h 651798"/>
              <a:gd name="connsiteX1" fmla="*/ 19091 w 1464159"/>
              <a:gd name="connsiteY1" fmla="*/ 19091 h 651798"/>
              <a:gd name="connsiteX2" fmla="*/ 65180 w 1464159"/>
              <a:gd name="connsiteY2" fmla="*/ 0 h 651798"/>
              <a:gd name="connsiteX3" fmla="*/ 1398979 w 1464159"/>
              <a:gd name="connsiteY3" fmla="*/ 0 h 651798"/>
              <a:gd name="connsiteX4" fmla="*/ 1445068 w 1464159"/>
              <a:gd name="connsiteY4" fmla="*/ 19091 h 651798"/>
              <a:gd name="connsiteX5" fmla="*/ 1464159 w 1464159"/>
              <a:gd name="connsiteY5" fmla="*/ 65180 h 651798"/>
              <a:gd name="connsiteX6" fmla="*/ 1464159 w 1464159"/>
              <a:gd name="connsiteY6" fmla="*/ 586618 h 651798"/>
              <a:gd name="connsiteX7" fmla="*/ 1445068 w 1464159"/>
              <a:gd name="connsiteY7" fmla="*/ 632707 h 651798"/>
              <a:gd name="connsiteX8" fmla="*/ 1398979 w 1464159"/>
              <a:gd name="connsiteY8" fmla="*/ 651798 h 651798"/>
              <a:gd name="connsiteX9" fmla="*/ 65180 w 1464159"/>
              <a:gd name="connsiteY9" fmla="*/ 651798 h 651798"/>
              <a:gd name="connsiteX10" fmla="*/ 19091 w 1464159"/>
              <a:gd name="connsiteY10" fmla="*/ 632707 h 651798"/>
              <a:gd name="connsiteX11" fmla="*/ 0 w 1464159"/>
              <a:gd name="connsiteY11" fmla="*/ 586618 h 651798"/>
              <a:gd name="connsiteX12" fmla="*/ 0 w 1464159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4159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1398979" y="0"/>
                </a:lnTo>
                <a:cubicBezTo>
                  <a:pt x="1416266" y="0"/>
                  <a:pt x="1432845" y="6867"/>
                  <a:pt x="1445068" y="19091"/>
                </a:cubicBezTo>
                <a:cubicBezTo>
                  <a:pt x="1457292" y="31315"/>
                  <a:pt x="1464159" y="47893"/>
                  <a:pt x="1464159" y="65180"/>
                </a:cubicBezTo>
                <a:lnTo>
                  <a:pt x="1464159" y="586618"/>
                </a:lnTo>
                <a:cubicBezTo>
                  <a:pt x="1464159" y="603905"/>
                  <a:pt x="1457292" y="620484"/>
                  <a:pt x="1445068" y="632707"/>
                </a:cubicBezTo>
                <a:cubicBezTo>
                  <a:pt x="1432844" y="644931"/>
                  <a:pt x="1416266" y="651798"/>
                  <a:pt x="1398979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МК Ситниковский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8541749" y="5652130"/>
            <a:ext cx="1657848" cy="719371"/>
          </a:xfrm>
          <a:custGeom>
            <a:avLst/>
            <a:gdLst>
              <a:gd name="connsiteX0" fmla="*/ 0 w 1446107"/>
              <a:gd name="connsiteY0" fmla="*/ 65180 h 651798"/>
              <a:gd name="connsiteX1" fmla="*/ 19091 w 1446107"/>
              <a:gd name="connsiteY1" fmla="*/ 19091 h 651798"/>
              <a:gd name="connsiteX2" fmla="*/ 65180 w 1446107"/>
              <a:gd name="connsiteY2" fmla="*/ 0 h 651798"/>
              <a:gd name="connsiteX3" fmla="*/ 1380927 w 1446107"/>
              <a:gd name="connsiteY3" fmla="*/ 0 h 651798"/>
              <a:gd name="connsiteX4" fmla="*/ 1427016 w 1446107"/>
              <a:gd name="connsiteY4" fmla="*/ 19091 h 651798"/>
              <a:gd name="connsiteX5" fmla="*/ 1446107 w 1446107"/>
              <a:gd name="connsiteY5" fmla="*/ 65180 h 651798"/>
              <a:gd name="connsiteX6" fmla="*/ 1446107 w 1446107"/>
              <a:gd name="connsiteY6" fmla="*/ 586618 h 651798"/>
              <a:gd name="connsiteX7" fmla="*/ 1427016 w 1446107"/>
              <a:gd name="connsiteY7" fmla="*/ 632707 h 651798"/>
              <a:gd name="connsiteX8" fmla="*/ 1380927 w 1446107"/>
              <a:gd name="connsiteY8" fmla="*/ 651798 h 651798"/>
              <a:gd name="connsiteX9" fmla="*/ 65180 w 1446107"/>
              <a:gd name="connsiteY9" fmla="*/ 651798 h 651798"/>
              <a:gd name="connsiteX10" fmla="*/ 19091 w 1446107"/>
              <a:gd name="connsiteY10" fmla="*/ 632707 h 651798"/>
              <a:gd name="connsiteX11" fmla="*/ 0 w 1446107"/>
              <a:gd name="connsiteY11" fmla="*/ 586618 h 651798"/>
              <a:gd name="connsiteX12" fmla="*/ 0 w 1446107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6107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1380927" y="0"/>
                </a:lnTo>
                <a:cubicBezTo>
                  <a:pt x="1398214" y="0"/>
                  <a:pt x="1414793" y="6867"/>
                  <a:pt x="1427016" y="19091"/>
                </a:cubicBezTo>
                <a:cubicBezTo>
                  <a:pt x="1439240" y="31315"/>
                  <a:pt x="1446107" y="47893"/>
                  <a:pt x="1446107" y="65180"/>
                </a:cubicBezTo>
                <a:lnTo>
                  <a:pt x="1446107" y="586618"/>
                </a:lnTo>
                <a:cubicBezTo>
                  <a:pt x="1446107" y="603905"/>
                  <a:pt x="1439240" y="620484"/>
                  <a:pt x="1427016" y="632707"/>
                </a:cubicBezTo>
                <a:cubicBezTo>
                  <a:pt x="1414792" y="644931"/>
                  <a:pt x="1398214" y="651798"/>
                  <a:pt x="1380927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МК Ишимский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85511" y="5004882"/>
            <a:ext cx="1296144" cy="719370"/>
          </a:xfrm>
          <a:custGeom>
            <a:avLst/>
            <a:gdLst>
              <a:gd name="connsiteX0" fmla="*/ 0 w 1042878"/>
              <a:gd name="connsiteY0" fmla="*/ 65180 h 651798"/>
              <a:gd name="connsiteX1" fmla="*/ 19091 w 1042878"/>
              <a:gd name="connsiteY1" fmla="*/ 19091 h 651798"/>
              <a:gd name="connsiteX2" fmla="*/ 65180 w 1042878"/>
              <a:gd name="connsiteY2" fmla="*/ 0 h 651798"/>
              <a:gd name="connsiteX3" fmla="*/ 977698 w 1042878"/>
              <a:gd name="connsiteY3" fmla="*/ 0 h 651798"/>
              <a:gd name="connsiteX4" fmla="*/ 1023787 w 1042878"/>
              <a:gd name="connsiteY4" fmla="*/ 19091 h 651798"/>
              <a:gd name="connsiteX5" fmla="*/ 1042878 w 1042878"/>
              <a:gd name="connsiteY5" fmla="*/ 65180 h 651798"/>
              <a:gd name="connsiteX6" fmla="*/ 1042878 w 1042878"/>
              <a:gd name="connsiteY6" fmla="*/ 586618 h 651798"/>
              <a:gd name="connsiteX7" fmla="*/ 1023787 w 1042878"/>
              <a:gd name="connsiteY7" fmla="*/ 632707 h 651798"/>
              <a:gd name="connsiteX8" fmla="*/ 977698 w 1042878"/>
              <a:gd name="connsiteY8" fmla="*/ 651798 h 651798"/>
              <a:gd name="connsiteX9" fmla="*/ 65180 w 1042878"/>
              <a:gd name="connsiteY9" fmla="*/ 651798 h 651798"/>
              <a:gd name="connsiteX10" fmla="*/ 19091 w 1042878"/>
              <a:gd name="connsiteY10" fmla="*/ 632707 h 651798"/>
              <a:gd name="connsiteX11" fmla="*/ 0 w 1042878"/>
              <a:gd name="connsiteY11" fmla="*/ 586618 h 651798"/>
              <a:gd name="connsiteX12" fmla="*/ 0 w 1042878"/>
              <a:gd name="connsiteY12" fmla="*/ 65180 h 65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2878" h="651798">
                <a:moveTo>
                  <a:pt x="0" y="65180"/>
                </a:moveTo>
                <a:cubicBezTo>
                  <a:pt x="0" y="47893"/>
                  <a:pt x="6867" y="31314"/>
                  <a:pt x="19091" y="19091"/>
                </a:cubicBezTo>
                <a:cubicBezTo>
                  <a:pt x="31315" y="6867"/>
                  <a:pt x="47893" y="0"/>
                  <a:pt x="65180" y="0"/>
                </a:cubicBezTo>
                <a:lnTo>
                  <a:pt x="977698" y="0"/>
                </a:lnTo>
                <a:cubicBezTo>
                  <a:pt x="994985" y="0"/>
                  <a:pt x="1011564" y="6867"/>
                  <a:pt x="1023787" y="19091"/>
                </a:cubicBezTo>
                <a:cubicBezTo>
                  <a:pt x="1036011" y="31315"/>
                  <a:pt x="1042878" y="47893"/>
                  <a:pt x="1042878" y="65180"/>
                </a:cubicBezTo>
                <a:lnTo>
                  <a:pt x="1042878" y="586618"/>
                </a:lnTo>
                <a:cubicBezTo>
                  <a:pt x="1042878" y="603905"/>
                  <a:pt x="1036011" y="620484"/>
                  <a:pt x="1023787" y="632707"/>
                </a:cubicBezTo>
                <a:cubicBezTo>
                  <a:pt x="1011563" y="644931"/>
                  <a:pt x="994985" y="651798"/>
                  <a:pt x="977698" y="651798"/>
                </a:cubicBezTo>
                <a:lnTo>
                  <a:pt x="65180" y="651798"/>
                </a:lnTo>
                <a:cubicBezTo>
                  <a:pt x="47893" y="651798"/>
                  <a:pt x="31314" y="644931"/>
                  <a:pt x="19091" y="632707"/>
                </a:cubicBezTo>
                <a:cubicBezTo>
                  <a:pt x="6867" y="620483"/>
                  <a:pt x="0" y="603905"/>
                  <a:pt x="0" y="586618"/>
                </a:cubicBezTo>
                <a:lnTo>
                  <a:pt x="0" y="6518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027" tIns="40610" rIns="50027" bIns="40610" spcCol="1449" anchor="ctr"/>
          <a:lstStyle/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 smtClean="0">
                <a:latin typeface="Candara" pitchFamily="34" charset="0"/>
              </a:rPr>
              <a:t>Новосибирск</a:t>
            </a:r>
            <a:endParaRPr lang="ru-RU" sz="1500" b="1" dirty="0">
              <a:latin typeface="Candara" pitchFamily="34" charset="0"/>
            </a:endParaRPr>
          </a:p>
          <a:p>
            <a:pPr algn="ctr" defTabSz="659153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latin typeface="Candara" pitchFamily="34" charset="0"/>
              </a:rPr>
              <a:t>С </a:t>
            </a:r>
            <a:r>
              <a:rPr lang="ru-RU" sz="1500" dirty="0" smtClean="0">
                <a:latin typeface="Candara" pitchFamily="34" charset="0"/>
              </a:rPr>
              <a:t>2015 </a:t>
            </a:r>
            <a:r>
              <a:rPr lang="ru-RU" sz="1500" dirty="0">
                <a:latin typeface="Candara" pitchFamily="34" charset="0"/>
              </a:rPr>
              <a:t>года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EB5-9B01-4BBB-96C6-FDD3DCEA46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74692" y="2052439"/>
            <a:ext cx="42490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ctr" eaLnBrk="0" hangingPunct="0">
              <a:defRPr/>
            </a:pPr>
            <a:r>
              <a:rPr lang="ru-RU" sz="1400" b="1" i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На производстве имеется собственная аккредитованная лаборатория, которая проводит тщательную проверку</a:t>
            </a:r>
          </a:p>
          <a:p>
            <a:pPr indent="269875" algn="ctr" eaLnBrk="0" hangingPunct="0">
              <a:defRPr/>
            </a:pPr>
            <a:r>
              <a:rPr lang="ru-RU" sz="1400" b="1" i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как поступающего на завод молока-сырья, так и всех </a:t>
            </a:r>
          </a:p>
          <a:p>
            <a:pPr indent="269875" algn="ctr" eaLnBrk="0" hangingPunct="0">
              <a:defRPr/>
            </a:pPr>
            <a:r>
              <a:rPr lang="ru-RU" sz="1400" b="1" i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готовых продуктов. </a:t>
            </a:r>
            <a:endParaRPr lang="ru-RU" sz="1400" b="1" i="1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51" name="Picture 3" descr="C:\Users\ESKruk\Desktop\лаб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220" y="1692399"/>
            <a:ext cx="3960440" cy="23957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1608" y="4628465"/>
            <a:ext cx="42490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ctr" eaLnBrk="0" hangingPunct="0">
              <a:defRPr/>
            </a:pPr>
            <a:r>
              <a:rPr lang="ru-RU" sz="1400" b="1" i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Складские помещения завода позволяют хранить до 350 тонн продукции единовременно. Склад оснащен автоматическими датчиками температуры. Это позволяет в режиме он-</a:t>
            </a:r>
            <a:r>
              <a:rPr lang="ru-RU" sz="1400" b="1" i="1" dirty="0" err="1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лайн</a:t>
            </a:r>
            <a:r>
              <a:rPr lang="ru-RU" sz="1400" b="1" i="1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 осуществлять технологический контроль.</a:t>
            </a:r>
            <a:endParaRPr lang="ru-RU" sz="1400" b="1" i="1" dirty="0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2052" name="Picture 4" descr="C:\Users\ESKruk\Desktop\склад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724" y="4056287"/>
            <a:ext cx="4051176" cy="24686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EB5-9B01-4BBB-96C6-FDD3DCEA46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276" y="3348583"/>
            <a:ext cx="12988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266381" y="2916535"/>
            <a:ext cx="5184775" cy="31683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МОЛОКО ПИТЬЕВОЕ УЛЬТРАПАСТЕРИЗОВАННОЕ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«ЗОЛОТЫЕ ЛУГА»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объемом 950 мл – 2,5%, 3,2%, 3,5% – жирности.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Продукт вырабатывается из коровьего молока путем стерилизации  в потоке, охлаждением и упаковкой в асептических условиях в пакеты из комбинированного материала.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Внешний вид и консистенция – однородная жидкость без наличия хлопьев белка.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Вкус и запах – чистые, без посторонних, не свойственных свежему молоку привкусов и запахов. Выраженный привкус кипяченного или топленого молока. Цвет белый с кремовым оттенком, равномерный по всей массе.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          Продукт готовится по </a:t>
            </a:r>
            <a:r>
              <a:rPr lang="ru-RU" sz="1100" dirty="0" smtClean="0">
                <a:latin typeface="Georgia" pitchFamily="18" charset="0"/>
                <a:cs typeface="Arial" pitchFamily="34" charset="0"/>
              </a:rPr>
              <a:t>ГОСТ Р </a:t>
            </a:r>
            <a:r>
              <a:rPr lang="ru-RU" sz="1100" dirty="0">
                <a:latin typeface="Georgia" pitchFamily="18" charset="0"/>
              </a:rPr>
              <a:t>31450-2013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Хранить </a:t>
            </a: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при температуре от 0 до 20°С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Arial" pitchFamily="34" charset="0"/>
              </a:rPr>
              <a:t>Срок годности – 9 месяцев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6580" y="219645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Молоко ДСХ ТМ «Золотые Луга»</a:t>
            </a:r>
            <a:endParaRPr lang="ru-RU" sz="24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aaandriishina\Рабочий стол\презентация\дсх\Молоко-ТБА-3,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428" y="2857988"/>
            <a:ext cx="1152128" cy="2362803"/>
          </a:xfrm>
          <a:prstGeom prst="rect">
            <a:avLst/>
          </a:prstGeom>
          <a:noFill/>
        </p:spPr>
      </p:pic>
      <p:pic>
        <p:nvPicPr>
          <p:cNvPr id="10" name="Picture 5" descr="C:\Documents and Settings\aaandriishina\Рабочий стол\презентация\дсх\Молоко-ТБА-2,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036" y="2844527"/>
            <a:ext cx="115869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EB5-9B01-4BBB-96C6-FDD3DCEA46A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338588" y="2888927"/>
            <a:ext cx="5122862" cy="355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Продукт производится в фольге 180 гр.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Жирность 72,5% и 82,5%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Готовится из нормализованных сливок в процессе их тепловой обработки. Масло имеет приятный сливочный вкус с привкусом пастеризации и специфический запах, желтый или желтовато-белый цвет, пластическую консистенцию при 10-12°С, сохраняет форму в широком диапазоне температур (10-25)°С.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Сливочное масло является ценным пищевым продуктом благодаря наличию в нем, кроме молочного жира, белковых и минеральных веществ, лактозы, а также жирорастворимых витаминов А, Д, Е и  β-каротина.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Продукт готовится в соответствии с </a:t>
            </a:r>
            <a:r>
              <a:rPr lang="ru-RU" sz="1100" dirty="0" smtClean="0">
                <a:latin typeface="Georgia" pitchFamily="18" charset="0"/>
                <a:cs typeface="Times New Roman" pitchFamily="18" charset="0"/>
              </a:rPr>
              <a:t>ГОСТ </a:t>
            </a:r>
            <a:r>
              <a:rPr lang="ru-RU" sz="1100" dirty="0" smtClean="0">
                <a:latin typeface="Georgia" pitchFamily="18" charset="0"/>
                <a:cs typeface="Times New Roman" pitchFamily="18" charset="0"/>
              </a:rPr>
              <a:t>32261-2013</a:t>
            </a:r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cs typeface="Times New Roman" pitchFamily="18" charset="0"/>
              </a:rPr>
              <a:t>Срок годности 35 суток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667" y="2476268"/>
            <a:ext cx="2026866" cy="30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2976331"/>
            <a:ext cx="2026866" cy="30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54612" y="1776002"/>
            <a:ext cx="5179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Сливочное масло</a:t>
            </a:r>
          </a:p>
          <a:p>
            <a:r>
              <a:rPr lang="ru-RU" sz="3600" b="1" dirty="0" smtClean="0">
                <a:latin typeface="Georgia" pitchFamily="18" charset="0"/>
                <a:cs typeface="Times New Roman" pitchFamily="18" charset="0"/>
              </a:rPr>
              <a:t> ТМ «Золотые Луга»</a:t>
            </a:r>
            <a:endParaRPr lang="ru-RU" sz="36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234132" y="2196455"/>
            <a:ext cx="101124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800" i="1" dirty="0" smtClean="0">
              <a:latin typeface="Georgia" pitchFamily="18" charset="0"/>
            </a:endParaRPr>
          </a:p>
          <a:p>
            <a:pPr algn="ctr"/>
            <a:endParaRPr lang="ru-RU" sz="1800" i="1" dirty="0">
              <a:latin typeface="Georgia" pitchFamily="18" charset="0"/>
            </a:endParaRPr>
          </a:p>
          <a:p>
            <a:endParaRPr lang="ru-RU" sz="2000" b="1" i="1" dirty="0">
              <a:solidFill>
                <a:srgbClr val="3399FF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853" y="1620391"/>
            <a:ext cx="8712968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Georgia" pitchFamily="18" charset="0"/>
              </a:rPr>
              <a:t>Натуральные сыры «Золотые Луга»</a:t>
            </a:r>
            <a:endParaRPr lang="ru-RU" sz="36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644" y="2365843"/>
            <a:ext cx="52565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latin typeface="Georgia" pitchFamily="18" charset="0"/>
              </a:rPr>
              <a:t>«Голландский»</a:t>
            </a:r>
          </a:p>
          <a:p>
            <a:r>
              <a:rPr lang="ru-RU" sz="1550" dirty="0" smtClean="0">
                <a:latin typeface="Georgia" pitchFamily="18" charset="0"/>
              </a:rPr>
              <a:t>Жирность:</a:t>
            </a:r>
            <a:r>
              <a:rPr lang="ru-RU" sz="1550" b="1" dirty="0" smtClean="0">
                <a:latin typeface="Georgia" pitchFamily="18" charset="0"/>
              </a:rPr>
              <a:t> 45%</a:t>
            </a:r>
            <a:r>
              <a:rPr lang="ru-RU" sz="1550" dirty="0" smtClean="0">
                <a:latin typeface="Georgia" pitchFamily="18" charset="0"/>
              </a:rPr>
              <a:t/>
            </a:r>
            <a:br>
              <a:rPr lang="ru-RU" sz="1550" dirty="0" smtClean="0">
                <a:latin typeface="Georgia" pitchFamily="18" charset="0"/>
              </a:rPr>
            </a:br>
            <a:r>
              <a:rPr lang="ru-RU" sz="1550" dirty="0" smtClean="0">
                <a:latin typeface="Georgia" pitchFamily="18" charset="0"/>
              </a:rPr>
              <a:t>Пищевая ценность (содержание в 100 гр. продукта):</a:t>
            </a:r>
            <a:r>
              <a:rPr lang="ru-RU" sz="1550" b="1" dirty="0" smtClean="0">
                <a:latin typeface="Georgia" pitchFamily="18" charset="0"/>
              </a:rPr>
              <a:t> жиров – 26,6 г; белков – 26,6г; углеводов – 0 г; энергетическая ценность - 350 ккал </a:t>
            </a:r>
          </a:p>
          <a:p>
            <a:r>
              <a:rPr lang="ru-RU" sz="1550" dirty="0" smtClean="0">
                <a:latin typeface="Georgia" pitchFamily="18" charset="0"/>
              </a:rPr>
              <a:t>Срок хранения: весовой </a:t>
            </a:r>
            <a:r>
              <a:rPr lang="en-US" sz="1550" b="1" dirty="0" smtClean="0">
                <a:latin typeface="Georgia" pitchFamily="18" charset="0"/>
              </a:rPr>
              <a:t>3 </a:t>
            </a:r>
            <a:r>
              <a:rPr lang="ru-RU" sz="1550" b="1" dirty="0" smtClean="0">
                <a:latin typeface="Georgia" pitchFamily="18" charset="0"/>
              </a:rPr>
              <a:t>месяца, вакуум 25 суток</a:t>
            </a:r>
          </a:p>
          <a:p>
            <a:endParaRPr lang="ru-RU" sz="1550" b="1" dirty="0" smtClean="0">
              <a:latin typeface="Georgia" pitchFamily="18" charset="0"/>
            </a:endParaRPr>
          </a:p>
          <a:p>
            <a:r>
              <a:rPr lang="ru-RU" sz="1550" b="1" dirty="0" smtClean="0">
                <a:latin typeface="Georgia" pitchFamily="18" charset="0"/>
              </a:rPr>
              <a:t>«Пошехонский»</a:t>
            </a:r>
            <a:endParaRPr lang="ru-RU" sz="1550" b="1" dirty="0">
              <a:latin typeface="Georgia" pitchFamily="18" charset="0"/>
            </a:endParaRPr>
          </a:p>
          <a:p>
            <a:r>
              <a:rPr lang="ru-RU" sz="1550" dirty="0">
                <a:latin typeface="Georgia" pitchFamily="18" charset="0"/>
              </a:rPr>
              <a:t>Жирность:</a:t>
            </a:r>
            <a:r>
              <a:rPr lang="ru-RU" sz="1550" b="1" dirty="0">
                <a:latin typeface="Georgia" pitchFamily="18" charset="0"/>
              </a:rPr>
              <a:t> 45%</a:t>
            </a:r>
            <a:r>
              <a:rPr lang="ru-RU" sz="1550" dirty="0">
                <a:latin typeface="Georgia" pitchFamily="18" charset="0"/>
              </a:rPr>
              <a:t/>
            </a:r>
            <a:br>
              <a:rPr lang="ru-RU" sz="1550" dirty="0">
                <a:latin typeface="Georgia" pitchFamily="18" charset="0"/>
              </a:rPr>
            </a:br>
            <a:r>
              <a:rPr lang="ru-RU" sz="1550" dirty="0">
                <a:latin typeface="Georgia" pitchFamily="18" charset="0"/>
              </a:rPr>
              <a:t>Пищевая ценность (содержание в 100 гр. продукта):</a:t>
            </a:r>
            <a:r>
              <a:rPr lang="ru-RU" sz="1550" b="1" dirty="0">
                <a:latin typeface="Georgia" pitchFamily="18" charset="0"/>
              </a:rPr>
              <a:t> жиров – </a:t>
            </a:r>
            <a:r>
              <a:rPr lang="ru-RU" sz="1550" b="1" dirty="0" smtClean="0">
                <a:latin typeface="Georgia" pitchFamily="18" charset="0"/>
              </a:rPr>
              <a:t>26,1 </a:t>
            </a:r>
            <a:r>
              <a:rPr lang="ru-RU" sz="1550" b="1" dirty="0">
                <a:latin typeface="Georgia" pitchFamily="18" charset="0"/>
              </a:rPr>
              <a:t>г; белков – </a:t>
            </a:r>
            <a:r>
              <a:rPr lang="ru-RU" sz="1550" b="1" dirty="0" smtClean="0">
                <a:latin typeface="Georgia" pitchFamily="18" charset="0"/>
              </a:rPr>
              <a:t>26г</a:t>
            </a:r>
            <a:r>
              <a:rPr lang="ru-RU" sz="1550" b="1" dirty="0">
                <a:latin typeface="Georgia" pitchFamily="18" charset="0"/>
              </a:rPr>
              <a:t>; углеводов – 0 г; энергетическая ценность - </a:t>
            </a:r>
            <a:r>
              <a:rPr lang="ru-RU" sz="1550" b="1" dirty="0" smtClean="0">
                <a:latin typeface="Georgia" pitchFamily="18" charset="0"/>
              </a:rPr>
              <a:t>344 </a:t>
            </a:r>
            <a:r>
              <a:rPr lang="ru-RU" sz="1550" b="1" dirty="0">
                <a:latin typeface="Georgia" pitchFamily="18" charset="0"/>
              </a:rPr>
              <a:t>ккал </a:t>
            </a:r>
          </a:p>
          <a:p>
            <a:r>
              <a:rPr lang="ru-RU" sz="1550" dirty="0">
                <a:latin typeface="Georgia" pitchFamily="18" charset="0"/>
              </a:rPr>
              <a:t>Срок хранения: весовой </a:t>
            </a:r>
            <a:r>
              <a:rPr lang="ru-RU" sz="1550" b="1" dirty="0" smtClean="0">
                <a:latin typeface="Georgia" pitchFamily="18" charset="0"/>
              </a:rPr>
              <a:t>3,5 месяца </a:t>
            </a:r>
            <a:r>
              <a:rPr lang="ru-RU" sz="1550" b="1" dirty="0">
                <a:latin typeface="Georgia" pitchFamily="18" charset="0"/>
              </a:rPr>
              <a:t>суток, вакуум 25 суток</a:t>
            </a:r>
          </a:p>
          <a:p>
            <a:endParaRPr lang="ru-RU" b="1" dirty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2051" name="Picture 3" descr="F:\Дизайн\Дизайн 2016\Упаковка\Вся собранная упаковка для каталогов 2016\Золотые Луга\сыр Пошехонский, в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268" y="4310940"/>
            <a:ext cx="2448272" cy="2205995"/>
          </a:xfrm>
          <a:prstGeom prst="rect">
            <a:avLst/>
          </a:prstGeom>
          <a:noFill/>
        </p:spPr>
      </p:pic>
      <p:pic>
        <p:nvPicPr>
          <p:cNvPr id="2052" name="Picture 4" descr="C:\Users\ESKruk\Desktop\сыр Голландский в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228" y="2340471"/>
            <a:ext cx="3240360" cy="19745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Box 19"/>
          <p:cNvSpPr txBox="1">
            <a:spLocks noChangeArrowheads="1"/>
          </p:cNvSpPr>
          <p:nvPr/>
        </p:nvSpPr>
        <p:spPr bwMode="auto">
          <a:xfrm>
            <a:off x="234132" y="2196455"/>
            <a:ext cx="101124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1800" i="1" dirty="0" smtClean="0">
              <a:latin typeface="Georgia" pitchFamily="18" charset="0"/>
            </a:endParaRPr>
          </a:p>
          <a:p>
            <a:pPr algn="ctr"/>
            <a:endParaRPr lang="ru-RU" sz="1800" i="1" dirty="0">
              <a:latin typeface="Georgia" pitchFamily="18" charset="0"/>
            </a:endParaRPr>
          </a:p>
          <a:p>
            <a:endParaRPr lang="ru-RU" sz="2000" b="1" i="1" dirty="0">
              <a:solidFill>
                <a:srgbClr val="3399FF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853" y="1620391"/>
            <a:ext cx="8712968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Georgia" pitchFamily="18" charset="0"/>
              </a:rPr>
              <a:t>Натуральные сыры «Золотые Луга»</a:t>
            </a:r>
            <a:endParaRPr lang="ru-RU" sz="3600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644" y="2365843"/>
            <a:ext cx="5256584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latin typeface="Georgia" pitchFamily="18" charset="0"/>
              </a:rPr>
              <a:t>«Эдам»</a:t>
            </a:r>
          </a:p>
          <a:p>
            <a:r>
              <a:rPr lang="ru-RU" sz="1550" dirty="0" smtClean="0">
                <a:latin typeface="Georgia" pitchFamily="18" charset="0"/>
              </a:rPr>
              <a:t>Жирность:</a:t>
            </a:r>
            <a:r>
              <a:rPr lang="ru-RU" sz="1550" b="1" dirty="0" smtClean="0">
                <a:latin typeface="Georgia" pitchFamily="18" charset="0"/>
              </a:rPr>
              <a:t> 45%</a:t>
            </a:r>
            <a:r>
              <a:rPr lang="ru-RU" sz="1550" dirty="0" smtClean="0">
                <a:latin typeface="Georgia" pitchFamily="18" charset="0"/>
              </a:rPr>
              <a:t/>
            </a:r>
            <a:br>
              <a:rPr lang="ru-RU" sz="1550" dirty="0" smtClean="0">
                <a:latin typeface="Georgia" pitchFamily="18" charset="0"/>
              </a:rPr>
            </a:br>
            <a:r>
              <a:rPr lang="ru-RU" sz="1550" dirty="0" smtClean="0">
                <a:latin typeface="Georgia" pitchFamily="18" charset="0"/>
              </a:rPr>
              <a:t>Пищевая ценность (содержание в 100 гр. продукта):</a:t>
            </a:r>
            <a:r>
              <a:rPr lang="ru-RU" sz="1550" b="1" dirty="0" smtClean="0">
                <a:latin typeface="Georgia" pitchFamily="18" charset="0"/>
              </a:rPr>
              <a:t> жиров – 26,6 г; белков – 26,6г; углеводов – 0 г; энергетическая ценность - 350 ккал </a:t>
            </a:r>
          </a:p>
          <a:p>
            <a:r>
              <a:rPr lang="ru-RU" sz="1550" dirty="0" smtClean="0">
                <a:latin typeface="Georgia" pitchFamily="18" charset="0"/>
              </a:rPr>
              <a:t>Срок хранения: весовой </a:t>
            </a:r>
            <a:r>
              <a:rPr lang="en-US" sz="1550" b="1" dirty="0" smtClean="0">
                <a:latin typeface="Georgia" pitchFamily="18" charset="0"/>
              </a:rPr>
              <a:t>12</a:t>
            </a:r>
            <a:r>
              <a:rPr lang="ru-RU" sz="1550" b="1" dirty="0" smtClean="0">
                <a:latin typeface="Georgia" pitchFamily="18" charset="0"/>
              </a:rPr>
              <a:t>0 суток, вакуум 25 суток</a:t>
            </a:r>
          </a:p>
          <a:p>
            <a:endParaRPr lang="ru-RU" sz="1550" b="1" dirty="0" smtClean="0">
              <a:latin typeface="Georgia" pitchFamily="18" charset="0"/>
            </a:endParaRPr>
          </a:p>
          <a:p>
            <a:r>
              <a:rPr lang="ru-RU" sz="1550" b="1" dirty="0" smtClean="0">
                <a:latin typeface="Georgia" pitchFamily="18" charset="0"/>
              </a:rPr>
              <a:t>«Гауда»</a:t>
            </a:r>
            <a:endParaRPr lang="ru-RU" sz="1550" b="1" dirty="0">
              <a:latin typeface="Georgia" pitchFamily="18" charset="0"/>
            </a:endParaRPr>
          </a:p>
          <a:p>
            <a:r>
              <a:rPr lang="ru-RU" sz="1550" dirty="0">
                <a:latin typeface="Georgia" pitchFamily="18" charset="0"/>
              </a:rPr>
              <a:t>Жирность:</a:t>
            </a:r>
            <a:r>
              <a:rPr lang="ru-RU" sz="1550" b="1" dirty="0">
                <a:latin typeface="Georgia" pitchFamily="18" charset="0"/>
              </a:rPr>
              <a:t> 45%</a:t>
            </a:r>
            <a:r>
              <a:rPr lang="ru-RU" sz="1550" dirty="0">
                <a:latin typeface="Georgia" pitchFamily="18" charset="0"/>
              </a:rPr>
              <a:t/>
            </a:r>
            <a:br>
              <a:rPr lang="ru-RU" sz="1550" dirty="0">
                <a:latin typeface="Georgia" pitchFamily="18" charset="0"/>
              </a:rPr>
            </a:br>
            <a:r>
              <a:rPr lang="ru-RU" sz="1550" dirty="0">
                <a:latin typeface="Georgia" pitchFamily="18" charset="0"/>
              </a:rPr>
              <a:t>Пищевая ценность (содержание в 100 гр. продукта):</a:t>
            </a:r>
            <a:r>
              <a:rPr lang="ru-RU" sz="1550" b="1" dirty="0">
                <a:latin typeface="Georgia" pitchFamily="18" charset="0"/>
              </a:rPr>
              <a:t> жиров – </a:t>
            </a:r>
            <a:r>
              <a:rPr lang="ru-RU" sz="1550" b="1" dirty="0" smtClean="0">
                <a:latin typeface="Georgia" pitchFamily="18" charset="0"/>
              </a:rPr>
              <a:t>26,1 </a:t>
            </a:r>
            <a:r>
              <a:rPr lang="ru-RU" sz="1550" b="1" dirty="0">
                <a:latin typeface="Georgia" pitchFamily="18" charset="0"/>
              </a:rPr>
              <a:t>г; белков – </a:t>
            </a:r>
            <a:r>
              <a:rPr lang="ru-RU" sz="1550" b="1" dirty="0" smtClean="0">
                <a:latin typeface="Georgia" pitchFamily="18" charset="0"/>
              </a:rPr>
              <a:t>26г</a:t>
            </a:r>
            <a:r>
              <a:rPr lang="ru-RU" sz="1550" b="1" dirty="0">
                <a:latin typeface="Georgia" pitchFamily="18" charset="0"/>
              </a:rPr>
              <a:t>; углеводов – 0 г; энергетическая ценность - </a:t>
            </a:r>
            <a:r>
              <a:rPr lang="ru-RU" sz="1550" b="1" dirty="0" smtClean="0">
                <a:latin typeface="Georgia" pitchFamily="18" charset="0"/>
              </a:rPr>
              <a:t>344 </a:t>
            </a:r>
            <a:r>
              <a:rPr lang="ru-RU" sz="1550" b="1" dirty="0">
                <a:latin typeface="Georgia" pitchFamily="18" charset="0"/>
              </a:rPr>
              <a:t>ккал </a:t>
            </a:r>
          </a:p>
          <a:p>
            <a:r>
              <a:rPr lang="ru-RU" sz="1550" dirty="0">
                <a:latin typeface="Georgia" pitchFamily="18" charset="0"/>
              </a:rPr>
              <a:t>Срок хранения: весовой </a:t>
            </a:r>
            <a:r>
              <a:rPr lang="ru-RU" sz="1550" b="1" dirty="0" smtClean="0">
                <a:latin typeface="Georgia" pitchFamily="18" charset="0"/>
              </a:rPr>
              <a:t>1</a:t>
            </a:r>
            <a:r>
              <a:rPr lang="en-US" sz="1550" b="1" dirty="0" smtClean="0">
                <a:latin typeface="Georgia" pitchFamily="18" charset="0"/>
              </a:rPr>
              <a:t>20</a:t>
            </a:r>
            <a:r>
              <a:rPr lang="ru-RU" sz="1550" b="1" dirty="0" smtClean="0">
                <a:latin typeface="Georgia" pitchFamily="18" charset="0"/>
              </a:rPr>
              <a:t> </a:t>
            </a:r>
            <a:r>
              <a:rPr lang="ru-RU" sz="1550" b="1" dirty="0">
                <a:latin typeface="Georgia" pitchFamily="18" charset="0"/>
              </a:rPr>
              <a:t>суток, вакуум 25 суток</a:t>
            </a:r>
          </a:p>
          <a:p>
            <a:endParaRPr lang="ru-RU" b="1" dirty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3074" name="Picture 2" descr="C:\Users\ESKruk\Desktop\сыр Гауда в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244" y="4284687"/>
            <a:ext cx="2802174" cy="2336304"/>
          </a:xfrm>
          <a:prstGeom prst="rect">
            <a:avLst/>
          </a:prstGeom>
          <a:noFill/>
        </p:spPr>
      </p:pic>
      <p:pic>
        <p:nvPicPr>
          <p:cNvPr id="3075" name="Picture 3" descr="C:\Users\ESKruk\Desktop\Сыр Эдам ве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220" y="2340471"/>
            <a:ext cx="3250033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3EEB5-9B01-4BBB-96C6-FDD3DCEA46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78348" y="5940871"/>
            <a:ext cx="63373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9875" algn="ctr" eaLnBrk="0" hangingPunct="0">
              <a:defRPr/>
            </a:pPr>
            <a:r>
              <a:rPr lang="ru-RU" sz="3200" b="1" i="1" dirty="0">
                <a:latin typeface="Georgia" pitchFamily="18" charset="0"/>
                <a:ea typeface="Times New Roman" pitchFamily="18" charset="0"/>
                <a:cs typeface="Tahoma" pitchFamily="34" charset="0"/>
              </a:rPr>
              <a:t>Благодарим за внимание!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0081" t="27710" r="18070" b="23678"/>
          <a:stretch>
            <a:fillRect/>
          </a:stretch>
        </p:blipFill>
        <p:spPr bwMode="auto">
          <a:xfrm>
            <a:off x="2178348" y="1764407"/>
            <a:ext cx="67866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38860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362</Words>
  <Application>Microsoft Office PowerPoint</Application>
  <PresentationFormat>Произвольный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Georgia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"Золотые луга"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NPVasileva</dc:creator>
  <cp:lastModifiedBy>Падерина Оксана Юрьевна</cp:lastModifiedBy>
  <cp:revision>259</cp:revision>
  <dcterms:created xsi:type="dcterms:W3CDTF">2010-06-21T09:20:34Z</dcterms:created>
  <dcterms:modified xsi:type="dcterms:W3CDTF">2018-04-28T10:08:35Z</dcterms:modified>
</cp:coreProperties>
</file>