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996" r:id="rId1"/>
  </p:sldMasterIdLst>
  <p:notesMasterIdLst>
    <p:notesMasterId r:id="rId11"/>
  </p:notesMasterIdLst>
  <p:handoutMasterIdLst>
    <p:handoutMasterId r:id="rId12"/>
  </p:handoutMasterIdLst>
  <p:sldIdLst>
    <p:sldId id="256" r:id="rId2"/>
    <p:sldId id="272" r:id="rId3"/>
    <p:sldId id="269" r:id="rId4"/>
    <p:sldId id="265" r:id="rId5"/>
    <p:sldId id="266" r:id="rId6"/>
    <p:sldId id="273" r:id="rId7"/>
    <p:sldId id="267" r:id="rId8"/>
    <p:sldId id="270" r:id="rId9"/>
    <p:sldId id="268" r:id="rId10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234A574D-FDB7-4EF2-8AC6-5D05EC5B2507}">
          <p14:sldIdLst>
            <p14:sldId id="256"/>
            <p14:sldId id="272"/>
            <p14:sldId id="269"/>
            <p14:sldId id="265"/>
            <p14:sldId id="266"/>
            <p14:sldId id="273"/>
            <p14:sldId id="267"/>
            <p14:sldId id="270"/>
            <p14:sldId id="268"/>
          </p14:sldIdLst>
        </p14:section>
      </p14:sectionLst>
    </p:ext>
    <p:ext uri="{EFAFB233-063F-42B5-8137-9DF3F51BA10A}">
      <p15:sldGuideLst xmlns="" xmlns:p15="http://schemas.microsoft.com/office/powerpoint/2012/main">
        <p15:guide id="9" pos="6720" userDrawn="1">
          <p15:clr>
            <a:srgbClr val="A4A3A4"/>
          </p15:clr>
        </p15:guide>
        <p15:guide id="11" pos="1935" userDrawn="1">
          <p15:clr>
            <a:srgbClr val="A4A3A4"/>
          </p15:clr>
        </p15:guide>
        <p15:guide id="13" orient="horz" pos="2840" userDrawn="1">
          <p15:clr>
            <a:srgbClr val="A4A3A4"/>
          </p15:clr>
        </p15:guide>
        <p15:guide id="14" orient="horz" pos="3090" userDrawn="1">
          <p15:clr>
            <a:srgbClr val="A4A3A4"/>
          </p15:clr>
        </p15:guide>
        <p15:guide id="15" orient="horz" pos="391" userDrawn="1">
          <p15:clr>
            <a:srgbClr val="A4A3A4"/>
          </p15:clr>
        </p15:guide>
        <p15:guide id="16" pos="5201" userDrawn="1">
          <p15:clr>
            <a:srgbClr val="A4A3A4"/>
          </p15:clr>
        </p15:guide>
        <p15:guide id="17" orient="horz" pos="1638" userDrawn="1">
          <p15:clr>
            <a:srgbClr val="A4A3A4"/>
          </p15:clr>
        </p15:guide>
        <p15:guide id="18" pos="7" userDrawn="1">
          <p15:clr>
            <a:srgbClr val="A4A3A4"/>
          </p15:clr>
        </p15:guide>
        <p15:guide id="19" pos="2819" userDrawn="1">
          <p15:clr>
            <a:srgbClr val="A4A3A4"/>
          </p15:clr>
        </p15:guide>
        <p15:guide id="20" orient="horz" pos="2636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FDFF"/>
    <a:srgbClr val="149199"/>
    <a:srgbClr val="3A38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96"/>
    <p:restoredTop sz="97872"/>
  </p:normalViewPr>
  <p:slideViewPr>
    <p:cSldViewPr snapToGrid="0">
      <p:cViewPr>
        <p:scale>
          <a:sx n="58" d="100"/>
          <a:sy n="58" d="100"/>
        </p:scale>
        <p:origin x="-1320" y="-822"/>
      </p:cViewPr>
      <p:guideLst>
        <p:guide orient="horz" pos="2840"/>
        <p:guide orient="horz" pos="3090"/>
        <p:guide orient="horz" pos="391"/>
        <p:guide orient="horz" pos="1638"/>
        <p:guide orient="horz" pos="2636"/>
        <p:guide pos="6720"/>
        <p:guide pos="1935"/>
        <p:guide pos="5201"/>
        <p:guide pos="7"/>
        <p:guide pos="281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171" d="100"/>
          <a:sy n="171" d="100"/>
        </p:scale>
        <p:origin x="5344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1D4CAAD2-02ED-3B44-BDDE-5D666BC6522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C099F1C0-1E04-1649-96F9-EC3F6F68D20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B5A423-F1A9-9342-8A0C-2A09874F2197}" type="datetimeFigureOut">
              <a:rPr lang="ru-RU" smtClean="0"/>
              <a:t>23.06.2020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13A54DCD-0D0F-AA46-88BF-7DC9E43F8C1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6018A303-E386-B548-A8F3-FDE9A5D5C95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62CD88-CA05-EB47-B9B8-42159F1EE7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60443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333638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071034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496241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9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8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20"/>
            <a:ext cx="6439049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4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uv.cps-ref.ru/images/mess.pdf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iuva.org/IUVA-Fact-Sheet-on-UV-Disinfection-for-COVID-19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3"/>
          <p:cNvSpPr txBox="1"/>
          <p:nvPr/>
        </p:nvSpPr>
        <p:spPr>
          <a:xfrm>
            <a:off x="1403110" y="-142300"/>
            <a:ext cx="9902031" cy="19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chemeClr val="dk1"/>
              </a:buClr>
              <a:buSzPts val="4290"/>
            </a:pPr>
            <a:r>
              <a:rPr lang="ru-RU" sz="3200" b="1" dirty="0">
                <a:solidFill>
                  <a:schemeClr val="tx1"/>
                </a:solidFill>
                <a:latin typeface="Geometria" panose="020B0503020204020204" pitchFamily="34" charset="0"/>
                <a:ea typeface="Roboto"/>
                <a:cs typeface="Roboto"/>
                <a:sym typeface="Roboto"/>
              </a:rPr>
              <a:t/>
            </a:r>
            <a:br>
              <a:rPr lang="ru-RU" sz="3200" b="1" dirty="0">
                <a:solidFill>
                  <a:schemeClr val="tx1"/>
                </a:solidFill>
                <a:latin typeface="Geometria" panose="020B0503020204020204" pitchFamily="34" charset="0"/>
                <a:ea typeface="Roboto"/>
                <a:cs typeface="Roboto"/>
                <a:sym typeface="Roboto"/>
              </a:rPr>
            </a:br>
            <a:r>
              <a:rPr lang="ru-RU" sz="3600" b="1" kern="1200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metria" panose="020B0503020204020204" pitchFamily="34" charset="0"/>
                <a:ea typeface="Roboto"/>
                <a:cs typeface="Roboto"/>
              </a:rPr>
              <a:t>Рециркуляторы</a:t>
            </a:r>
            <a:r>
              <a:rPr lang="ru-RU" sz="3600" b="1" kern="12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metria" panose="020B0503020204020204" pitchFamily="34" charset="0"/>
                <a:ea typeface="Roboto"/>
                <a:cs typeface="Roboto"/>
              </a:rPr>
              <a:t> УФР-ЭА (очистители воздуха) для обеззараживания воздуха в помещениях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90"/>
              <a:buFont typeface="Roboto"/>
              <a:buNone/>
            </a:pPr>
            <a:endParaRPr sz="4300" b="1" i="1" dirty="0">
              <a:solidFill>
                <a:schemeClr val="tx1"/>
              </a:solidFill>
              <a:latin typeface="Geometria" panose="020B0503020204020204" pitchFamily="34" charset="0"/>
              <a:ea typeface="Roboto"/>
              <a:cs typeface="Roboto"/>
            </a:endParaRPr>
          </a:p>
        </p:txBody>
      </p:sp>
      <p:sp>
        <p:nvSpPr>
          <p:cNvPr id="12" name="Google Shape;91;p13"/>
          <p:cNvSpPr txBox="1"/>
          <p:nvPr/>
        </p:nvSpPr>
        <p:spPr>
          <a:xfrm>
            <a:off x="4129051" y="5447934"/>
            <a:ext cx="3160500" cy="14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1657"/>
              <a:buFont typeface="Roboto"/>
              <a:buNone/>
            </a:pPr>
            <a:endParaRPr sz="1600" dirty="0">
              <a:solidFill>
                <a:schemeClr val="tx1"/>
              </a:solidFill>
              <a:latin typeface="Geometria" panose="020B0503020204020204" pitchFamily="34" charset="0"/>
              <a:ea typeface="Roboto Light" panose="02000000000000000000" pitchFamily="2" charset="0"/>
            </a:endParaRPr>
          </a:p>
        </p:txBody>
      </p:sp>
      <p:sp>
        <p:nvSpPr>
          <p:cNvPr id="36" name="Google Shape;92;p13"/>
          <p:cNvSpPr txBox="1"/>
          <p:nvPr/>
        </p:nvSpPr>
        <p:spPr>
          <a:xfrm>
            <a:off x="572007" y="1226052"/>
            <a:ext cx="4951018" cy="3205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lnSpc>
                <a:spcPct val="90000"/>
              </a:lnSpc>
              <a:buClr>
                <a:schemeClr val="dk1"/>
              </a:buClr>
              <a:buSzPts val="4290"/>
            </a:pPr>
            <a:r>
              <a:rPr lang="ru-RU" sz="4400" b="1" dirty="0">
                <a:solidFill>
                  <a:schemeClr val="tx1"/>
                </a:solidFill>
                <a:latin typeface="Geometria" panose="020B0503020204020204" pitchFamily="34" charset="0"/>
                <a:ea typeface="Roboto"/>
                <a:cs typeface="Roboto"/>
                <a:sym typeface="Roboto"/>
              </a:rPr>
              <a:t/>
            </a:r>
            <a:br>
              <a:rPr lang="ru-RU" sz="4400" b="1" dirty="0">
                <a:solidFill>
                  <a:schemeClr val="tx1"/>
                </a:solidFill>
                <a:latin typeface="Geometria" panose="020B0503020204020204" pitchFamily="34" charset="0"/>
                <a:ea typeface="Roboto"/>
                <a:cs typeface="Roboto"/>
                <a:sym typeface="Roboto"/>
              </a:rPr>
            </a:br>
            <a:endParaRPr sz="1600" dirty="0">
              <a:solidFill>
                <a:schemeClr val="tx1"/>
              </a:solidFill>
              <a:latin typeface="Geometria" panose="020B0503020204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63050" y="1388339"/>
            <a:ext cx="6096000" cy="501675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ru-RU" sz="1600" b="1" dirty="0"/>
              <a:t>Удобное вертикальное размещение на стене или на </a:t>
            </a:r>
            <a:r>
              <a:rPr lang="ru-RU" sz="1600" b="1" dirty="0" smtClean="0"/>
              <a:t> </a:t>
            </a:r>
            <a:r>
              <a:rPr lang="ru-RU" sz="1600" b="1" dirty="0"/>
              <a:t>подставке, </a:t>
            </a:r>
            <a:r>
              <a:rPr lang="ru-RU" sz="1600" b="1" dirty="0" smtClean="0"/>
              <a:t> качественный </a:t>
            </a:r>
            <a:r>
              <a:rPr lang="ru-RU" sz="1600" b="1" dirty="0"/>
              <a:t>корпус </a:t>
            </a:r>
            <a:r>
              <a:rPr lang="ru-RU" sz="1600" b="1" dirty="0" smtClean="0"/>
              <a:t> из</a:t>
            </a:r>
            <a:r>
              <a:rPr lang="ru-RU" sz="1600" b="1" dirty="0"/>
              <a:t> </a:t>
            </a:r>
            <a:r>
              <a:rPr lang="ru-RU" sz="1600" b="1" dirty="0" smtClean="0"/>
              <a:t> стали или алюминия, </a:t>
            </a:r>
            <a:r>
              <a:rPr lang="ru-RU" sz="1600" b="1" dirty="0"/>
              <a:t>позволяют этому прибору гармонично вписаться в интерьер </a:t>
            </a:r>
            <a:r>
              <a:rPr lang="ru-RU" sz="1600" b="1" dirty="0" smtClean="0"/>
              <a:t>любого помещения, </a:t>
            </a:r>
            <a:r>
              <a:rPr lang="ru-RU" sz="1600" b="1" dirty="0"/>
              <a:t>квартиры или офиса.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> </a:t>
            </a:r>
          </a:p>
          <a:p>
            <a:pPr fontAlgn="base"/>
            <a:r>
              <a:rPr lang="ru-RU" sz="1600" b="1" dirty="0" smtClean="0"/>
              <a:t>Возможность использования прибора </a:t>
            </a:r>
            <a:r>
              <a:rPr lang="ru-RU" sz="1600" b="1" dirty="0"/>
              <a:t>в любое время дня и ночи, не покидая помещение.</a:t>
            </a:r>
            <a:br>
              <a:rPr lang="ru-RU" sz="1600" b="1" dirty="0"/>
            </a:br>
            <a:r>
              <a:rPr lang="ru-RU" sz="1600" b="1" dirty="0"/>
              <a:t> </a:t>
            </a:r>
          </a:p>
          <a:p>
            <a:pPr fontAlgn="base"/>
            <a:r>
              <a:rPr lang="ru-RU" sz="1600" b="1" dirty="0" smtClean="0"/>
              <a:t>Ультрафиолетовая лампа (УФ), </a:t>
            </a:r>
            <a:r>
              <a:rPr lang="ru-RU" sz="1600" b="1" dirty="0"/>
              <a:t>используемая в приборах, не выделяет озон, а прямое воздействие УФ-лучей блокируется защитным материалом корпуса.</a:t>
            </a:r>
            <a:br>
              <a:rPr lang="ru-RU" sz="1600" b="1" dirty="0"/>
            </a:br>
            <a:r>
              <a:rPr lang="ru-RU" sz="1600" b="1" dirty="0"/>
              <a:t> </a:t>
            </a:r>
          </a:p>
          <a:p>
            <a:pPr fontAlgn="base"/>
            <a:r>
              <a:rPr lang="ru-RU" sz="1600" b="1" dirty="0"/>
              <a:t>Прочный металлический корпус устойчив к механическим воздействиям.</a:t>
            </a:r>
            <a:br>
              <a:rPr lang="ru-RU" sz="1600" b="1" dirty="0"/>
            </a:br>
            <a:r>
              <a:rPr lang="ru-RU" sz="1600" b="1" dirty="0"/>
              <a:t> </a:t>
            </a:r>
          </a:p>
          <a:p>
            <a:pPr fontAlgn="base"/>
            <a:r>
              <a:rPr lang="ru-RU" sz="1600" b="1" dirty="0"/>
              <a:t>Отличительной особенностью данных </a:t>
            </a:r>
            <a:r>
              <a:rPr lang="ru-RU" sz="1600" b="1" dirty="0" err="1" smtClean="0"/>
              <a:t>рециркуляторов</a:t>
            </a:r>
            <a:r>
              <a:rPr lang="ru-RU" sz="1600" b="1" dirty="0" smtClean="0"/>
              <a:t>, </a:t>
            </a:r>
            <a:r>
              <a:rPr lang="ru-RU" sz="1600" b="1" dirty="0"/>
              <a:t>является возможность легкого снятия передней </a:t>
            </a:r>
            <a:r>
              <a:rPr lang="ru-RU" sz="1600" b="1" dirty="0" smtClean="0"/>
              <a:t>панели, </a:t>
            </a:r>
            <a:r>
              <a:rPr lang="ru-RU" sz="1600" b="1" dirty="0"/>
              <a:t>что позволяет производить более быстрое эффективное обеззараживание помещений при отсутствии людей.</a:t>
            </a:r>
          </a:p>
        </p:txBody>
      </p:sp>
      <p:sp>
        <p:nvSpPr>
          <p:cNvPr id="13" name="Блок-схема: узел 12"/>
          <p:cNvSpPr/>
          <p:nvPr/>
        </p:nvSpPr>
        <p:spPr>
          <a:xfrm>
            <a:off x="380339" y="1546626"/>
            <a:ext cx="228600" cy="24034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узел 13"/>
          <p:cNvSpPr/>
          <p:nvPr/>
        </p:nvSpPr>
        <p:spPr>
          <a:xfrm>
            <a:off x="397175" y="3062579"/>
            <a:ext cx="228600" cy="24034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Блок-схема: узел 14"/>
          <p:cNvSpPr/>
          <p:nvPr/>
        </p:nvSpPr>
        <p:spPr>
          <a:xfrm>
            <a:off x="367651" y="3762860"/>
            <a:ext cx="228600" cy="24034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Блок-схема: узел 15"/>
          <p:cNvSpPr/>
          <p:nvPr/>
        </p:nvSpPr>
        <p:spPr>
          <a:xfrm>
            <a:off x="379515" y="4823508"/>
            <a:ext cx="228600" cy="24034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Блок-схема: узел 16"/>
          <p:cNvSpPr/>
          <p:nvPr/>
        </p:nvSpPr>
        <p:spPr>
          <a:xfrm>
            <a:off x="397175" y="5622753"/>
            <a:ext cx="228600" cy="24034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 descr="Рециркулятор РБ-18-«Я-ФП»-01| Купить в интернет магазине Raseia.ru с доставкой по России с СНГ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9551" y="1578877"/>
            <a:ext cx="3477349" cy="42842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1"/>
          <p:cNvSpPr txBox="1"/>
          <p:nvPr/>
        </p:nvSpPr>
        <p:spPr>
          <a:xfrm>
            <a:off x="210457" y="2359395"/>
            <a:ext cx="8198100" cy="202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90"/>
              <a:buFont typeface="Roboto"/>
              <a:buNone/>
            </a:pPr>
            <a:endParaRPr lang="en-US" sz="2800" dirty="0" smtClean="0">
              <a:solidFill>
                <a:schemeClr val="bg1"/>
              </a:solidFill>
              <a:latin typeface="Geometria Light" charset="0"/>
              <a:ea typeface="Geometria Light" charset="0"/>
              <a:cs typeface="Geometria Light" charset="0"/>
              <a:sym typeface="Roboto"/>
            </a:endParaRPr>
          </a:p>
          <a:p>
            <a:pPr lvl="0">
              <a:lnSpc>
                <a:spcPct val="150000"/>
              </a:lnSpc>
              <a:buClr>
                <a:schemeClr val="dk1"/>
              </a:buClr>
              <a:buSzPts val="4290"/>
            </a:pPr>
            <a:endParaRPr lang="ru-RU" sz="2800" dirty="0" smtClean="0">
              <a:solidFill>
                <a:schemeClr val="bg1"/>
              </a:solidFill>
              <a:latin typeface="Geometria Light" charset="0"/>
              <a:ea typeface="Geometria Light" charset="0"/>
              <a:cs typeface="Geometria Light" charset="0"/>
              <a:sym typeface="Roboto"/>
            </a:endParaRPr>
          </a:p>
        </p:txBody>
      </p:sp>
      <p:sp>
        <p:nvSpPr>
          <p:cNvPr id="7" name="Google Shape;180;p19"/>
          <p:cNvSpPr txBox="1"/>
          <p:nvPr/>
        </p:nvSpPr>
        <p:spPr>
          <a:xfrm>
            <a:off x="210457" y="247607"/>
            <a:ext cx="11546115" cy="916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lnSpc>
                <a:spcPct val="90000"/>
              </a:lnSpc>
              <a:buClr>
                <a:schemeClr val="dk1"/>
              </a:buClr>
              <a:buSzPts val="4290"/>
              <a:tabLst>
                <a:tab pos="617538" algn="l"/>
              </a:tabLst>
            </a:pPr>
            <a:r>
              <a:rPr lang="ru-RU" sz="4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metria" panose="020B0503020204020204" pitchFamily="34" charset="0"/>
                <a:ea typeface="Roboto"/>
                <a:cs typeface="Roboto"/>
                <a:sym typeface="Roboto"/>
              </a:rPr>
              <a:t>ООО «Техническая компания </a:t>
            </a:r>
            <a:r>
              <a:rPr lang="en-US" sz="4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metria" panose="020B0503020204020204" pitchFamily="34" charset="0"/>
                <a:ea typeface="Roboto"/>
                <a:cs typeface="Roboto"/>
                <a:sym typeface="Roboto"/>
              </a:rPr>
              <a:t> </a:t>
            </a:r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metria" panose="020B0503020204020204" pitchFamily="34" charset="0"/>
                <a:ea typeface="Roboto"/>
                <a:cs typeface="Roboto"/>
                <a:sym typeface="Roboto"/>
              </a:rPr>
              <a:t>«</a:t>
            </a:r>
            <a:r>
              <a:rPr lang="ru-RU" sz="4400" b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metria" panose="020B0503020204020204" pitchFamily="34" charset="0"/>
                <a:ea typeface="Roboto"/>
                <a:cs typeface="Roboto"/>
                <a:sym typeface="Roboto"/>
              </a:rPr>
              <a:t>Элтех</a:t>
            </a:r>
            <a:r>
              <a:rPr lang="ru-RU" sz="4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metria" panose="020B0503020204020204" pitchFamily="34" charset="0"/>
                <a:ea typeface="Roboto"/>
                <a:cs typeface="Roboto"/>
                <a:sym typeface="Roboto"/>
              </a:rPr>
              <a:t>-А»</a:t>
            </a:r>
            <a:endParaRPr lang="en-US" sz="4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metria" panose="020B0503020204020204" pitchFamily="34" charset="0"/>
              <a:ea typeface="Roboto"/>
              <a:cs typeface="Roboto"/>
              <a:sym typeface="Roboto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52975" y="1212141"/>
            <a:ext cx="3956532" cy="3046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kern="1200" dirty="0">
                <a:solidFill>
                  <a:schemeClr val="tx1"/>
                </a:solidFill>
                <a:latin typeface="Geometria" panose="020B0503020204020204" pitchFamily="34" charset="0"/>
                <a:ea typeface="Roboto"/>
                <a:cs typeface="Roboto"/>
                <a:sym typeface="Roboto"/>
              </a:rPr>
              <a:t>Отдел </a:t>
            </a:r>
            <a:r>
              <a:rPr lang="ru-RU" sz="3200" b="1" kern="1200" dirty="0" smtClean="0">
                <a:solidFill>
                  <a:schemeClr val="tx1"/>
                </a:solidFill>
                <a:latin typeface="Geometria" panose="020B0503020204020204" pitchFamily="34" charset="0"/>
                <a:ea typeface="Roboto"/>
                <a:cs typeface="Roboto"/>
                <a:sym typeface="Roboto"/>
              </a:rPr>
              <a:t>продаж:</a:t>
            </a:r>
          </a:p>
          <a:p>
            <a:endParaRPr lang="en-US" sz="2400" dirty="0" smtClean="0">
              <a:sym typeface="Roboto"/>
            </a:endParaRPr>
          </a:p>
          <a:p>
            <a:r>
              <a:rPr lang="ru-RU" sz="2400" dirty="0" smtClean="0">
                <a:sym typeface="Roboto"/>
              </a:rPr>
              <a:t>Телефон: 8-495-221-19-80</a:t>
            </a:r>
            <a:endParaRPr lang="en-US" sz="2400" dirty="0" smtClean="0">
              <a:sym typeface="Roboto"/>
            </a:endParaRPr>
          </a:p>
          <a:p>
            <a:endParaRPr lang="ru-RU" sz="2400" dirty="0" smtClean="0">
              <a:sym typeface="Roboto"/>
            </a:endParaRPr>
          </a:p>
          <a:p>
            <a:r>
              <a:rPr lang="en-US" sz="2400" dirty="0" smtClean="0">
                <a:sym typeface="Roboto"/>
              </a:rPr>
              <a:t>E-mail</a:t>
            </a:r>
            <a:r>
              <a:rPr lang="ru-RU" sz="2400" dirty="0" smtClean="0">
                <a:sym typeface="Roboto"/>
              </a:rPr>
              <a:t>: </a:t>
            </a:r>
            <a:r>
              <a:rPr lang="en-US" sz="2400" dirty="0" smtClean="0">
                <a:sym typeface="Roboto"/>
              </a:rPr>
              <a:t>info@eltech-a.ru</a:t>
            </a:r>
            <a:endParaRPr lang="ru-RU" sz="2400" dirty="0">
              <a:sym typeface="Roboto"/>
            </a:endParaRPr>
          </a:p>
          <a:p>
            <a:endParaRPr lang="ru-RU" sz="3200" b="1" kern="1200" dirty="0" smtClean="0">
              <a:solidFill>
                <a:schemeClr val="tx1"/>
              </a:solidFill>
              <a:latin typeface="Geometria" panose="020B0503020204020204" pitchFamily="34" charset="0"/>
              <a:ea typeface="Roboto"/>
              <a:cs typeface="Roboto"/>
              <a:sym typeface="Roboto"/>
            </a:endParaRPr>
          </a:p>
          <a:p>
            <a:endParaRPr lang="ru-RU" sz="3200" b="1" kern="1200" dirty="0">
              <a:solidFill>
                <a:schemeClr val="tx1"/>
              </a:solidFill>
              <a:latin typeface="Geometria" panose="020B0503020204020204" pitchFamily="34" charset="0"/>
              <a:ea typeface="Roboto"/>
              <a:cs typeface="Roboto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0456" y="4089619"/>
            <a:ext cx="1154611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20000"/>
              </a:lnSpc>
              <a:buClr>
                <a:schemeClr val="dk1"/>
              </a:buClr>
              <a:buSzPts val="5850"/>
            </a:pPr>
            <a:r>
              <a:rPr lang="ru-RU" sz="2000" b="1" dirty="0">
                <a:sym typeface="Roboto"/>
              </a:rPr>
              <a:t>Наша компания готова отправить </a:t>
            </a:r>
            <a:r>
              <a:rPr lang="ru-RU" sz="2000" b="1" dirty="0" err="1" smtClean="0">
                <a:sym typeface="Roboto"/>
              </a:rPr>
              <a:t>рециркуляторы</a:t>
            </a:r>
            <a:r>
              <a:rPr lang="ru-RU" sz="2000" b="1" dirty="0" smtClean="0">
                <a:sym typeface="Roboto"/>
              </a:rPr>
              <a:t> в </a:t>
            </a:r>
            <a:r>
              <a:rPr lang="ru-RU" sz="2000" b="1" dirty="0">
                <a:sym typeface="Roboto"/>
              </a:rPr>
              <a:t>любую точку России и стран СНГ. </a:t>
            </a:r>
            <a:r>
              <a:rPr lang="en-US" sz="2000" b="1" dirty="0">
                <a:sym typeface="Roboto"/>
              </a:rPr>
              <a:t/>
            </a:r>
            <a:br>
              <a:rPr lang="en-US" sz="2000" b="1" dirty="0">
                <a:sym typeface="Roboto"/>
              </a:rPr>
            </a:br>
            <a:r>
              <a:rPr lang="ru-RU" sz="2000" b="1" dirty="0" smtClean="0">
                <a:sym typeface="Roboto"/>
              </a:rPr>
              <a:t>Специалисты компании, готовы </a:t>
            </a:r>
            <a:r>
              <a:rPr lang="ru-RU" sz="2000" b="1" dirty="0">
                <a:sym typeface="Roboto"/>
              </a:rPr>
              <a:t>оказать </a:t>
            </a:r>
            <a:r>
              <a:rPr lang="ru-RU" sz="2000" b="1" dirty="0" smtClean="0">
                <a:sym typeface="Roboto"/>
              </a:rPr>
              <a:t>консультации и </a:t>
            </a:r>
            <a:r>
              <a:rPr lang="ru-RU" sz="2000" b="1" dirty="0">
                <a:sym typeface="Roboto"/>
              </a:rPr>
              <a:t>в случае необходимости удаленно решать все возникающие вопросы. </a:t>
            </a:r>
            <a:endParaRPr lang="en-US" sz="2000" b="1" dirty="0"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67909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32757" y="473529"/>
            <a:ext cx="10368643" cy="5535385"/>
          </a:xfrm>
        </p:spPr>
        <p:txBody>
          <a:bodyPr>
            <a:normAutofit fontScale="40000" lnSpcReduction="20000"/>
          </a:bodyPr>
          <a:lstStyle/>
          <a:p>
            <a:pPr marL="45720" indent="0" algn="ctr">
              <a:buNone/>
            </a:pPr>
            <a:r>
              <a:rPr lang="ru-RU" sz="10000" b="1" dirty="0" smtClean="0">
                <a:solidFill>
                  <a:schemeClr val="tx1"/>
                </a:solidFill>
              </a:rPr>
              <a:t>Наша компания производит различные виды  УФ светильников</a:t>
            </a:r>
          </a:p>
          <a:p>
            <a:pPr marL="45720" indent="0">
              <a:buNone/>
            </a:pPr>
            <a:endParaRPr lang="ru-RU" dirty="0" smtClean="0"/>
          </a:p>
          <a:p>
            <a:pPr marL="45720" indent="0">
              <a:buNone/>
            </a:pPr>
            <a:r>
              <a:rPr lang="ru-RU" sz="9800" b="1" dirty="0">
                <a:solidFill>
                  <a:schemeClr val="tx1"/>
                </a:solidFill>
              </a:rPr>
              <a:t>по способу крепления</a:t>
            </a:r>
          </a:p>
          <a:p>
            <a:pPr marL="45720" indent="0">
              <a:buNone/>
            </a:pPr>
            <a:r>
              <a:rPr lang="ru-RU" sz="6700" dirty="0"/>
              <a:t>накладные, подвесные, напольные</a:t>
            </a:r>
          </a:p>
          <a:p>
            <a:pPr marL="45720" indent="0">
              <a:buNone/>
            </a:pPr>
            <a:r>
              <a:rPr lang="ru-RU" sz="9800" b="1" dirty="0">
                <a:solidFill>
                  <a:schemeClr val="tx1"/>
                </a:solidFill>
              </a:rPr>
              <a:t>по внешнему виду</a:t>
            </a:r>
          </a:p>
          <a:p>
            <a:pPr marL="45720" indent="0">
              <a:buNone/>
            </a:pPr>
            <a:r>
              <a:rPr lang="ru-RU" sz="6700" dirty="0"/>
              <a:t>разные размеры, длина, форма и цвет корпуса</a:t>
            </a:r>
          </a:p>
          <a:p>
            <a:pPr marL="45720" indent="0">
              <a:buNone/>
            </a:pPr>
            <a:r>
              <a:rPr lang="ru-RU" sz="10000" b="1" dirty="0">
                <a:solidFill>
                  <a:schemeClr val="tx1"/>
                </a:solidFill>
              </a:rPr>
              <a:t>по характеристикам</a:t>
            </a:r>
          </a:p>
          <a:p>
            <a:pPr marL="45720" indent="0">
              <a:buNone/>
            </a:pPr>
            <a:r>
              <a:rPr lang="ru-RU" sz="6700" dirty="0"/>
              <a:t>разные по мощности и направленности излучения</a:t>
            </a:r>
          </a:p>
          <a:p>
            <a:pPr marL="45720" indent="0"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Блок-схема: узел 3"/>
          <p:cNvSpPr/>
          <p:nvPr/>
        </p:nvSpPr>
        <p:spPr>
          <a:xfrm>
            <a:off x="574605" y="1912818"/>
            <a:ext cx="228600" cy="24034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узел 5"/>
          <p:cNvSpPr/>
          <p:nvPr/>
        </p:nvSpPr>
        <p:spPr>
          <a:xfrm>
            <a:off x="574605" y="2987437"/>
            <a:ext cx="228600" cy="24034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узел 6"/>
          <p:cNvSpPr/>
          <p:nvPr/>
        </p:nvSpPr>
        <p:spPr>
          <a:xfrm>
            <a:off x="574605" y="4071420"/>
            <a:ext cx="228600" cy="24034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13262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577437" y="731520"/>
            <a:ext cx="9274629" cy="65641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3200" b="1" cap="all" dirty="0" smtClean="0">
                <a:solidFill>
                  <a:schemeClr val="tx1"/>
                </a:solidFill>
              </a:rPr>
              <a:t>   ПРИМЕНЕНИЕ </a:t>
            </a:r>
            <a:r>
              <a:rPr lang="ru-RU" sz="3200" b="1" cap="all" dirty="0" err="1" smtClean="0">
                <a:solidFill>
                  <a:schemeClr val="tx1"/>
                </a:solidFill>
              </a:rPr>
              <a:t>рециркуляторов</a:t>
            </a:r>
            <a:r>
              <a:rPr lang="ru-RU" sz="3200" b="1" cap="all" dirty="0" smtClean="0">
                <a:solidFill>
                  <a:schemeClr val="tx1"/>
                </a:solidFill>
              </a:rPr>
              <a:t> -  УФР-ЭА</a:t>
            </a:r>
            <a:endParaRPr lang="en-US" sz="3200" b="1" cap="all" dirty="0">
              <a:solidFill>
                <a:schemeClr val="tx1"/>
              </a:solidFill>
            </a:endParaRPr>
          </a:p>
        </p:txBody>
      </p:sp>
      <p:pic>
        <p:nvPicPr>
          <p:cNvPr id="1026" name="Picture 2" descr="https://uv.cps-ref.ru/images/ic-2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4" y="1607747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uv.cps-ref.ru/images/ic-2-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202" y="4207074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uv.cps-ref.ru/images/ic-2-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24" y="5300470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961695" y="1904743"/>
            <a:ext cx="941931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kern="1200" cap="all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ПОДХОДЯТ ДЛЯ </a:t>
            </a:r>
            <a:r>
              <a:rPr lang="ru-RU" sz="2400" b="1" kern="1200" cap="all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помещений любого типа и размера:</a:t>
            </a:r>
            <a:endParaRPr lang="en-US" sz="2400" b="1" kern="1200" cap="all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2400" b="1" kern="1200" cap="all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Школы, детские сады, лифты, офисы, помещения общепита, складские помещения и др.</a:t>
            </a:r>
          </a:p>
          <a:p>
            <a:endParaRPr lang="ru-RU" sz="2400" b="1" kern="1200" cap="all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66447" y="5788476"/>
            <a:ext cx="86966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kern="1200" cap="all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РАБОТАЮТ </a:t>
            </a:r>
            <a:r>
              <a:rPr lang="ru-RU" sz="2400" b="1" kern="1200" cap="all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МАЛОШУМНОМ ИЛИ БЕСШУМНОМ РЕЖИМЕ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997074" y="4838805"/>
            <a:ext cx="75360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kern="1200" cap="all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ЗАЩИЩАЮТ ОТ ВИРУСОВ И </a:t>
            </a:r>
            <a:r>
              <a:rPr lang="ru-RU" sz="2400" b="1" kern="1200" cap="all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БАКТЕРИЙ на 99,9 %</a:t>
            </a:r>
            <a:endParaRPr lang="ru-RU" sz="2400" b="1" kern="1200" cap="all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036" name="Picture 12" descr="https://uv.cps-ref.ru/images/ic-2-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945" y="3040579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961695" y="3745409"/>
            <a:ext cx="69060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kern="1200" cap="all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ОБЕЗЗАРАЖИВАЮТ ВОЗДУХ И ПОВЕРХНОСТИ</a:t>
            </a:r>
          </a:p>
        </p:txBody>
      </p:sp>
    </p:spTree>
    <p:extLst>
      <p:ext uri="{BB962C8B-B14F-4D97-AF65-F5344CB8AC3E}">
        <p14:creationId xmlns:p14="http://schemas.microsoft.com/office/powerpoint/2010/main" val="42392167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1128" y="567610"/>
            <a:ext cx="6426376" cy="1898004"/>
          </a:xfrm>
          <a:effectLst/>
        </p:spPr>
        <p:txBody>
          <a:bodyPr/>
          <a:lstStyle/>
          <a:p>
            <a:pPr marL="0" indent="0" algn="ctr">
              <a:buNone/>
            </a:pPr>
            <a:r>
              <a:rPr lang="ru-RU" sz="36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metria" panose="020B0503020204020204" pitchFamily="34" charset="0"/>
                <a:ea typeface="Roboto"/>
                <a:cs typeface="Roboto"/>
                <a:sym typeface="Arial"/>
              </a:rPr>
              <a:t>ПРИМЕНЕНИЕ </a:t>
            </a:r>
            <a:r>
              <a:rPr lang="ru-RU" sz="3600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metria" panose="020B0503020204020204" pitchFamily="34" charset="0"/>
                <a:ea typeface="Roboto"/>
                <a:cs typeface="Roboto"/>
                <a:sym typeface="Arial"/>
              </a:rPr>
              <a:t>рециркуляторов</a:t>
            </a:r>
            <a:r>
              <a:rPr lang="ru-RU" sz="36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metria" panose="020B0503020204020204" pitchFamily="34" charset="0"/>
                <a:ea typeface="Roboto"/>
                <a:cs typeface="Roboto"/>
                <a:sym typeface="Arial"/>
              </a:rPr>
              <a:t> -  УФР-ЭА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metria" panose="020B0503020204020204" pitchFamily="34" charset="0"/>
                <a:ea typeface="Roboto"/>
                <a:cs typeface="Roboto"/>
                <a:sym typeface="Arial"/>
              </a:rPr>
              <a:t> </a:t>
            </a:r>
            <a:r>
              <a:rPr lang="ru-RU" sz="36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metria" panose="020B0503020204020204" pitchFamily="34" charset="0"/>
                <a:ea typeface="Roboto"/>
                <a:cs typeface="Roboto"/>
                <a:sym typeface="Arial"/>
              </a:rPr>
              <a:t>в </a:t>
            </a:r>
            <a:r>
              <a:rPr lang="ru-RU" sz="44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metria" panose="020B0503020204020204" pitchFamily="34" charset="0"/>
                <a:ea typeface="Roboto"/>
                <a:cs typeface="Roboto"/>
                <a:sym typeface="Arial"/>
              </a:rPr>
              <a:t>кабинах лифтов</a:t>
            </a:r>
          </a:p>
        </p:txBody>
      </p:sp>
      <p:pic>
        <p:nvPicPr>
          <p:cNvPr id="3074" name="Picture 2" descr="C:\Users\Кирилл\Desktop\ДЕЗ.ТОННЕЛЬ\УФ ЛАМПЫ\24-1d5f3140231c09c722fd9ded706c0548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2444" y="1077685"/>
            <a:ext cx="3991225" cy="531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1128" y="2605172"/>
            <a:ext cx="676547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/>
              <a:t>Самым опасным местом в офисах и жилых зданиях для заражения </a:t>
            </a:r>
            <a:r>
              <a:rPr lang="ru-RU" sz="2000" b="1" dirty="0" err="1" smtClean="0"/>
              <a:t>коронавирусом</a:t>
            </a:r>
            <a:r>
              <a:rPr lang="ru-RU" sz="2000" b="1" dirty="0" smtClean="0"/>
              <a:t> и прочими инфекциями </a:t>
            </a:r>
            <a:r>
              <a:rPr lang="ru-RU" sz="2000" b="1" dirty="0"/>
              <a:t>является лифт. </a:t>
            </a:r>
            <a:r>
              <a:rPr lang="ru-RU" sz="2000" b="1" dirty="0" smtClean="0"/>
              <a:t>Об </a:t>
            </a:r>
            <a:r>
              <a:rPr lang="ru-RU" sz="2000" b="1" dirty="0"/>
              <a:t>этом предупреждают </a:t>
            </a:r>
            <a:r>
              <a:rPr lang="ru-RU" sz="2000" b="1" dirty="0" smtClean="0"/>
              <a:t>мировые </a:t>
            </a:r>
            <a:r>
              <a:rPr lang="ru-RU" sz="2000" b="1" dirty="0"/>
              <a:t>специалисты-вирусологи.  Поэтому на обработку лифтов необходимо обратить особое внимание</a:t>
            </a:r>
            <a:r>
              <a:rPr lang="ru-RU" sz="2000" b="1" dirty="0" smtClean="0"/>
              <a:t>.</a:t>
            </a:r>
          </a:p>
          <a:p>
            <a:pPr algn="just"/>
            <a:r>
              <a:rPr lang="ru-RU" sz="2000" b="1" dirty="0" smtClean="0"/>
              <a:t>Применение УФ ламп - УФР-ЭА в кабинах лифтов, может значительно снизить возможность инфицирования и заражения.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0513196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04157" y="731519"/>
            <a:ext cx="10989129" cy="5652951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39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metria" panose="020B0503020204020204" pitchFamily="34" charset="0"/>
                <a:ea typeface="Roboto"/>
                <a:cs typeface="Roboto"/>
              </a:rPr>
              <a:t>РОСПОТРЕБНАДЗОР РЕКОМЕНДУЕТ:</a:t>
            </a:r>
            <a:endParaRPr lang="en-US" sz="39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metria" panose="020B0503020204020204" pitchFamily="34" charset="0"/>
              <a:ea typeface="Roboto"/>
              <a:cs typeface="Roboto"/>
            </a:endParaRPr>
          </a:p>
          <a:p>
            <a:pPr marL="45720" indent="0" algn="just">
              <a:buNone/>
            </a:pPr>
            <a:r>
              <a:rPr lang="ru-RU" b="1" dirty="0"/>
              <a:t> </a:t>
            </a:r>
            <a:endParaRPr lang="en-US" b="1" dirty="0"/>
          </a:p>
          <a:p>
            <a:pPr marL="45720" indent="0" algn="just">
              <a:buNone/>
            </a:pPr>
            <a:r>
              <a:rPr lang="ru-RU" b="1" u="sng" dirty="0">
                <a:hlinkClick r:id="rId2"/>
              </a:rPr>
              <a:t>«Письмо Федеральной службы по надзору в сфере защиты прав потребителей и благополучия человека от 20 апреля 2020 г. N 02/7376-2020-24 "О направлении рекомендаций по организации работы предприятий в условиях распространения рисков COVID-19"»</a:t>
            </a:r>
            <a:r>
              <a:rPr lang="ru-RU" b="1" dirty="0"/>
              <a:t> : </a:t>
            </a:r>
            <a:endParaRPr lang="en-US" b="1" dirty="0"/>
          </a:p>
          <a:p>
            <a:pPr marL="45720" indent="0" algn="just">
              <a:buNone/>
            </a:pPr>
            <a:r>
              <a:rPr lang="ru-RU" b="1" dirty="0"/>
              <a:t>4.9. Применение в помещениях с постоянным нахождением работников бактерицидных облучателей воздуха </a:t>
            </a:r>
            <a:r>
              <a:rPr lang="ru-RU" b="1" dirty="0" err="1"/>
              <a:t>рециркуляторного</a:t>
            </a:r>
            <a:r>
              <a:rPr lang="ru-RU" b="1" dirty="0"/>
              <a:t> типа. Определение количества облучателей из расчета на объем помещений, а также режима их работы, должно быть определено в соответствии с инструкциями к данным установкам.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5990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04157" y="160021"/>
            <a:ext cx="11315700" cy="3474720"/>
          </a:xfrm>
        </p:spPr>
        <p:txBody>
          <a:bodyPr>
            <a:normAutofit/>
          </a:bodyPr>
          <a:lstStyle/>
          <a:p>
            <a:pPr marL="45720" indent="0" algn="just">
              <a:buNone/>
            </a:pPr>
            <a:r>
              <a:rPr lang="ru-RU" sz="20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Эффективность против </a:t>
            </a:r>
            <a:r>
              <a:rPr lang="en-US" sz="20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COVID-19 </a:t>
            </a:r>
            <a:r>
              <a:rPr lang="ru-RU" sz="2800" b="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УФ</a:t>
            </a:r>
            <a:r>
              <a:rPr lang="ru-RU" sz="2000" b="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20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излучения уже была подтверждена международными исследованиями в марте 2020 года Исследование (ссылка активна): </a:t>
            </a:r>
            <a:r>
              <a:rPr lang="en-US" sz="20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Columbia University Irving Medical Center, USA </a:t>
            </a:r>
            <a:endParaRPr lang="ru-RU" sz="2000" b="1" dirty="0" smtClea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" indent="0" algn="just">
              <a:buNone/>
            </a:pPr>
            <a:r>
              <a:rPr lang="ru-RU" sz="2000" b="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Эффективность </a:t>
            </a:r>
            <a:r>
              <a:rPr lang="ru-RU" sz="20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против других видов бактерий и вирусов вы найдете в международном отчете (ссылка активна): </a:t>
            </a:r>
            <a:r>
              <a:rPr lang="en-US" sz="2000" b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Fluence</a:t>
            </a:r>
            <a:r>
              <a:rPr lang="en-US" sz="20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(UV Dose) Required to Achieve Incremental Log Inactivation of Bacteria, Protozoa, Viruses and Algae</a:t>
            </a:r>
            <a:endParaRPr lang="ru-RU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26" name="Picture 2" descr="http://terastudio.com/wp-content/uploads/2020/04/virus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0667" y="2637547"/>
            <a:ext cx="7585075" cy="3828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63251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1481" y="1581660"/>
            <a:ext cx="10492190" cy="1143000"/>
          </a:xfrm>
        </p:spPr>
        <p:txBody>
          <a:bodyPr/>
          <a:lstStyle/>
          <a:p>
            <a:pPr marL="0" indent="0" algn="l">
              <a:buNone/>
            </a:pP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 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metria" panose="020B0503020204020204" pitchFamily="34" charset="0"/>
                <a:ea typeface="Roboto"/>
                <a:cs typeface="Roboto"/>
              </a:rPr>
              <a:t>Доказанная 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metria" panose="020B0503020204020204" pitchFamily="34" charset="0"/>
                <a:ea typeface="Roboto"/>
                <a:cs typeface="Roboto"/>
              </a:rPr>
              <a:t>эффективность против вирусов и бактерий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705394"/>
          </a:xfrm>
        </p:spPr>
        <p:txBody>
          <a:bodyPr>
            <a:normAutofit fontScale="92500"/>
          </a:bodyPr>
          <a:lstStyle/>
          <a:p>
            <a:pPr marL="45720" indent="0" algn="ctr">
              <a:buNone/>
            </a:pPr>
            <a:r>
              <a:rPr lang="ru-RU" sz="3600" b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metria" panose="020B0503020204020204" pitchFamily="34" charset="0"/>
                <a:ea typeface="Roboto"/>
                <a:cs typeface="Roboto"/>
              </a:rPr>
              <a:t>Преимущества </a:t>
            </a:r>
            <a:r>
              <a:rPr lang="ru-RU" sz="3600" b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metria" panose="020B0503020204020204" pitchFamily="34" charset="0"/>
                <a:ea typeface="Roboto"/>
                <a:cs typeface="Roboto"/>
              </a:rPr>
              <a:t>использования УФ 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metria" panose="020B0503020204020204" pitchFamily="34" charset="0"/>
                <a:ea typeface="Roboto"/>
                <a:cs typeface="Roboto"/>
              </a:rPr>
              <a:t>ламп</a:t>
            </a:r>
          </a:p>
          <a:p>
            <a:pPr marL="45720" indent="0">
              <a:buNone/>
            </a:pPr>
            <a:endParaRPr lang="ru-RU" sz="36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metria" panose="020B0503020204020204" pitchFamily="34" charset="0"/>
              <a:ea typeface="Roboto"/>
              <a:cs typeface="Roboto"/>
            </a:endParaRPr>
          </a:p>
          <a:p>
            <a:endParaRPr lang="ru-RU" dirty="0"/>
          </a:p>
        </p:txBody>
      </p:sp>
      <p:sp>
        <p:nvSpPr>
          <p:cNvPr id="4" name="Блок-схема: узел 3"/>
          <p:cNvSpPr/>
          <p:nvPr/>
        </p:nvSpPr>
        <p:spPr>
          <a:xfrm>
            <a:off x="601015" y="2260662"/>
            <a:ext cx="228600" cy="24034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Блок-схема: узел 4"/>
          <p:cNvSpPr/>
          <p:nvPr/>
        </p:nvSpPr>
        <p:spPr>
          <a:xfrm>
            <a:off x="625817" y="3119367"/>
            <a:ext cx="228600" cy="24034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073881" y="2515117"/>
            <a:ext cx="10029548" cy="845284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buFont typeface="Georgia" pitchFamily="18" charset="0"/>
              <a:buNone/>
            </a:pP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metria" panose="020B0503020204020204" pitchFamily="34" charset="0"/>
                <a:ea typeface="Roboto"/>
                <a:cs typeface="Roboto"/>
              </a:rPr>
              <a:t>Легкий монтаж и установка к системе электропитания</a:t>
            </a:r>
            <a:endParaRPr lang="ru-RU" sz="28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metria" panose="020B0503020204020204" pitchFamily="34" charset="0"/>
              <a:ea typeface="Roboto"/>
              <a:cs typeface="Roboto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073881" y="4020060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buFont typeface="Georgia" pitchFamily="18" charset="0"/>
              <a:buNone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metria" panose="020B0503020204020204" pitchFamily="34" charset="0"/>
                <a:ea typeface="Roboto"/>
                <a:cs typeface="Roboto"/>
              </a:rPr>
              <a:t>Долгий срок службы не требующий обслуживания</a:t>
            </a:r>
            <a:endParaRPr lang="ru-RU" sz="28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metria" panose="020B0503020204020204" pitchFamily="34" charset="0"/>
              <a:ea typeface="Roboto"/>
              <a:cs typeface="Roboto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073881" y="3849977"/>
            <a:ext cx="8683348" cy="934294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buFont typeface="Georgia" pitchFamily="18" charset="0"/>
              <a:buNone/>
            </a:pP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 smtClean="0"/>
          </a:p>
          <a:p>
            <a:pPr marL="0" indent="0" algn="l">
              <a:buFont typeface="Georgia" pitchFamily="18" charset="0"/>
              <a:buNone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metria" panose="020B0503020204020204" pitchFamily="34" charset="0"/>
                <a:ea typeface="Roboto"/>
                <a:cs typeface="Roboto"/>
              </a:rPr>
              <a:t>Долгий срок службы от 30000-50000 часов</a:t>
            </a:r>
            <a:endParaRPr lang="ru-RU" sz="28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metria" panose="020B0503020204020204" pitchFamily="34" charset="0"/>
              <a:ea typeface="Roboto"/>
              <a:cs typeface="Roboto"/>
            </a:endParaRPr>
          </a:p>
        </p:txBody>
      </p:sp>
      <p:sp>
        <p:nvSpPr>
          <p:cNvPr id="9" name="Блок-схема: узел 8"/>
          <p:cNvSpPr/>
          <p:nvPr/>
        </p:nvSpPr>
        <p:spPr>
          <a:xfrm>
            <a:off x="654603" y="4157580"/>
            <a:ext cx="228600" cy="24034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узел 9"/>
          <p:cNvSpPr/>
          <p:nvPr/>
        </p:nvSpPr>
        <p:spPr>
          <a:xfrm>
            <a:off x="631148" y="5007522"/>
            <a:ext cx="228600" cy="24034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94784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30728" y="600892"/>
            <a:ext cx="10564586" cy="3474720"/>
          </a:xfrm>
        </p:spPr>
        <p:txBody>
          <a:bodyPr/>
          <a:lstStyle/>
          <a:p>
            <a:pPr marL="45720" indent="0" algn="just">
              <a:buNone/>
            </a:pPr>
            <a:r>
              <a:rPr lang="ru-RU" sz="2800" b="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Международный опыт по теме ультрафиолетовой дезинфекции </a:t>
            </a:r>
            <a:r>
              <a:rPr lang="ru-RU" sz="2800" b="1" dirty="0" smtClean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и больше </a:t>
            </a:r>
            <a:r>
              <a:rPr lang="ru-RU" sz="2800" b="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информации </a:t>
            </a:r>
            <a:r>
              <a:rPr lang="ru-RU" sz="2800" b="1" dirty="0" smtClean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вы </a:t>
            </a:r>
            <a:r>
              <a:rPr lang="ru-RU" sz="2800" b="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найдете на странице Международной ассоциации по ультрафиолетовому </a:t>
            </a:r>
            <a:r>
              <a:rPr lang="ru-RU" sz="2800" b="1" dirty="0" smtClean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излучению.</a:t>
            </a:r>
            <a:endParaRPr lang="ru-RU" sz="2800" b="1" dirty="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marL="45720" indent="0">
              <a:buNone/>
            </a:pPr>
            <a:endParaRPr lang="ru-RU" dirty="0" smtClean="0">
              <a:hlinkClick r:id="rId2"/>
            </a:endParaRPr>
          </a:p>
          <a:p>
            <a:pPr marL="45720" indent="0">
              <a:buNone/>
            </a:pP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://iuva.org/IUVA-Fact-Sheet-on-UV-Disinfection-for-COVID-19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0331550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3240</TotalTime>
  <Words>251</Words>
  <Application>Microsoft Office PowerPoint</Application>
  <PresentationFormat>Произвольный</PresentationFormat>
  <Paragraphs>47</Paragraphs>
  <Slides>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ПРИМЕНЕНИЕ рециркуляторов -  УФР-ЭА в кабинах лифтов</vt:lpstr>
      <vt:lpstr>Презентация PowerPoint</vt:lpstr>
      <vt:lpstr>Презентация PowerPoint</vt:lpstr>
      <vt:lpstr>  Доказанная эффективность против вирусов и бактерий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 St</dc:creator>
  <cp:lastModifiedBy>Администратор</cp:lastModifiedBy>
  <cp:revision>87</cp:revision>
  <cp:lastPrinted>2020-04-29T22:40:03Z</cp:lastPrinted>
  <dcterms:modified xsi:type="dcterms:W3CDTF">2020-06-23T12:52:28Z</dcterms:modified>
</cp:coreProperties>
</file>