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59" r:id="rId6"/>
    <p:sldId id="271" r:id="rId7"/>
    <p:sldId id="260" r:id="rId8"/>
    <p:sldId id="261" r:id="rId9"/>
    <p:sldId id="262" r:id="rId10"/>
    <p:sldId id="263" r:id="rId11"/>
    <p:sldId id="272" r:id="rId12"/>
    <p:sldId id="274" r:id="rId13"/>
    <p:sldId id="265" r:id="rId14"/>
    <p:sldId id="266" r:id="rId15"/>
    <p:sldId id="268" r:id="rId16"/>
    <p:sldId id="269" r:id="rId17"/>
    <p:sldId id="270" r:id="rId18"/>
    <p:sldId id="26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32AEB"/>
    <a:srgbClr val="0066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F5FDF-2BF5-4024-9B7D-DCD516712E91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EC923-E331-4DE7-994B-319C46A90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019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F5FDF-2BF5-4024-9B7D-DCD516712E91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EC923-E331-4DE7-994B-319C46A90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796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F5FDF-2BF5-4024-9B7D-DCD516712E91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EC923-E331-4DE7-994B-319C46A90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405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F5FDF-2BF5-4024-9B7D-DCD516712E91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EC923-E331-4DE7-994B-319C46A90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476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F5FDF-2BF5-4024-9B7D-DCD516712E91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EC923-E331-4DE7-994B-319C46A90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534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F5FDF-2BF5-4024-9B7D-DCD516712E91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EC923-E331-4DE7-994B-319C46A90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566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F5FDF-2BF5-4024-9B7D-DCD516712E91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EC923-E331-4DE7-994B-319C46A90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509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F5FDF-2BF5-4024-9B7D-DCD516712E91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EC923-E331-4DE7-994B-319C46A90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13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F5FDF-2BF5-4024-9B7D-DCD516712E91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EC923-E331-4DE7-994B-319C46A90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609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F5FDF-2BF5-4024-9B7D-DCD516712E91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EC923-E331-4DE7-994B-319C46A90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081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F5FDF-2BF5-4024-9B7D-DCD516712E91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EC923-E331-4DE7-994B-319C46A90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725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F5FDF-2BF5-4024-9B7D-DCD516712E91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EC923-E331-4DE7-994B-319C46A90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237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microsoft.com/office/2007/relationships/hdphoto" Target="../media/hdphoto1.wdp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partner56@list.ru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artner-t.tiu.ru/" TargetMode="External"/><Relationship Id="rId4" Type="http://schemas.openxmlformats.org/officeDocument/2006/relationships/hyperlink" Target="mailto:fyntik_01@list.r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95862" y="1550834"/>
            <a:ext cx="5347827" cy="2094190"/>
          </a:xfrm>
          <a:prstGeom prst="round2Diag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Cambria" panose="02040503050406030204" pitchFamily="18" charset="0"/>
              </a:rPr>
              <a:t>МОМЕНТАЛЬНЫЕ </a:t>
            </a:r>
          </a:p>
          <a:p>
            <a:pPr algn="ctr"/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Cambria" panose="02040503050406030204" pitchFamily="18" charset="0"/>
              </a:rPr>
              <a:t>НАПИТКИ</a:t>
            </a:r>
          </a:p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Cambria" panose="02040503050406030204" pitchFamily="18" charset="0"/>
              </a:rPr>
              <a:t>с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Cambria" panose="02040503050406030204" pitchFamily="18" charset="0"/>
              </a:rPr>
              <a:t>о знаком «Качество Кубани»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469" y="3337338"/>
            <a:ext cx="5544615" cy="3118846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780" y="168337"/>
            <a:ext cx="2379989" cy="1359099"/>
          </a:xfrm>
          <a:prstGeom prst="rect">
            <a:avLst/>
          </a:prstGeom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360589" y="6372036"/>
            <a:ext cx="2018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latin typeface="+mj-lt"/>
                <a:cs typeface="Arial" panose="020B0604020202020204" pitchFamily="34" charset="0"/>
              </a:rPr>
              <a:t>ООО «Партнер Т»</a:t>
            </a:r>
          </a:p>
        </p:txBody>
      </p:sp>
    </p:spTree>
    <p:extLst>
      <p:ext uri="{BB962C8B-B14F-4D97-AF65-F5344CB8AC3E}">
        <p14:creationId xmlns:p14="http://schemas.microsoft.com/office/powerpoint/2010/main" val="301353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6533">
            <a:off x="127578" y="722040"/>
            <a:ext cx="1890625" cy="24549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8" y="3964901"/>
            <a:ext cx="2210998" cy="1359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84784"/>
            <a:ext cx="2092239" cy="26914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048" y="1341"/>
            <a:ext cx="6501408" cy="666328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Cambria" panose="02040503050406030204" pitchFamily="18" charset="0"/>
                <a:ea typeface="+mn-ea"/>
                <a:cs typeface="+mn-cs"/>
              </a:rPr>
              <a:t>Наша продукция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8483" y="644144"/>
            <a:ext cx="5400600" cy="4680520"/>
          </a:xfrm>
        </p:spPr>
        <p:txBody>
          <a:bodyPr>
            <a:noAutofit/>
          </a:bodyPr>
          <a:lstStyle/>
          <a:p>
            <a:pPr marL="0" indent="0">
              <a:spcBef>
                <a:spcPts val="10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ru-RU" sz="2100" b="1" i="1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Кисель фруктовый «Фунтик»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Традиционный русский напиток, популярный среди детей и взрослых, вкусный и полезный. 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Полностью натуральная основа: цвет напитка и вкус обусловлен сушеными ягодами и кусочками фруктов, которые входят в состав. Кисель изготовлен на основе сухих натуральных соков. 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Фруктово-ягодные наполнители в точности соответствуют названию напитка (например, «Вишня» -  с кусочками вишни, «Малина» с кусочками малины, «Лесная ягода» с кусочками натуральных ягод и т. </a:t>
            </a:r>
            <a:r>
              <a:rPr lang="ru-RU" sz="1600" dirty="0">
                <a:latin typeface="Candara" panose="020E0502030303020204" pitchFamily="34" charset="0"/>
              </a:rPr>
              <a:t>д). </a:t>
            </a:r>
            <a:endParaRPr lang="ru-RU" sz="1600" dirty="0" smtClean="0">
              <a:latin typeface="Candara" panose="020E0502030303020204" pitchFamily="34" charset="0"/>
            </a:endParaRP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Простой </a:t>
            </a:r>
            <a:r>
              <a:rPr lang="ru-RU" sz="1600" dirty="0">
                <a:latin typeface="Candara" panose="020E0502030303020204" pitchFamily="34" charset="0"/>
              </a:rPr>
              <a:t>и быстрый способ приготовления: заварить кипятком  и дать настояться несколько минут.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>
                <a:latin typeface="Candara" panose="020E0502030303020204" pitchFamily="34" charset="0"/>
              </a:rPr>
              <a:t>Удобная фасовка: 1 пакетик на 1 стакан воды. Благодаря точно рассчитанной дозировке кисель будет  всегда одинаково густым.    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ru-RU" sz="1600" dirty="0" smtClean="0">
              <a:latin typeface="Candara" panose="020E0502030303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048" y="5468890"/>
            <a:ext cx="288032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solidFill>
                  <a:srgbClr val="0033CC"/>
                </a:solidFill>
                <a:latin typeface="Annabelle" panose="03000400000000000000" pitchFamily="66" charset="0"/>
              </a:rPr>
              <a:t>Натуральные</a:t>
            </a:r>
            <a:r>
              <a:rPr lang="en-US" sz="2800" b="1" dirty="0" smtClean="0">
                <a:solidFill>
                  <a:srgbClr val="0033CC"/>
                </a:solidFill>
                <a:latin typeface="Annabelle" panose="03000400000000000000" pitchFamily="66" charset="0"/>
              </a:rPr>
              <a:t> </a:t>
            </a:r>
            <a:r>
              <a:rPr lang="ru-RU" sz="2800" b="1" dirty="0" smtClean="0">
                <a:solidFill>
                  <a:srgbClr val="0033CC"/>
                </a:solidFill>
                <a:latin typeface="Annabelle" panose="03000400000000000000" pitchFamily="66" charset="0"/>
              </a:rPr>
              <a:t>соки, </a:t>
            </a:r>
            <a:r>
              <a:rPr lang="ru-RU" sz="2800" b="1" dirty="0" smtClean="0">
                <a:solidFill>
                  <a:srgbClr val="0033CC"/>
                </a:solidFill>
                <a:latin typeface="Annabelle" panose="03000400000000000000" pitchFamily="66" charset="0"/>
              </a:rPr>
              <a:t>фрукты и ягоды</a:t>
            </a:r>
            <a:endParaRPr lang="ru-RU" sz="2800" b="1" dirty="0">
              <a:solidFill>
                <a:srgbClr val="0033CC"/>
              </a:solidFill>
              <a:latin typeface="Annabelle" panose="03000400000000000000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548" y="6551766"/>
            <a:ext cx="40344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ООО «Партнер Т»  Тел.: 8 (861) 265-09-13, 8 (918) 448-25-93</a:t>
            </a:r>
            <a:endParaRPr lang="ru-RU" sz="1100" b="1" i="1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77556" y="6525344"/>
            <a:ext cx="878693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701" l="0" r="96970">
                        <a14:foregroundMark x1="36027" y1="45932" x2="36027" y2="45932"/>
                        <a14:foregroundMark x1="51178" y1="34908" x2="51178" y2="34908"/>
                        <a14:foregroundMark x1="39731" y1="35433" x2="39731" y2="35433"/>
                        <a14:foregroundMark x1="20875" y1="42520" x2="20875" y2="42520"/>
                        <a14:foregroundMark x1="28283" y1="44882" x2="28283" y2="44882"/>
                        <a14:foregroundMark x1="33333" y1="34646" x2="33333" y2="34646"/>
                        <a14:foregroundMark x1="49158" y1="37795" x2="49158" y2="37795"/>
                        <a14:foregroundMark x1="59933" y1="40682" x2="59933" y2="40682"/>
                        <a14:foregroundMark x1="44781" y1="42257" x2="44781" y2="42257"/>
                        <a14:foregroundMark x1="32323" y1="46982" x2="32323" y2="46982"/>
                        <a14:foregroundMark x1="48822" y1="41995" x2="48822" y2="41995"/>
                        <a14:foregroundMark x1="56229" y1="39370" x2="56229" y2="39370"/>
                        <a14:foregroundMark x1="60606" y1="34908" x2="60606" y2="34908"/>
                        <a14:foregroundMark x1="61279" y1="34646" x2="61279" y2="34646"/>
                        <a14:foregroundMark x1="65320" y1="33596" x2="65320" y2="33596"/>
                        <a14:foregroundMark x1="65320" y1="33596" x2="65320" y2="33596"/>
                        <a14:foregroundMark x1="46801" y1="34383" x2="46801" y2="34383"/>
                        <a14:foregroundMark x1="34007" y1="31234" x2="34007" y2="31234"/>
                        <a14:foregroundMark x1="28956" y1="31496" x2="28956" y2="31496"/>
                        <a14:foregroundMark x1="34007" y1="18898" x2="34007" y2="18898"/>
                        <a14:foregroundMark x1="40404" y1="17323" x2="40404" y2="17323"/>
                        <a14:foregroundMark x1="51178" y1="17848" x2="51178" y2="17848"/>
                        <a14:foregroundMark x1="57912" y1="29134" x2="57912" y2="29134"/>
                        <a14:foregroundMark x1="42424" y1="33858" x2="42424" y2="33858"/>
                        <a14:foregroundMark x1="38721" y1="35433" x2="33670" y2="37795"/>
                        <a14:foregroundMark x1="32997" y1="38583" x2="32997" y2="38583"/>
                        <a14:foregroundMark x1="32323" y1="41995" x2="32323" y2="41995"/>
                        <a14:foregroundMark x1="17845" y1="84777" x2="17845" y2="84777"/>
                        <a14:foregroundMark x1="34680" y1="80315" x2="38721" y2="79528"/>
                        <a14:foregroundMark x1="61616" y1="81890" x2="61616" y2="81890"/>
                        <a14:foregroundMark x1="77441" y1="80052" x2="77441" y2="80052"/>
                        <a14:foregroundMark x1="79125" y1="69029" x2="79125" y2="69029"/>
                        <a14:foregroundMark x1="80135" y1="56693" x2="80135" y2="56693"/>
                        <a14:foregroundMark x1="82492" y1="49606" x2="82492" y2="49606"/>
                        <a14:foregroundMark x1="80808" y1="28871" x2="80808" y2="28871"/>
                        <a14:foregroundMark x1="77441" y1="18373" x2="77441" y2="18373"/>
                        <a14:foregroundMark x1="70370" y1="16010" x2="70370" y2="16010"/>
                        <a14:foregroundMark x1="32323" y1="34908" x2="32323" y2="34908"/>
                        <a14:foregroundMark x1="26599" y1="38583" x2="26599" y2="38583"/>
                        <a14:foregroundMark x1="19865" y1="41995" x2="19865" y2="41995"/>
                        <a14:foregroundMark x1="17508" y1="46719" x2="17508" y2="46719"/>
                        <a14:foregroundMark x1="19865" y1="50131" x2="19865" y2="50131"/>
                        <a14:foregroundMark x1="27946" y1="53806" x2="27946" y2="53806"/>
                        <a14:foregroundMark x1="29630" y1="50919" x2="29630" y2="50919"/>
                        <a14:foregroundMark x1="32660" y1="50131" x2="32660" y2="5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4536">
            <a:off x="2207945" y="3231864"/>
            <a:ext cx="2053097" cy="26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5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6533">
            <a:off x="200968" y="803548"/>
            <a:ext cx="1781918" cy="23271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274">
            <a:off x="1637677" y="2272487"/>
            <a:ext cx="1894668" cy="24696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824" y="170384"/>
            <a:ext cx="6501408" cy="666328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Cambria" panose="02040503050406030204" pitchFamily="18" charset="0"/>
                <a:ea typeface="+mn-ea"/>
                <a:cs typeface="+mn-cs"/>
              </a:rPr>
              <a:t>Наша продукция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71392" y="634102"/>
            <a:ext cx="5472608" cy="4680520"/>
          </a:xfrm>
        </p:spPr>
        <p:txBody>
          <a:bodyPr>
            <a:noAutofit/>
          </a:bodyPr>
          <a:lstStyle/>
          <a:p>
            <a:pPr marL="0" indent="0">
              <a:spcBef>
                <a:spcPts val="1000"/>
              </a:spcBef>
              <a:buClr>
                <a:srgbClr val="C00000"/>
              </a:buClr>
              <a:buNone/>
            </a:pPr>
            <a:r>
              <a:rPr lang="ru-RU" sz="2100" b="1" i="1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Кисель фруктовый «Фунтик»</a:t>
            </a: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ru-RU" sz="1600" dirty="0" smtClean="0">
              <a:latin typeface="Candara" panose="020E0502030303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Кисель из фруктов и ягод рекомендовано включать в рацион взрослых и детей. Это питательное блюдо разрешено употреблять даже во время поста. 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Кисель облегчает состояние при язве желудка и гастрите, мягко обволакивая стенки желудка.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Натуральные ягоды и фрукты являются </a:t>
            </a:r>
            <a:r>
              <a:rPr lang="ru-RU" sz="1600" dirty="0">
                <a:latin typeface="Candara" panose="020E0502030303020204" pitchFamily="34" charset="0"/>
              </a:rPr>
              <a:t>источником комплекса </a:t>
            </a:r>
            <a:r>
              <a:rPr lang="ru-RU" sz="1600" dirty="0" smtClean="0">
                <a:latin typeface="Candara" panose="020E0502030303020204" pitchFamily="34" charset="0"/>
              </a:rPr>
              <a:t>витаминов и улучшают обмен веществ.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spc="-20" dirty="0" smtClean="0">
                <a:latin typeface="Candara" panose="020E0502030303020204" pitchFamily="34" charset="0"/>
              </a:rPr>
              <a:t>Кисель из клюквы пьют при болезнях почек и простуде, малиновый, ягодный и вишневый – стимулируют защитные силы организма при гриппе и ОРВИ.  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>
                <a:latin typeface="Candara" panose="020E0502030303020204" pitchFamily="34" charset="0"/>
              </a:rPr>
              <a:t>К</a:t>
            </a:r>
            <a:r>
              <a:rPr lang="ru-RU" sz="1600" dirty="0" smtClean="0">
                <a:latin typeface="Candara" panose="020E0502030303020204" pitchFamily="34" charset="0"/>
              </a:rPr>
              <a:t>исель из персика благотворно влияет на работу сердца и умственную деятельность, клубничный поможет снизить давление и укрепить сосуды.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Доступные </a:t>
            </a:r>
            <a:r>
              <a:rPr lang="ru-RU" sz="1600" dirty="0">
                <a:latin typeface="Candara" panose="020E0502030303020204" pitchFamily="34" charset="0"/>
              </a:rPr>
              <a:t>вкусы: вишня, клубника, клюква, малина, лесная ягода, персик. 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>
                <a:latin typeface="Candara" panose="020E0502030303020204" pitchFamily="34" charset="0"/>
              </a:rPr>
              <a:t>Фасовка: в одной упаковке – 20 пакетиков,                               в коробке – 20 упаковок.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5289999"/>
            <a:ext cx="2880320" cy="1148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solidFill>
                  <a:srgbClr val="0033CC"/>
                </a:solidFill>
                <a:latin typeface="Annabelle" panose="03000400000000000000" pitchFamily="66" charset="0"/>
              </a:rPr>
              <a:t>Натуральные соки фрукты и ягоды</a:t>
            </a:r>
            <a:endParaRPr lang="ru-RU" sz="2800" b="1" dirty="0">
              <a:solidFill>
                <a:srgbClr val="0033CC"/>
              </a:solidFill>
              <a:latin typeface="Annabelle" panose="03000400000000000000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548" y="6551766"/>
            <a:ext cx="40344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ООО «Партнер Т»  Тел.: 8 (861) 265-09-13, 8 (918) 448-25-93</a:t>
            </a:r>
            <a:endParaRPr lang="ru-RU" sz="1100" b="1" i="1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77556" y="6525344"/>
            <a:ext cx="878693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98" y="2708920"/>
            <a:ext cx="1805039" cy="235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6533">
            <a:off x="116383" y="792949"/>
            <a:ext cx="2154185" cy="21541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1408">
            <a:off x="-49125" y="3239697"/>
            <a:ext cx="1866839" cy="25635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824" y="170384"/>
            <a:ext cx="6501408" cy="666328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Cambria" panose="02040503050406030204" pitchFamily="18" charset="0"/>
                <a:ea typeface="+mn-ea"/>
                <a:cs typeface="+mn-cs"/>
              </a:rPr>
              <a:t>Наша продукция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7900" y="0"/>
            <a:ext cx="5616624" cy="5400600"/>
          </a:xfrm>
        </p:spPr>
        <p:txBody>
          <a:bodyPr>
            <a:noAutofit/>
          </a:bodyPr>
          <a:lstStyle/>
          <a:p>
            <a:pPr marL="0" indent="0">
              <a:spcBef>
                <a:spcPts val="1000"/>
              </a:spcBef>
              <a:buClr>
                <a:srgbClr val="C00000"/>
              </a:buClr>
              <a:buNone/>
            </a:pPr>
            <a:r>
              <a:rPr lang="ru-RU" sz="2400" b="1" dirty="0" smtClean="0"/>
              <a:t>               Кисель </a:t>
            </a:r>
            <a:r>
              <a:rPr lang="ru-RU" sz="2400" b="1" dirty="0"/>
              <a:t>«Фунтик»  </a:t>
            </a:r>
            <a:r>
              <a:rPr lang="ru-RU" sz="2400" b="1" dirty="0" smtClean="0"/>
              <a:t>                              моментального </a:t>
            </a:r>
            <a:r>
              <a:rPr lang="ru-RU" sz="2400" b="1" dirty="0"/>
              <a:t>приготовления </a:t>
            </a:r>
            <a:endParaRPr lang="ru-RU" sz="1800" dirty="0" smtClean="0"/>
          </a:p>
          <a:p>
            <a:pPr marL="0" indent="0">
              <a:spcBef>
                <a:spcPts val="1000"/>
              </a:spcBef>
              <a:buClr>
                <a:srgbClr val="C00000"/>
              </a:buClr>
              <a:buNone/>
            </a:pPr>
            <a:r>
              <a:rPr lang="ru-RU" sz="1800" dirty="0"/>
              <a:t> </a:t>
            </a:r>
            <a:r>
              <a:rPr lang="ru-RU" sz="1800" dirty="0" smtClean="0"/>
              <a:t>   </a:t>
            </a:r>
            <a:r>
              <a:rPr lang="ru-RU" sz="1800" dirty="0"/>
              <a:t>Традиционный русский напиток, популярный среди детей и взрослых, вкусный и полезный</a:t>
            </a:r>
            <a:r>
              <a:rPr lang="ru-RU" sz="1800" dirty="0" smtClean="0"/>
              <a:t>.</a:t>
            </a:r>
          </a:p>
          <a:p>
            <a:pPr marL="0" indent="0">
              <a:spcBef>
                <a:spcPts val="1000"/>
              </a:spcBef>
              <a:buClr>
                <a:srgbClr val="C00000"/>
              </a:buClr>
              <a:buNone/>
            </a:pPr>
            <a:r>
              <a:rPr lang="ru-RU" sz="1800" dirty="0" smtClean="0"/>
              <a:t>Простой </a:t>
            </a:r>
            <a:r>
              <a:rPr lang="ru-RU" sz="1800" dirty="0"/>
              <a:t>и быстрый способ приготовления: заварить </a:t>
            </a:r>
            <a:r>
              <a:rPr lang="ru-RU" sz="1800" dirty="0" smtClean="0"/>
              <a:t>крутым кипятком </a:t>
            </a:r>
            <a:r>
              <a:rPr lang="ru-RU" sz="1800" dirty="0"/>
              <a:t>и дать настояться несколько минут.  </a:t>
            </a:r>
            <a:r>
              <a:rPr lang="ru-RU" sz="1800" dirty="0" smtClean="0"/>
              <a:t>  </a:t>
            </a:r>
          </a:p>
          <a:p>
            <a:pPr marL="0" indent="0">
              <a:spcBef>
                <a:spcPts val="1000"/>
              </a:spcBef>
              <a:buClr>
                <a:srgbClr val="C00000"/>
              </a:buClr>
              <a:buNone/>
            </a:pPr>
            <a:r>
              <a:rPr lang="ru-RU" sz="1800" dirty="0" smtClean="0"/>
              <a:t>Кисель </a:t>
            </a:r>
            <a:r>
              <a:rPr lang="ru-RU" sz="1800" dirty="0"/>
              <a:t>рекомендован для диетического и детского питания, благотворно влияет на пищеварение. </a:t>
            </a:r>
          </a:p>
          <a:p>
            <a:pPr marL="0" indent="0">
              <a:spcBef>
                <a:spcPts val="1000"/>
              </a:spcBef>
              <a:buClr>
                <a:srgbClr val="C00000"/>
              </a:buClr>
              <a:buNone/>
            </a:pPr>
            <a:r>
              <a:rPr lang="ru-RU" sz="1800" dirty="0" smtClean="0"/>
              <a:t>Напиток </a:t>
            </a:r>
            <a:r>
              <a:rPr lang="ru-RU" sz="1800" dirty="0"/>
              <a:t>обладает обволакивающим действием, облегчает состояние при заболеваниях ЖКТ. </a:t>
            </a:r>
          </a:p>
          <a:p>
            <a:pPr marL="0" indent="0">
              <a:spcBef>
                <a:spcPts val="1000"/>
              </a:spcBef>
              <a:buClr>
                <a:srgbClr val="C00000"/>
              </a:buClr>
              <a:buNone/>
            </a:pPr>
            <a:r>
              <a:rPr lang="ru-RU" sz="1800" dirty="0" smtClean="0"/>
              <a:t>Удобная </a:t>
            </a:r>
            <a:r>
              <a:rPr lang="ru-RU" sz="1800" dirty="0"/>
              <a:t>фасовка: 1 пакетик (30 г.) на 1 стакан кипятка. Благодаря точно рассчитанной дозировке кисель будет всегда одинаково густым. </a:t>
            </a:r>
          </a:p>
          <a:p>
            <a:pPr marL="0" indent="0">
              <a:spcBef>
                <a:spcPts val="1000"/>
              </a:spcBef>
              <a:buClr>
                <a:srgbClr val="C00000"/>
              </a:buClr>
              <a:buNone/>
            </a:pPr>
            <a:r>
              <a:rPr lang="ru-RU" sz="1800" dirty="0" smtClean="0"/>
              <a:t>Доступные </a:t>
            </a:r>
            <a:r>
              <a:rPr lang="ru-RU" sz="1800" dirty="0"/>
              <a:t>вкусы: вишня, клубника, клюква, малина, лесная ягода.  Фасовка: в одной упаковке – 20 пакетиков, в коробке – 20 упаковок.</a:t>
            </a:r>
            <a:endParaRPr lang="ru-RU" sz="1800" dirty="0">
              <a:latin typeface="Candara" panose="020E0502030303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1392086">
            <a:off x="4186562" y="5516230"/>
            <a:ext cx="3099667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solidFill>
                  <a:srgbClr val="0033CC"/>
                </a:solidFill>
                <a:latin typeface="Annabelle" panose="03000400000000000000" pitchFamily="66" charset="0"/>
              </a:rPr>
              <a:t>Знакомые вкусы с детства</a:t>
            </a:r>
            <a:endParaRPr lang="ru-RU" sz="2800" b="1" dirty="0">
              <a:solidFill>
                <a:srgbClr val="0033CC"/>
              </a:solidFill>
              <a:latin typeface="Annabelle" panose="03000400000000000000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548" y="6551766"/>
            <a:ext cx="40344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ООО «Партнер Т»  Тел.: 8 (861) 265-09-13, 8 (918) 448-25-93</a:t>
            </a:r>
            <a:endParaRPr lang="ru-RU" sz="1100" b="1" i="1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77556" y="6525344"/>
            <a:ext cx="878693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878">
            <a:off x="1508540" y="2097441"/>
            <a:ext cx="1862905" cy="2528919"/>
          </a:xfrm>
          <a:prstGeom prst="rect">
            <a:avLst/>
          </a:prstGeom>
        </p:spPr>
      </p:pic>
      <p:sp>
        <p:nvSpPr>
          <p:cNvPr id="6" name="AutoShape 4" descr="Картинки по запросу &quot;кисель в стакане фото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Картинки по запросу &quot;кисель в стакане фото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8" descr="Картинки по запросу &quot;кисель в стакане фото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226" y="4521458"/>
            <a:ext cx="2207670" cy="198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06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824" y="188640"/>
            <a:ext cx="6501408" cy="666328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Cambria" panose="02040503050406030204" pitchFamily="18" charset="0"/>
                <a:ea typeface="+mn-ea"/>
                <a:cs typeface="+mn-cs"/>
              </a:rPr>
              <a:t>С нами удобно работать!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548" y="6551766"/>
            <a:ext cx="40344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ООО «Партнер Т»  Тел.: 8 (861) 265-09-13, 8 (918) 448-25-93</a:t>
            </a:r>
            <a:endParaRPr lang="ru-RU" sz="1100" b="1" i="1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77556" y="6525344"/>
            <a:ext cx="878693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611559" y="1484784"/>
            <a:ext cx="8248889" cy="468052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C00000"/>
              </a:buClr>
              <a:buNone/>
            </a:pPr>
            <a:r>
              <a:rPr lang="ru-RU" sz="2100" b="1" i="1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Обеспечиваем возможности для роста: </a:t>
            </a:r>
            <a:endParaRPr lang="ru-RU" sz="2100" b="1" i="1" dirty="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00B050"/>
              </a:buClr>
              <a:buFont typeface="Wingdings" panose="05000000000000000000" pitchFamily="2" charset="2"/>
              <a:buChar char="þ"/>
            </a:pPr>
            <a:r>
              <a:rPr lang="ru-RU" sz="1600" dirty="0" smtClean="0">
                <a:latin typeface="Candara" panose="020E0502030303020204" pitchFamily="34" charset="0"/>
              </a:rPr>
              <a:t>Оптовые поставки напрямую от производителя.</a:t>
            </a: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00B050"/>
              </a:buClr>
              <a:buFont typeface="Wingdings" panose="05000000000000000000" pitchFamily="2" charset="2"/>
              <a:buChar char="þ"/>
            </a:pPr>
            <a:r>
              <a:rPr lang="ru-RU" sz="1600" dirty="0" smtClean="0">
                <a:latin typeface="Candara" panose="020E0502030303020204" pitchFamily="34" charset="0"/>
              </a:rPr>
              <a:t>Выгодная закупочная цена.</a:t>
            </a: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00B050"/>
              </a:buClr>
              <a:buFont typeface="Wingdings" panose="05000000000000000000" pitchFamily="2" charset="2"/>
              <a:buChar char="þ"/>
            </a:pPr>
            <a:r>
              <a:rPr lang="ru-RU" sz="1600" dirty="0" smtClean="0">
                <a:latin typeface="Candara" panose="020E0502030303020204" pitchFamily="34" charset="0"/>
              </a:rPr>
              <a:t>Гарантия высокого качества всех продуктов.</a:t>
            </a: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00B050"/>
              </a:buClr>
              <a:buFont typeface="Wingdings" panose="05000000000000000000" pitchFamily="2" charset="2"/>
              <a:buChar char="þ"/>
            </a:pPr>
            <a:r>
              <a:rPr lang="ru-RU" sz="1600" dirty="0" smtClean="0">
                <a:latin typeface="Candara" panose="020E0502030303020204" pitchFamily="34" charset="0"/>
              </a:rPr>
              <a:t>Индивидуальный подход к формированию заказов. </a:t>
            </a: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00B050"/>
              </a:buClr>
              <a:buFont typeface="Wingdings" panose="05000000000000000000" pitchFamily="2" charset="2"/>
              <a:buChar char="þ"/>
            </a:pPr>
            <a:r>
              <a:rPr lang="ru-RU" sz="1600" dirty="0" smtClean="0">
                <a:latin typeface="Candara" panose="020E0502030303020204" pitchFamily="34" charset="0"/>
              </a:rPr>
              <a:t>Удобные схемы поставки, в зависимости                                                                                                           от потребностей торговой точки.</a:t>
            </a: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00B050"/>
              </a:buClr>
              <a:buFont typeface="Wingdings" panose="05000000000000000000" pitchFamily="2" charset="2"/>
              <a:buChar char="þ"/>
            </a:pPr>
            <a:r>
              <a:rPr lang="ru-RU" sz="1600" dirty="0" smtClean="0">
                <a:latin typeface="Candara" panose="020E0502030303020204" pitchFamily="34" charset="0"/>
              </a:rPr>
              <a:t>Полный комплект сопроводительных                                                                                                документов, вся продукция сертифицирована.</a:t>
            </a: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00B050"/>
              </a:buClr>
              <a:buFont typeface="Wingdings" panose="05000000000000000000" pitchFamily="2" charset="2"/>
              <a:buChar char="þ"/>
            </a:pPr>
            <a:r>
              <a:rPr lang="ru-RU" sz="1600" dirty="0" smtClean="0">
                <a:latin typeface="Candara" panose="020E0502030303020204" pitchFamily="34" charset="0"/>
              </a:rPr>
              <a:t>Предоставляем рекламные материалы для продвижения.</a:t>
            </a: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00B050"/>
              </a:buClr>
              <a:buFont typeface="Wingdings" panose="05000000000000000000" pitchFamily="2" charset="2"/>
              <a:buChar char="þ"/>
            </a:pPr>
            <a:r>
              <a:rPr lang="ru-RU" sz="1600" dirty="0" smtClean="0">
                <a:latin typeface="Candara" panose="020E0502030303020204" pitchFamily="34" charset="0"/>
              </a:rPr>
              <a:t>Гибкая система оплаты, скидки для постоянных клиентов.</a:t>
            </a: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00B050"/>
              </a:buClr>
              <a:buFont typeface="Wingdings" panose="05000000000000000000" pitchFamily="2" charset="2"/>
              <a:buChar char="þ"/>
            </a:pPr>
            <a:r>
              <a:rPr lang="ru-RU" sz="1600" dirty="0" smtClean="0">
                <a:latin typeface="Candara" panose="020E0502030303020204" pitchFamily="34" charset="0"/>
              </a:rPr>
              <a:t>На нашем складе постоянно имеется в наличии весь ассортимент продукции. 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None/>
            </a:pPr>
            <a:endParaRPr lang="ru-RU" sz="1600" dirty="0" smtClean="0">
              <a:latin typeface="Candara" panose="020E050203030302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ru-RU" sz="2000" dirty="0" smtClean="0">
                <a:latin typeface="Candara" panose="020E0502030303020204" pitchFamily="34" charset="0"/>
              </a:rPr>
              <a:t>Команда высококвалифицированных менеджеров обеспечит вас подробной информацией о продукции, оперативно обработает                     заказ и организует его отправку.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199" y="1700808"/>
            <a:ext cx="2632265" cy="2129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439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2964">
            <a:off x="6033509" y="1828636"/>
            <a:ext cx="2828650" cy="39578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824" y="188640"/>
            <a:ext cx="6501408" cy="666328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Cambria" panose="02040503050406030204" pitchFamily="18" charset="0"/>
                <a:ea typeface="+mn-ea"/>
                <a:cs typeface="+mn-cs"/>
              </a:rPr>
              <a:t>Наши награды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548" y="6551766"/>
            <a:ext cx="40344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ООО «Партнер Т»  Тел.: 8 (861) 265-09-13, 8 (918) 448-25-93</a:t>
            </a:r>
            <a:endParaRPr lang="ru-RU" sz="1100" b="1" i="1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77556" y="6525344"/>
            <a:ext cx="878693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807">
            <a:off x="473470" y="1773705"/>
            <a:ext cx="2725777" cy="395782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630467"/>
            <a:ext cx="2706106" cy="395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7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220" y="1556792"/>
            <a:ext cx="1526236" cy="1445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824" y="188640"/>
            <a:ext cx="6501408" cy="666328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Cambria" panose="02040503050406030204" pitchFamily="18" charset="0"/>
                <a:ea typeface="+mn-ea"/>
                <a:cs typeface="+mn-cs"/>
              </a:rPr>
              <a:t>Наши награды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548" y="6551766"/>
            <a:ext cx="40344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ООО «Партнер Т»  Тел.: 8 (861) 265-09-13, 8 (918) 448-25-93</a:t>
            </a:r>
            <a:endParaRPr lang="ru-RU" sz="1100" b="1" i="1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77556" y="6525344"/>
            <a:ext cx="878693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100" y="1566163"/>
            <a:ext cx="1422154" cy="13547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016" y="1566163"/>
            <a:ext cx="1473627" cy="13805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558" y="3063547"/>
            <a:ext cx="2244890" cy="28857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758" y="3002700"/>
            <a:ext cx="1382434" cy="2946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0308">
            <a:off x="2513751" y="2228157"/>
            <a:ext cx="2101311" cy="3030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676">
            <a:off x="425906" y="2209872"/>
            <a:ext cx="2129200" cy="3029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834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824" y="170384"/>
            <a:ext cx="6501408" cy="666328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Cambria" panose="02040503050406030204" pitchFamily="18" charset="0"/>
                <a:ea typeface="+mn-ea"/>
                <a:cs typeface="+mn-cs"/>
              </a:rPr>
              <a:t>Наши награды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548" y="6551766"/>
            <a:ext cx="40344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ООО «Партнер Т»  Тел.: 8 (861) 265-09-13, 8 (918) 448-25-93</a:t>
            </a:r>
            <a:endParaRPr lang="ru-RU" sz="1100" b="1" i="1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77556" y="6525344"/>
            <a:ext cx="878693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1101">
            <a:off x="754528" y="1874638"/>
            <a:ext cx="2617085" cy="3779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90">
            <a:off x="5585016" y="1940667"/>
            <a:ext cx="2808951" cy="3779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598" y="1700808"/>
            <a:ext cx="2519407" cy="3779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719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824" y="170384"/>
            <a:ext cx="6501408" cy="666328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Cambria" panose="02040503050406030204" pitchFamily="18" charset="0"/>
                <a:ea typeface="+mn-ea"/>
                <a:cs typeface="+mn-cs"/>
              </a:rPr>
              <a:t>Наши награды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548" y="6551766"/>
            <a:ext cx="40344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ООО «Партнер Т»  Тел.: 8 (861) 265-09-13, 8 (918) 448-25-93</a:t>
            </a:r>
            <a:endParaRPr lang="ru-RU" sz="1100" b="1" i="1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77556" y="6525344"/>
            <a:ext cx="878693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7690">
            <a:off x="1888249" y="1689246"/>
            <a:ext cx="2567521" cy="3907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9820">
            <a:off x="4654513" y="1826274"/>
            <a:ext cx="2754906" cy="3907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185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71600" y="2420888"/>
            <a:ext cx="7560840" cy="4176464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488832" cy="1008112"/>
          </a:xfrm>
        </p:spPr>
        <p:txBody>
          <a:bodyPr>
            <a:noAutofit/>
          </a:bodyPr>
          <a:lstStyle/>
          <a:p>
            <a:r>
              <a:rPr lang="ru-RU" sz="3200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Cambria" panose="02040503050406030204" pitchFamily="18" charset="0"/>
                <a:ea typeface="+mn-ea"/>
                <a:cs typeface="+mn-cs"/>
              </a:rPr>
              <a:t>Будем рады видеть вас в качестве постоянного партнера!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5230" y="1959223"/>
            <a:ext cx="4297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bg1">
                      <a:alpha val="71000"/>
                    </a:schemeClr>
                  </a:glow>
                </a:effectLst>
                <a:latin typeface="Candara" panose="020E0502030303020204" pitchFamily="34" charset="0"/>
              </a:rPr>
              <a:t>НАШИ КОНТАКТНЫЕ ДАННЫЕ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ffectLst>
                <a:glow rad="63500">
                  <a:schemeClr val="bg1">
                    <a:alpha val="71000"/>
                  </a:schemeClr>
                </a:glow>
              </a:effectLst>
              <a:latin typeface="Candara" panose="020E0502030303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688" y="2564904"/>
            <a:ext cx="5616624" cy="3431947"/>
          </a:xfrm>
          <a:prstGeom prst="roundRect">
            <a:avLst>
              <a:gd name="adj" fmla="val 13302"/>
            </a:avLst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ru-RU" sz="1600" dirty="0" smtClean="0">
              <a:latin typeface="Candara" panose="020E0502030303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bg1">
                      <a:alpha val="71000"/>
                    </a:schemeClr>
                  </a:glow>
                </a:effectLst>
                <a:latin typeface="Candara" panose="020E0502030303020204" pitchFamily="34" charset="0"/>
              </a:rPr>
              <a:t>350039, Россия, Краснодарский край,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bg1">
                      <a:alpha val="71000"/>
                    </a:schemeClr>
                  </a:glow>
                </a:effectLst>
                <a:latin typeface="Candara" panose="020E0502030303020204" pitchFamily="34" charset="0"/>
              </a:rPr>
              <a:t>                          г. Краснодар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bg1">
                      <a:alpha val="71000"/>
                    </a:schemeClr>
                  </a:glow>
                </a:effectLst>
                <a:latin typeface="Candara" panose="020E0502030303020204" pitchFamily="34" charset="0"/>
              </a:rPr>
              <a:t>, проезд Майский,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bg1">
                      <a:alpha val="71000"/>
                    </a:schemeClr>
                  </a:glow>
                </a:effectLst>
                <a:latin typeface="Candara" panose="020E0502030303020204" pitchFamily="34" charset="0"/>
              </a:rPr>
              <a:t>д.5</a:t>
            </a:r>
          </a:p>
          <a:p>
            <a:pPr algn="ctr">
              <a:spcAft>
                <a:spcPts val="600"/>
              </a:spcAf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bg1">
                      <a:alpha val="71000"/>
                    </a:schemeClr>
                  </a:glow>
                </a:effectLst>
                <a:latin typeface="Candara" panose="020E0502030303020204" pitchFamily="34" charset="0"/>
              </a:rPr>
              <a:t>Тел./факс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bg1">
                      <a:alpha val="71000"/>
                    </a:schemeClr>
                  </a:glow>
                </a:effectLst>
                <a:latin typeface="Candara" panose="020E0502030303020204" pitchFamily="34" charset="0"/>
              </a:rPr>
              <a:t>: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bg1">
                      <a:alpha val="71000"/>
                    </a:schemeClr>
                  </a:glow>
                </a:effectLst>
                <a:latin typeface="Candara" panose="020E0502030303020204" pitchFamily="34" charset="0"/>
              </a:rPr>
              <a:t>8 (861) 265-09-13 </a:t>
            </a:r>
          </a:p>
          <a:p>
            <a:pPr algn="ctr">
              <a:spcAft>
                <a:spcPts val="600"/>
              </a:spcAf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bg1">
                      <a:alpha val="71000"/>
                    </a:schemeClr>
                  </a:glow>
                </a:effectLst>
                <a:latin typeface="Candara" panose="020E0502030303020204" pitchFamily="34" charset="0"/>
              </a:rPr>
              <a:t>Тел.: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bg1">
                      <a:alpha val="71000"/>
                    </a:schemeClr>
                  </a:glow>
                </a:effectLst>
                <a:latin typeface="Candara" panose="020E0502030303020204" pitchFamily="34" charset="0"/>
              </a:rPr>
              <a:t>(861) 228-07-38,  228-07-12,  221-69-13</a:t>
            </a:r>
          </a:p>
          <a:p>
            <a:pPr algn="ctr">
              <a:spcAft>
                <a:spcPts val="600"/>
              </a:spcAf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bg1">
                      <a:alpha val="71000"/>
                    </a:schemeClr>
                  </a:glow>
                </a:effectLst>
                <a:latin typeface="Candara" panose="020E0502030303020204" pitchFamily="34" charset="0"/>
              </a:rPr>
              <a:t>Моб.: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bg1">
                      <a:alpha val="71000"/>
                    </a:schemeClr>
                  </a:glow>
                </a:effectLst>
                <a:latin typeface="Candara" panose="020E0502030303020204" pitchFamily="34" charset="0"/>
              </a:rPr>
              <a:t>8-918-448-25-93</a:t>
            </a:r>
          </a:p>
          <a:p>
            <a:pPr marL="542925" indent="-542925" algn="ctr">
              <a:spcAft>
                <a:spcPts val="600"/>
              </a:spcAft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bg1">
                      <a:alpha val="71000"/>
                    </a:schemeClr>
                  </a:glow>
                </a:effectLst>
                <a:latin typeface="Candara" panose="020E0502030303020204" pitchFamily="34" charset="0"/>
              </a:rPr>
              <a:t>E-mail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bg1">
                      <a:alpha val="71000"/>
                    </a:schemeClr>
                  </a:glow>
                </a:effectLst>
                <a:latin typeface="Candara" panose="020E0502030303020204" pitchFamily="34" charset="0"/>
              </a:rPr>
              <a:t>:</a:t>
            </a:r>
            <a:r>
              <a:rPr lang="en-US" sz="2000" dirty="0" smtClean="0">
                <a:effectLst>
                  <a:glow rad="63500">
                    <a:schemeClr val="bg1">
                      <a:alpha val="71000"/>
                    </a:schemeClr>
                  </a:glow>
                </a:effectLst>
                <a:latin typeface="Candara" panose="020E0502030303020204" pitchFamily="34" charset="0"/>
              </a:rPr>
              <a:t> </a:t>
            </a:r>
            <a:r>
              <a:rPr lang="en-US" sz="2000" dirty="0" smtClean="0">
                <a:effectLst>
                  <a:glow rad="63500">
                    <a:schemeClr val="bg1">
                      <a:alpha val="71000"/>
                    </a:schemeClr>
                  </a:glow>
                </a:effectLst>
                <a:latin typeface="Candara" panose="020E0502030303020204" pitchFamily="34" charset="0"/>
                <a:hlinkClick r:id="rId3"/>
              </a:rPr>
              <a:t>partner56@list.ru</a:t>
            </a:r>
            <a:r>
              <a:rPr lang="ru-RU" sz="2000" dirty="0" smtClean="0">
                <a:effectLst>
                  <a:glow rad="63500">
                    <a:schemeClr val="bg1">
                      <a:alpha val="71000"/>
                    </a:schemeClr>
                  </a:glow>
                </a:effectLst>
                <a:latin typeface="Candara" panose="020E0502030303020204" pitchFamily="34" charset="0"/>
              </a:rPr>
              <a:t> </a:t>
            </a:r>
            <a:r>
              <a:rPr lang="en-US" sz="2000" dirty="0" smtClean="0">
                <a:effectLst>
                  <a:glow rad="63500">
                    <a:schemeClr val="bg1">
                      <a:alpha val="71000"/>
                    </a:schemeClr>
                  </a:glow>
                </a:effectLst>
                <a:latin typeface="Candara" panose="020E0502030303020204" pitchFamily="34" charset="0"/>
              </a:rPr>
              <a:t>    </a:t>
            </a:r>
            <a:r>
              <a:rPr lang="ru-RU" sz="2000" dirty="0" smtClean="0">
                <a:effectLst>
                  <a:glow rad="63500">
                    <a:schemeClr val="bg1">
                      <a:alpha val="71000"/>
                    </a:schemeClr>
                  </a:glow>
                </a:effectLst>
                <a:latin typeface="Candara" panose="020E0502030303020204" pitchFamily="34" charset="0"/>
              </a:rPr>
              <a:t>         </a:t>
            </a:r>
            <a:r>
              <a:rPr lang="en-US" sz="2000" dirty="0" smtClean="0">
                <a:effectLst>
                  <a:glow rad="63500">
                    <a:schemeClr val="bg1">
                      <a:alpha val="71000"/>
                    </a:schemeClr>
                  </a:glow>
                </a:effectLst>
                <a:latin typeface="Candara" panose="020E0502030303020204" pitchFamily="34" charset="0"/>
                <a:hlinkClick r:id="rId4"/>
              </a:rPr>
              <a:t>fyntik_01@list.ru</a:t>
            </a:r>
            <a:r>
              <a:rPr lang="ru-RU" sz="2000" dirty="0" smtClean="0">
                <a:effectLst>
                  <a:glow rad="63500">
                    <a:schemeClr val="bg1">
                      <a:alpha val="71000"/>
                    </a:schemeClr>
                  </a:glow>
                </a:effectLst>
                <a:latin typeface="Candara" panose="020E0502030303020204" pitchFamily="34" charset="0"/>
              </a:rPr>
              <a:t> </a:t>
            </a:r>
          </a:p>
          <a:p>
            <a:pPr marL="542925" indent="-542925"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bg1">
                      <a:alpha val="71000"/>
                    </a:schemeClr>
                  </a:glow>
                </a:effectLst>
                <a:latin typeface="Candara" panose="020E0502030303020204" pitchFamily="34" charset="0"/>
              </a:rPr>
              <a:t>Наш сайт: </a:t>
            </a:r>
            <a:r>
              <a:rPr lang="en-GB" sz="2000" dirty="0" smtClean="0">
                <a:effectLst>
                  <a:glow rad="63500">
                    <a:schemeClr val="bg1">
                      <a:alpha val="71000"/>
                    </a:schemeClr>
                  </a:glow>
                </a:effectLst>
                <a:hlinkClick r:id="rId5"/>
              </a:rPr>
              <a:t>www.partner-t.tiu.ru</a:t>
            </a:r>
            <a:r>
              <a:rPr lang="ru-RU" sz="2000" dirty="0" smtClean="0">
                <a:effectLst>
                  <a:glow rad="63500">
                    <a:schemeClr val="bg1">
                      <a:alpha val="71000"/>
                    </a:schemeClr>
                  </a:glow>
                </a:effectLst>
              </a:rPr>
              <a:t> </a:t>
            </a:r>
            <a:endParaRPr lang="ru-RU" sz="2000" dirty="0">
              <a:effectLst>
                <a:glow rad="63500">
                  <a:schemeClr val="bg1">
                    <a:alpha val="71000"/>
                  </a:schemeClr>
                </a:glo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188640"/>
            <a:ext cx="8784976" cy="6408712"/>
          </a:xfrm>
          <a:prstGeom prst="roundRect">
            <a:avLst>
              <a:gd name="adj" fmla="val 4777"/>
            </a:avLst>
          </a:pr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34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824" y="170384"/>
            <a:ext cx="6501408" cy="666328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Cambria" panose="02040503050406030204" pitchFamily="18" charset="0"/>
                <a:ea typeface="+mn-ea"/>
                <a:cs typeface="+mn-cs"/>
              </a:rPr>
              <a:t>Новинка в </a:t>
            </a:r>
            <a:r>
              <a:rPr lang="ru-RU" sz="32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  <a:ea typeface="+mn-ea"/>
                <a:cs typeface="+mn-cs"/>
              </a:rPr>
              <a:t>ва</a:t>
            </a:r>
            <a:r>
              <a:rPr lang="ru-RU" sz="32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Cambria" panose="02040503050406030204" pitchFamily="18" charset="0"/>
                <a:ea typeface="+mn-ea"/>
                <a:cs typeface="+mn-cs"/>
              </a:rPr>
              <a:t>шем ассортименте</a:t>
            </a:r>
            <a:endParaRPr lang="ru-RU" sz="32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693732"/>
          </a:xfrm>
        </p:spPr>
        <p:txBody>
          <a:bodyPr>
            <a:no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ru-RU" sz="1600" b="1" dirty="0" smtClean="0">
                <a:latin typeface="Candara" panose="020E0502030303020204" pitchFamily="34" charset="0"/>
              </a:rPr>
              <a:t>ООО «Партнер Т» представляет серию моментальных напитков в порционных пакетиках: кофе 3в1, цикорий 3в1, чай 3в1, какао, </a:t>
            </a:r>
            <a:r>
              <a:rPr lang="en-US" sz="1600" b="1" dirty="0">
                <a:latin typeface="Candara" panose="020E0502030303020204" pitchFamily="34" charset="0"/>
              </a:rPr>
              <a:t>i</a:t>
            </a:r>
            <a:r>
              <a:rPr lang="ru-RU" sz="1600" b="1" dirty="0" smtClean="0">
                <a:latin typeface="Candara" panose="020E0502030303020204" pitchFamily="34" charset="0"/>
              </a:rPr>
              <a:t>какао, чай, фруктовый и ягодный кисель.  Проверенный временем  продукт успешно продается более, чем в 10 регионах России. </a:t>
            </a:r>
          </a:p>
          <a:p>
            <a:pPr marL="0" indent="0">
              <a:spcBef>
                <a:spcPts val="0"/>
              </a:spcBef>
              <a:buNone/>
            </a:pPr>
            <a:endParaRPr lang="ru-RU" sz="800" dirty="0" smtClean="0">
              <a:latin typeface="Candara" panose="020E0502030303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i="1" dirty="0" smtClean="0">
                <a:latin typeface="Candara" panose="020E0502030303020204" pitchFamily="34" charset="0"/>
              </a:rPr>
              <a:t>Напитки быстрого приготовления – это один тех товаров,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i="1" dirty="0" smtClean="0">
                <a:latin typeface="Candara" panose="020E0502030303020204" pitchFamily="34" charset="0"/>
              </a:rPr>
              <a:t>которые должны присутствовать в ассортименте каждого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i="1" dirty="0" smtClean="0">
                <a:latin typeface="Candara" panose="020E0502030303020204" pitchFamily="34" charset="0"/>
              </a:rPr>
              <a:t>магазина. Это востребованный продукт, который дает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i="1" dirty="0" smtClean="0">
                <a:latin typeface="Candara" panose="020E0502030303020204" pitchFamily="34" charset="0"/>
              </a:rPr>
              <a:t>возможность быстро и без хлопот получить вкусный,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i="1" dirty="0" smtClean="0">
                <a:latin typeface="Candara" panose="020E0502030303020204" pitchFamily="34" charset="0"/>
              </a:rPr>
              <a:t>полезный напиток в дороге, в офисе и даже дома.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800" b="1" i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Выгодно для торговли:</a:t>
            </a:r>
          </a:p>
          <a:p>
            <a:pPr>
              <a:spcBef>
                <a:spcPts val="200"/>
              </a:spcBef>
            </a:pPr>
            <a:r>
              <a:rPr lang="ru-RU" sz="1600" dirty="0" smtClean="0">
                <a:latin typeface="Candara" panose="020E0502030303020204" pitchFamily="34" charset="0"/>
              </a:rPr>
              <a:t>Закупочная цена от производителя</a:t>
            </a:r>
          </a:p>
          <a:p>
            <a:pPr>
              <a:spcBef>
                <a:spcPts val="200"/>
              </a:spcBef>
            </a:pPr>
            <a:r>
              <a:rPr lang="ru-RU" sz="1600" dirty="0" smtClean="0">
                <a:latin typeface="Candara" panose="020E0502030303020204" pitchFamily="34" charset="0"/>
              </a:rPr>
              <a:t>Возможность хорошей наценки при сохранении                                                                                    доступной розничной цены.</a:t>
            </a:r>
          </a:p>
          <a:p>
            <a:pPr>
              <a:spcBef>
                <a:spcPts val="200"/>
              </a:spcBef>
            </a:pPr>
            <a:r>
              <a:rPr lang="ru-RU" sz="1600" dirty="0" smtClean="0">
                <a:latin typeface="Candara" panose="020E0502030303020204" pitchFamily="34" charset="0"/>
              </a:rPr>
              <a:t>Длительный срок хранения, нетребовательны к складским условиям.</a:t>
            </a:r>
          </a:p>
          <a:p>
            <a:pPr>
              <a:spcBef>
                <a:spcPts val="200"/>
              </a:spcBef>
            </a:pPr>
            <a:r>
              <a:rPr lang="ru-RU" sz="1600" dirty="0" smtClean="0">
                <a:latin typeface="Candara" panose="020E0502030303020204" pitchFamily="34" charset="0"/>
              </a:rPr>
              <a:t>Герметичная непрозрачная упаковка, сохраняющая вкус.</a:t>
            </a:r>
          </a:p>
          <a:p>
            <a:pPr>
              <a:spcBef>
                <a:spcPts val="200"/>
              </a:spcBef>
            </a:pPr>
            <a:r>
              <a:rPr lang="ru-RU" sz="1600" dirty="0" smtClean="0">
                <a:latin typeface="Candara" panose="020E0502030303020204" pitchFamily="34" charset="0"/>
              </a:rPr>
              <a:t>Яркая, заметная упаковка, удобный формат – на 1 порцию.</a:t>
            </a:r>
          </a:p>
          <a:p>
            <a:pPr>
              <a:spcBef>
                <a:spcPts val="200"/>
              </a:spcBef>
            </a:pPr>
            <a:r>
              <a:rPr lang="ru-RU" sz="1600" dirty="0" smtClean="0">
                <a:latin typeface="Candara" panose="020E0502030303020204" pitchFamily="34" charset="0"/>
              </a:rPr>
              <a:t>Продукт на основе натуральных компонентов, который выбирают чаще других.</a:t>
            </a:r>
          </a:p>
          <a:p>
            <a:pPr>
              <a:spcBef>
                <a:spcPts val="200"/>
              </a:spcBef>
            </a:pPr>
            <a:r>
              <a:rPr lang="ru-RU" sz="1600" dirty="0" smtClean="0">
                <a:latin typeface="Candara" panose="020E0502030303020204" pitchFamily="34" charset="0"/>
              </a:rPr>
              <a:t>Широкая целевая аудитория: дети, молодежь, взрослые.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060848"/>
            <a:ext cx="2429675" cy="2059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05548" y="6551766"/>
            <a:ext cx="40344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ООО «Партнер Т»  Тел.: 8 (861) 265-09-13</a:t>
            </a:r>
            <a:r>
              <a:rPr lang="ru-RU" sz="1100" b="1" i="1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ru-RU" sz="1100" b="1" i="1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8 (918) 448-25-93</a:t>
            </a:r>
            <a:endParaRPr lang="ru-RU" sz="1100" b="1" i="1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77556" y="6525344"/>
            <a:ext cx="878693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27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851920" y="2923762"/>
            <a:ext cx="4824536" cy="3214158"/>
          </a:xfrm>
          <a:prstGeom prst="rect">
            <a:avLst/>
          </a:prstGeom>
          <a:blipFill dpi="0" rotWithShape="1">
            <a:blip r:embed="rId3">
              <a:alphaModFix amt="2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824" y="170384"/>
            <a:ext cx="6501408" cy="666328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Cambria" panose="02040503050406030204" pitchFamily="18" charset="0"/>
                <a:ea typeface="+mn-ea"/>
                <a:cs typeface="+mn-cs"/>
              </a:rPr>
              <a:t>О производителе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412776"/>
            <a:ext cx="7344816" cy="4464496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900" dirty="0" smtClean="0">
                <a:latin typeface="Candara" panose="020E0502030303020204" pitchFamily="34" charset="0"/>
              </a:rPr>
              <a:t>Фирма ООО «Партнер Т»  с  1997 года  является опытным и надежным поставщиком пищевого сырья, ингредиентов и упаковочных материалов для пищевой промышленности. </a:t>
            </a:r>
          </a:p>
          <a:p>
            <a:pPr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900" dirty="0" smtClean="0">
                <a:latin typeface="Candara" panose="020E0502030303020204" pitchFamily="34" charset="0"/>
              </a:rPr>
              <a:t>Компания сотрудничает с пищевыми и торговыми предприятиями Краснодарского, Ставропольского края, республик Адыгея и Кабардино-Балкария, регионов Нечерноземья</a:t>
            </a:r>
            <a:r>
              <a:rPr lang="ru-RU" sz="1900" dirty="0">
                <a:latin typeface="Candara" panose="020E0502030303020204" pitchFamily="34" charset="0"/>
              </a:rPr>
              <a:t>, Волгоградской, Белгородской, Воронежской, Московской и </a:t>
            </a:r>
            <a:r>
              <a:rPr lang="ru-RU" sz="1900" dirty="0" smtClean="0">
                <a:latin typeface="Candara" panose="020E0502030303020204" pitchFamily="34" charset="0"/>
              </a:rPr>
              <a:t>других областей.</a:t>
            </a:r>
          </a:p>
          <a:p>
            <a:pPr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900" dirty="0" smtClean="0">
                <a:latin typeface="Candara" panose="020E0502030303020204" pitchFamily="34" charset="0"/>
              </a:rPr>
              <a:t>Собственная линия по производству и фасовке пакетированных напитков «3 в 1» открыта в 2002 году. </a:t>
            </a:r>
          </a:p>
          <a:p>
            <a:pPr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900" dirty="0" smtClean="0">
                <a:latin typeface="Candara" panose="020E0502030303020204" pitchFamily="34" charset="0"/>
              </a:rPr>
              <a:t>Компания постоянно принимает участие  в региональных и всероссийских  выставках,  презентациях по городам России, неоднократно отмечена дипломами, медалями и гран-при.</a:t>
            </a:r>
          </a:p>
          <a:p>
            <a:pPr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900" dirty="0" smtClean="0">
                <a:latin typeface="Candara" panose="020E0502030303020204" pitchFamily="34" charset="0"/>
              </a:rPr>
              <a:t>В рамках губернаторской программы «Качество» Краснодарского края всей  продукции компании присвоен  знак  «Качество».    </a:t>
            </a:r>
          </a:p>
          <a:p>
            <a:pPr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900" dirty="0" smtClean="0">
                <a:latin typeface="Candara" panose="020E0502030303020204" pitchFamily="34" charset="0"/>
              </a:rPr>
              <a:t>Наша продукция представлена и пользуется успехом не только в России, но и за её пределами. </a:t>
            </a:r>
          </a:p>
          <a:p>
            <a:pPr marL="0" indent="0">
              <a:spcBef>
                <a:spcPts val="1000"/>
              </a:spcBef>
              <a:buNone/>
            </a:pPr>
            <a:endParaRPr lang="ru-RU" sz="1900" dirty="0" smtClean="0">
              <a:latin typeface="Candara" panose="020E0502030303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488" y="6596390"/>
            <a:ext cx="40344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ООО «Партнер Т»  Тел.: </a:t>
            </a:r>
            <a:r>
              <a:rPr lang="ru-RU" sz="1100" b="1" i="1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ru-RU" sz="1100" b="1" i="1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+7-961-590-12-21</a:t>
            </a:r>
          </a:p>
          <a:p>
            <a:endParaRPr lang="ru-RU" sz="1100" b="1" i="1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77556" y="6525344"/>
            <a:ext cx="878693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1165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824" y="170384"/>
            <a:ext cx="6501408" cy="666328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  <a:ea typeface="+mn-ea"/>
                <a:cs typeface="+mn-cs"/>
              </a:rPr>
              <a:t>Наша продукция</a:t>
            </a:r>
            <a:endParaRPr lang="ru-RU" sz="32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59832" y="1124744"/>
            <a:ext cx="5688632" cy="4211598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ru-RU" sz="2400" b="1" dirty="0" smtClean="0"/>
              <a:t>           Растворимый </a:t>
            </a:r>
            <a:r>
              <a:rPr lang="ru-RU" sz="2400" b="1" dirty="0"/>
              <a:t>напиток кофе «3 в 1». </a:t>
            </a:r>
            <a:endParaRPr lang="ru-RU" sz="2000" dirty="0" smtClean="0"/>
          </a:p>
          <a:p>
            <a:pPr marL="0" indent="0">
              <a:spcBef>
                <a:spcPts val="1000"/>
              </a:spcBef>
              <a:buNone/>
            </a:pPr>
            <a:r>
              <a:rPr lang="ru-RU" sz="2000" dirty="0"/>
              <a:t> </a:t>
            </a:r>
            <a:r>
              <a:rPr lang="ru-RU" sz="2000" dirty="0" smtClean="0"/>
              <a:t>       </a:t>
            </a:r>
            <a:r>
              <a:rPr lang="ru-RU" sz="2000" dirty="0"/>
              <a:t>Бодрящий кофе, с которым приятно начать утро или провести минуты отдыха.  Имеет сбалансированный, приятный вкус благодаря гармоничному сочетанию трех компонентов: кофе, сливок и сахара.  В производстве используются натуральные, высококачественные компоненты.  Напиток способствует повышению работоспособности, снимает усталость.  Герметичная упаковка защищает напиток от воздействия света, влаги, посторонних запахов. Сохраняет неизменным вкус и аромат, независимо от условий хранения.  Фасовка: в одной упаковке – 20 пакетиков, в коробке – 25 упаковок. </a:t>
            </a:r>
            <a:endParaRPr lang="ru-RU" sz="1900" dirty="0" smtClean="0">
              <a:latin typeface="Candara" panose="020E0502030303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488" y="6596390"/>
            <a:ext cx="40344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ООО «Партнер Т»  Тел.: </a:t>
            </a:r>
            <a:r>
              <a:rPr lang="ru-RU" sz="1100" b="1" i="1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ru-RU" sz="1100" b="1" i="1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+7-961-590-12-21</a:t>
            </a:r>
          </a:p>
          <a:p>
            <a:endParaRPr lang="ru-RU" sz="1100" b="1" i="1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77556" y="6525344"/>
            <a:ext cx="878693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images.ru.prom.st/286142158_w640_h640_kofe-3-v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06344"/>
            <a:ext cx="2616224" cy="336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 rot="19738230">
            <a:off x="240293" y="4560492"/>
            <a:ext cx="183016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Бодрость и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энергия</a:t>
            </a:r>
          </a:p>
        </p:txBody>
      </p:sp>
      <p:pic>
        <p:nvPicPr>
          <p:cNvPr id="1034" name="Picture 10" descr="http://www.ezoteric-life.com/wp-content/uploads/2019/06/depositphotos_13376488-stock-photo-coffee-cup-and-beans-768x6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873" y="5037454"/>
            <a:ext cx="1986127" cy="157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tatic8.depositphotos.com/1102480/825/i/950/depositphotos_8258069-stock-photo-abstract-way-of-coffee-bean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652" y="5077018"/>
            <a:ext cx="5410357" cy="145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1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824" y="170384"/>
            <a:ext cx="6501408" cy="666328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Cambria" panose="02040503050406030204" pitchFamily="18" charset="0"/>
                <a:ea typeface="+mn-ea"/>
                <a:cs typeface="+mn-cs"/>
              </a:rPr>
              <a:t>Наша продукция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7864" y="1628800"/>
            <a:ext cx="5256584" cy="4464496"/>
          </a:xfrm>
        </p:spPr>
        <p:txBody>
          <a:bodyPr>
            <a:normAutofit/>
          </a:bodyPr>
          <a:lstStyle/>
          <a:p>
            <a:pPr marL="0" indent="0">
              <a:spcBef>
                <a:spcPts val="1000"/>
              </a:spcBef>
              <a:buClr>
                <a:srgbClr val="C00000"/>
              </a:buClr>
              <a:buNone/>
            </a:pPr>
            <a:r>
              <a:rPr lang="ru-RU" sz="2100" b="1" i="1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Растворимый напиток какао «3 в 1» «Фунтик». </a:t>
            </a:r>
          </a:p>
          <a:p>
            <a:pPr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Один из первых продуктов ООО «Партнер Т»,           на рынке с 2002 г.</a:t>
            </a:r>
          </a:p>
          <a:p>
            <a:pPr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Продукция востребована благодаря сбалансированному, нежному вкусу какао,               который любят и дети, и взрослые. </a:t>
            </a:r>
          </a:p>
          <a:p>
            <a:pPr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В основе состава – натуральный какао-порошок. </a:t>
            </a:r>
          </a:p>
          <a:p>
            <a:pPr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Напиток заряжает энергией и                                        хорошим настроением, благотворно                                влияет   на здоровье.</a:t>
            </a:r>
            <a:endParaRPr lang="ru-RU" sz="1600" dirty="0">
              <a:latin typeface="Candara" panose="020E0502030303020204" pitchFamily="34" charset="0"/>
            </a:endParaRPr>
          </a:p>
          <a:p>
            <a:pPr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Фасовка: в одной упаковке –                                                           20 пакетиков, в коробке – 25 упаковок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1" y="1700808"/>
            <a:ext cx="3458340" cy="39950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481" y="5650039"/>
            <a:ext cx="2741456" cy="803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solidFill>
                  <a:srgbClr val="0033CC"/>
                </a:solidFill>
                <a:latin typeface="Annabelle" panose="03000400000000000000" pitchFamily="66" charset="0"/>
              </a:rPr>
              <a:t>Вкус, любимый </a:t>
            </a:r>
          </a:p>
          <a:p>
            <a:pPr algn="ctr">
              <a:lnSpc>
                <a:spcPct val="80000"/>
              </a:lnSpc>
            </a:pPr>
            <a:r>
              <a:rPr lang="ru-RU" sz="2800" b="1" dirty="0" smtClean="0">
                <a:solidFill>
                  <a:srgbClr val="0033CC"/>
                </a:solidFill>
                <a:latin typeface="Annabelle" panose="03000400000000000000" pitchFamily="66" charset="0"/>
              </a:rPr>
              <a:t>с детства</a:t>
            </a:r>
            <a:endParaRPr lang="ru-RU" sz="2800" b="1" dirty="0">
              <a:solidFill>
                <a:srgbClr val="0033CC"/>
              </a:solidFill>
              <a:latin typeface="Annabelle" panose="030004000000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548" y="6551766"/>
            <a:ext cx="40344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ООО «Партнер Т»  Тел.: 8 (861) 265-09-13, 8 (918) 448-25-93</a:t>
            </a:r>
            <a:endParaRPr lang="ru-RU" sz="1100" b="1" i="1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77556" y="6525344"/>
            <a:ext cx="878693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168" y="4149080"/>
            <a:ext cx="149096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0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824" y="170385"/>
            <a:ext cx="6501408" cy="450304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Cambria" panose="02040503050406030204" pitchFamily="18" charset="0"/>
                <a:ea typeface="+mn-ea"/>
                <a:cs typeface="+mn-cs"/>
              </a:rPr>
              <a:t>Наша </a:t>
            </a:r>
            <a:r>
              <a:rPr lang="ru-RU" sz="32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Cambria" panose="02040503050406030204" pitchFamily="18" charset="0"/>
                <a:ea typeface="+mn-ea"/>
                <a:cs typeface="+mn-cs"/>
              </a:rPr>
              <a:t>продукция         Новинка!!!</a:t>
            </a:r>
            <a:endParaRPr lang="ru-RU" sz="32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7944" y="543326"/>
            <a:ext cx="5118034" cy="3204356"/>
          </a:xfrm>
        </p:spPr>
        <p:txBody>
          <a:bodyPr>
            <a:noAutofit/>
          </a:bodyPr>
          <a:lstStyle/>
          <a:p>
            <a:pPr marL="0" indent="0">
              <a:spcBef>
                <a:spcPts val="1000"/>
              </a:spcBef>
              <a:buClr>
                <a:srgbClr val="C00000"/>
              </a:buClr>
              <a:buNone/>
            </a:pPr>
            <a:r>
              <a:rPr lang="en-US" sz="2100" b="1" i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100" b="1" i="1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  </a:t>
            </a:r>
            <a:r>
              <a:rPr lang="ru-RU" sz="2100" b="1" i="1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             </a:t>
            </a:r>
            <a:r>
              <a:rPr lang="en-US" sz="2100" b="1" i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i</a:t>
            </a:r>
            <a:r>
              <a:rPr lang="ru-RU" sz="2100" b="1" i="1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КАКАО               «Фунтик»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800" b="1" i="1" dirty="0" smtClean="0">
                <a:latin typeface="Candara" panose="020E0502030303020204" pitchFamily="34" charset="0"/>
              </a:rPr>
              <a:t>Продукт, знакомый всем с детства, но с удивительными яркими вкусами: сицилийский апельсин, клубника, ром, банан, карамель</a:t>
            </a:r>
            <a:endParaRPr lang="en-US" sz="1600" dirty="0">
              <a:latin typeface="Candara" panose="020E0502030303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Питательный завтрак для ребенка и взрослого, аппетитный десерт, который можно взять с собой.</a:t>
            </a: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Простой и быстрый способ приготовления: заварить кипятком прямо  в чашке  и готово.</a:t>
            </a: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Удобная фасовка: 1 пакетик на 1 стакан воды. </a:t>
            </a: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Имеет необыкновенный незабываемый  вкус и приятный аромат.</a:t>
            </a:r>
          </a:p>
        </p:txBody>
      </p:sp>
      <p:sp>
        <p:nvSpPr>
          <p:cNvPr id="5" name="TextBox 4"/>
          <p:cNvSpPr txBox="1"/>
          <p:nvPr/>
        </p:nvSpPr>
        <p:spPr>
          <a:xfrm rot="18239746">
            <a:off x="2129750" y="1127750"/>
            <a:ext cx="227373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solidFill>
                  <a:srgbClr val="0033CC"/>
                </a:solidFill>
                <a:latin typeface="Annabelle" panose="03000400000000000000" pitchFamily="66" charset="0"/>
              </a:rPr>
              <a:t>Вкус хорошего настроения</a:t>
            </a:r>
            <a:endParaRPr lang="ru-RU" sz="2800" b="1" dirty="0">
              <a:solidFill>
                <a:srgbClr val="0033CC"/>
              </a:solidFill>
              <a:latin typeface="Annabelle" panose="03000400000000000000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548" y="6551766"/>
            <a:ext cx="40344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ООО «Партнер Т»  Тел.: 8 (861) 265-09-13, 8 (918) 448-25-93</a:t>
            </a:r>
            <a:endParaRPr lang="ru-RU" sz="1100" b="1" i="1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77556" y="6525344"/>
            <a:ext cx="878693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1098">
            <a:off x="6516673" y="3713172"/>
            <a:ext cx="2405064" cy="30630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6764" y="3162945"/>
            <a:ext cx="2161220" cy="280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081503">
            <a:off x="113923" y="3338027"/>
            <a:ext cx="2379983" cy="303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05" y="733139"/>
            <a:ext cx="2171672" cy="2765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7984" y="3737254"/>
            <a:ext cx="2376264" cy="302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86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824" y="170384"/>
            <a:ext cx="6501408" cy="666328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Cambria" panose="02040503050406030204" pitchFamily="18" charset="0"/>
                <a:ea typeface="+mn-ea"/>
                <a:cs typeface="+mn-cs"/>
              </a:rPr>
              <a:t>Наша продукция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5708" y="116633"/>
            <a:ext cx="5472608" cy="4474006"/>
          </a:xfrm>
        </p:spPr>
        <p:txBody>
          <a:bodyPr>
            <a:noAutofit/>
          </a:bodyPr>
          <a:lstStyle/>
          <a:p>
            <a:pPr marL="0" indent="0">
              <a:spcBef>
                <a:spcPts val="1000"/>
              </a:spcBef>
              <a:buClr>
                <a:srgbClr val="C00000"/>
              </a:buClr>
              <a:buNone/>
            </a:pPr>
            <a:r>
              <a:rPr lang="ru-RU" sz="2100" b="1" i="1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Калмыцкий чай «3 в 1»,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None/>
            </a:pPr>
            <a:r>
              <a:rPr lang="ru-RU" sz="2100" b="1" i="1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Калмыцкий чай «3 в 1», «Оригинальный»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ООО «Партнер Т» является первым российским производителем этого продукта.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Рецептура составлена на основе старинных национальных рецептов из Калмыкии. 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Полюбился покупателям приятным солоноватым вкусом, а </a:t>
            </a:r>
            <a:r>
              <a:rPr lang="ru-RU" sz="1600" dirty="0">
                <a:latin typeface="Candara" panose="020E0502030303020204" pitchFamily="34" charset="0"/>
              </a:rPr>
              <a:t>ч</a:t>
            </a:r>
            <a:r>
              <a:rPr lang="ru-RU" sz="1600" dirty="0" smtClean="0">
                <a:latin typeface="Candara" panose="020E0502030303020204" pitchFamily="34" charset="0"/>
              </a:rPr>
              <a:t>ай «Оригинальный» - пряным вкусом. 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Этот сытный, бодрящий напиток часто покупают худеющие и постящиеся, диабетики, кормящие мамы.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Экстракт конского щавеля благотворно влияет на пищеварение, избавляет от тяжести в желудке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Композиция из специй и перца чая «Оригинальный» обладает согревающим действием, поэтому он особо популярен в холода. </a:t>
            </a:r>
            <a:endParaRPr lang="ru-RU" sz="1600" dirty="0">
              <a:latin typeface="Candara" panose="020E0502030303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Фасовка: в одной упаковке – 30 пакетиков,                                      в коробке -  30 упаковок,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1659">
            <a:off x="379692" y="932352"/>
            <a:ext cx="2793165" cy="32910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5561">
            <a:off x="1202298" y="3789621"/>
            <a:ext cx="2677991" cy="31140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548" y="6551766"/>
            <a:ext cx="40344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ООО «Партнер Т»  Тел.: 8 (861) 265-09-13, 8 (918) 448-25-93</a:t>
            </a:r>
            <a:endParaRPr lang="ru-RU" sz="1100" b="1" i="1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77556" y="6525344"/>
            <a:ext cx="878693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https://avatars.mds.yandex.net/get-pdb/921063/4285dcc8-53ea-4756-b13b-5a2d0fc47960/s1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95" y="4854505"/>
            <a:ext cx="5429470" cy="201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50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824" y="170384"/>
            <a:ext cx="6501408" cy="666328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Cambria" panose="02040503050406030204" pitchFamily="18" charset="0"/>
                <a:ea typeface="+mn-ea"/>
                <a:cs typeface="+mn-cs"/>
              </a:rPr>
              <a:t>Наша продукция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525998"/>
            <a:ext cx="5472608" cy="4680520"/>
          </a:xfrm>
        </p:spPr>
        <p:txBody>
          <a:bodyPr>
            <a:noAutofit/>
          </a:bodyPr>
          <a:lstStyle/>
          <a:p>
            <a:pPr marL="0" indent="0">
              <a:spcBef>
                <a:spcPts val="1000"/>
              </a:spcBef>
              <a:spcAft>
                <a:spcPts val="1200"/>
              </a:spcAft>
              <a:buClr>
                <a:srgbClr val="C00000"/>
              </a:buClr>
              <a:buNone/>
            </a:pPr>
            <a:r>
              <a:rPr lang="ru-RU" sz="2100" b="1" i="1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Цикорий растворимый «3 в 1» 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Напиток из цикория известен и популярен в России, начиная с конца 19 в. 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Продукт чаще всего покупают люди, ведущие здоровый образ жизни и те, кому по состоянию здоровья кофе противопоказан. 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Цикорий с добавлением молока подходит для питания детей и взрослых, имеет приятный вкус, почти не отличимый от вкуса кофе.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Напиток снижает уровень сахара в крови, регулирует обмен веществ, полезен гипертоникам и людям с заболеваниями сердечно-сосудистой системы.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Эффективное средство в борьбе с лишним весом. 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Фасовка: в одной упаковке – 20 пакетиков,                               в коробке – 25 упаковок.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3349" y="5437108"/>
            <a:ext cx="2880320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solidFill>
                  <a:srgbClr val="0033CC"/>
                </a:solidFill>
                <a:latin typeface="Annabelle" panose="03000400000000000000" pitchFamily="66" charset="0"/>
              </a:rPr>
              <a:t>Диетический заменитель кофе</a:t>
            </a:r>
            <a:endParaRPr lang="ru-RU" sz="2800" b="1" dirty="0">
              <a:solidFill>
                <a:srgbClr val="0033CC"/>
              </a:solidFill>
              <a:latin typeface="Annabelle" panose="03000400000000000000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548" y="6551766"/>
            <a:ext cx="40344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ООО «Партнер Т»  Тел.: 8 (861) 265-09-13, 8 (918) 448-25-93</a:t>
            </a:r>
            <a:endParaRPr lang="ru-RU" sz="1100" b="1" i="1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77556" y="6525344"/>
            <a:ext cx="878693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49" y="1124744"/>
            <a:ext cx="3220539" cy="41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1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824" y="170384"/>
            <a:ext cx="6501408" cy="666328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Cambria" panose="02040503050406030204" pitchFamily="18" charset="0"/>
                <a:ea typeface="+mn-ea"/>
                <a:cs typeface="+mn-cs"/>
              </a:rPr>
              <a:t>Наша продукция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7864" y="1484784"/>
            <a:ext cx="5472608" cy="4680520"/>
          </a:xfrm>
        </p:spPr>
        <p:txBody>
          <a:bodyPr>
            <a:noAutofit/>
          </a:bodyPr>
          <a:lstStyle/>
          <a:p>
            <a:pPr marL="0" indent="0">
              <a:spcBef>
                <a:spcPts val="1000"/>
              </a:spcBef>
              <a:buClr>
                <a:srgbClr val="C00000"/>
              </a:buClr>
              <a:buNone/>
            </a:pPr>
            <a:r>
              <a:rPr lang="ru-RU" sz="2100" b="1" i="1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Чай с молочным вкусом «3 в 1»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None/>
            </a:pPr>
            <a:r>
              <a:rPr lang="ru-RU" sz="2100" b="1" i="1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Чай по-Казахски «3 в 1»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Экономичная, удобная форма подачи знакомого всем чая с молоком: для быстрого завтрака, перекуса в дороге, на работе, во время поездки на природу и т.д.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Питательный продукт, стимулирующий нервную систему, придающий бодрость и повышающий работоспособность.  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«Чай с молочным вкусом»  продолжает английские традиции чаепития, имеет мягкий, сладкий вкус с выраженными сливочными нотками. 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«Чай по-Казахски» – крепкий, насыщенный и бодрящий напиток на основе черного и зеленого чая с добавлением сливок и сахара.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ndara" panose="020E0502030303020204" pitchFamily="34" charset="0"/>
              </a:rPr>
              <a:t>Фасовка: в одной упаковке – 20 пакетиков,                               в коробке – 25 упаковок.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40339" y="5748469"/>
            <a:ext cx="2880320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solidFill>
                  <a:srgbClr val="0033CC"/>
                </a:solidFill>
                <a:latin typeface="Annabelle" panose="03000400000000000000" pitchFamily="66" charset="0"/>
              </a:rPr>
              <a:t>Если нет под рукой молока</a:t>
            </a:r>
            <a:endParaRPr lang="ru-RU" sz="2800" b="1" dirty="0">
              <a:solidFill>
                <a:srgbClr val="0033CC"/>
              </a:solidFill>
              <a:latin typeface="Annabelle" panose="03000400000000000000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548" y="6551766"/>
            <a:ext cx="40344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ООО «Партнер Т»  Тел.: 8 (861) 265-09-13, 8 (918) 448-25-93</a:t>
            </a:r>
            <a:endParaRPr lang="ru-RU" sz="1100" b="1" i="1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77556" y="6525344"/>
            <a:ext cx="878693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00">
            <a:off x="1196700" y="3886259"/>
            <a:ext cx="2262306" cy="28537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7333">
            <a:off x="469567" y="832849"/>
            <a:ext cx="2375834" cy="306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4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1577</TotalTime>
  <Words>1751</Words>
  <Application>Microsoft Office PowerPoint</Application>
  <PresentationFormat>Экран (4:3)</PresentationFormat>
  <Paragraphs>147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Новинка в вашем ассортименте</vt:lpstr>
      <vt:lpstr>О производителе</vt:lpstr>
      <vt:lpstr>Наша продукция</vt:lpstr>
      <vt:lpstr>Наша продукция</vt:lpstr>
      <vt:lpstr>Наша продукция         Новинка!!!</vt:lpstr>
      <vt:lpstr>Наша продукция</vt:lpstr>
      <vt:lpstr>Наша продукция</vt:lpstr>
      <vt:lpstr>Наша продукция</vt:lpstr>
      <vt:lpstr>Наша продукция</vt:lpstr>
      <vt:lpstr>Наша продукция</vt:lpstr>
      <vt:lpstr>Наша продукция</vt:lpstr>
      <vt:lpstr>С нами удобно работать!</vt:lpstr>
      <vt:lpstr>Наши награды</vt:lpstr>
      <vt:lpstr>Наши награды</vt:lpstr>
      <vt:lpstr>Наши награды</vt:lpstr>
      <vt:lpstr>Наши награды</vt:lpstr>
      <vt:lpstr>Будем рады видеть вас в качестве постоянного партнера!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Валентина</dc:creator>
  <cp:lastModifiedBy>Admin</cp:lastModifiedBy>
  <cp:revision>83</cp:revision>
  <dcterms:created xsi:type="dcterms:W3CDTF">2016-03-03T21:03:40Z</dcterms:created>
  <dcterms:modified xsi:type="dcterms:W3CDTF">2020-02-17T15:51:36Z</dcterms:modified>
</cp:coreProperties>
</file>