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B5BD-6689-4BAE-B446-03DC2250037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436B9-FD00-4745-A782-5FD278ED4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6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2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1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5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7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3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3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2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3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FB42-FAED-413A-B021-EF59CBD4E15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A17B-81B5-4657-8A01-402BB7372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48000" smoothnes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" t="17139" r="2841" b="9435"/>
          <a:stretch/>
        </p:blipFill>
        <p:spPr bwMode="auto">
          <a:xfrm>
            <a:off x="1817744" y="620688"/>
            <a:ext cx="5508000" cy="402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92088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Семена подсолнечника жареные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57360"/>
            <a:ext cx="889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ТМ «Русский Орех»</a:t>
            </a:r>
          </a:p>
          <a:p>
            <a:r>
              <a:rPr lang="ru-RU" sz="2400" dirty="0" smtClean="0"/>
              <a:t>Торговая марка «Русский орех» одна из первых, под брендом которой изготавливаются и продаются семечки жареные. Данная Торговая марка присутствует на </a:t>
            </a:r>
            <a:r>
              <a:rPr lang="ru-RU" sz="2400" dirty="0"/>
              <a:t>рынке </a:t>
            </a:r>
            <a:r>
              <a:rPr lang="ru-RU" sz="2400" dirty="0" smtClean="0"/>
              <a:t>России с </a:t>
            </a:r>
            <a:r>
              <a:rPr lang="ru-RU" sz="2400" dirty="0"/>
              <a:t>1998 года </a:t>
            </a:r>
            <a:r>
              <a:rPr lang="ru-RU" sz="2400" dirty="0" smtClean="0"/>
              <a:t>и охватывала </a:t>
            </a:r>
            <a:r>
              <a:rPr lang="ru-RU" sz="2400" dirty="0"/>
              <a:t>территории Челябинской, Курганской, Свердловской, Оренбургской, Тюменской областей, республик Башкортостан и Татарстан. В данных регионах </a:t>
            </a:r>
            <a:r>
              <a:rPr lang="ru-RU" sz="2400" dirty="0" smtClean="0"/>
              <a:t>Торговая марка </a:t>
            </a:r>
            <a:r>
              <a:rPr lang="ru-RU" sz="2400" dirty="0"/>
              <a:t>"Русский орех" имела высокую популярность и лидирующее положение </a:t>
            </a:r>
            <a:r>
              <a:rPr lang="ru-RU" sz="2400" dirty="0" smtClean="0"/>
              <a:t>до </a:t>
            </a:r>
            <a:r>
              <a:rPr lang="ru-RU" sz="2400" dirty="0"/>
              <a:t>2013 года. </a:t>
            </a:r>
            <a:r>
              <a:rPr lang="ru-RU" sz="2400" dirty="0" smtClean="0"/>
              <a:t>В 2016 году нашей компанией официально зарегистрировано и приобретено право использования ТМ «Русский Орех». На </a:t>
            </a:r>
            <a:r>
              <a:rPr lang="ru-RU" sz="2400" dirty="0"/>
              <a:t>текущий момент мы восстанавливаем позиции на рынке. Основа нашей стратегии по данной ТМ - "Возвращение легенды".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48000" smoothnes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" t="17139" r="2841" b="9435"/>
          <a:stretch/>
        </p:blipFill>
        <p:spPr bwMode="auto">
          <a:xfrm>
            <a:off x="359632" y="260649"/>
            <a:ext cx="1188032" cy="8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6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268760"/>
            <a:ext cx="30963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Семечки жареные 4 SKU</a:t>
            </a:r>
          </a:p>
          <a:p>
            <a:r>
              <a:rPr lang="ru-RU" b="1" dirty="0" smtClean="0"/>
              <a:t>1.Русский Орех – 30 гр.</a:t>
            </a:r>
          </a:p>
          <a:p>
            <a:r>
              <a:rPr lang="ru-RU" b="1" dirty="0" smtClean="0"/>
              <a:t>2.Русский Орех – 60 гр.</a:t>
            </a:r>
          </a:p>
          <a:p>
            <a:r>
              <a:rPr lang="ru-RU" b="1" dirty="0" smtClean="0"/>
              <a:t>3.Русский Орех – 140 гр.</a:t>
            </a:r>
          </a:p>
          <a:p>
            <a:r>
              <a:rPr lang="ru-RU" b="1" dirty="0" smtClean="0"/>
              <a:t>4.Русский Орех – 200 гр. </a:t>
            </a:r>
          </a:p>
          <a:p>
            <a:endParaRPr lang="ru-RU" b="1" dirty="0" smtClean="0"/>
          </a:p>
          <a:p>
            <a:r>
              <a:rPr lang="ru-RU" b="1" dirty="0" smtClean="0"/>
              <a:t>Групповая упаковка ПЭТ: </a:t>
            </a:r>
          </a:p>
          <a:p>
            <a:r>
              <a:rPr lang="ru-RU" b="1" dirty="0" smtClean="0"/>
              <a:t>30 гр. – 25 шт. </a:t>
            </a:r>
          </a:p>
          <a:p>
            <a:r>
              <a:rPr lang="ru-RU" b="1" dirty="0" smtClean="0"/>
              <a:t>60 гр. – 25 шт. </a:t>
            </a:r>
          </a:p>
          <a:p>
            <a:r>
              <a:rPr lang="ru-RU" b="1" dirty="0" smtClean="0"/>
              <a:t>140 гр. – 20 шт. </a:t>
            </a:r>
          </a:p>
          <a:p>
            <a:r>
              <a:rPr lang="ru-RU" b="1" dirty="0" smtClean="0"/>
              <a:t>200 гр. – 10 шт.</a:t>
            </a:r>
          </a:p>
          <a:p>
            <a:endParaRPr lang="ru-RU" b="1" dirty="0" smtClean="0"/>
          </a:p>
          <a:p>
            <a:r>
              <a:rPr lang="ru-RU" b="1" dirty="0"/>
              <a:t>Групповая упаковка </a:t>
            </a:r>
            <a:r>
              <a:rPr lang="ru-RU" b="1" dirty="0" err="1" smtClean="0"/>
              <a:t>гофрокороб</a:t>
            </a:r>
            <a:r>
              <a:rPr lang="ru-RU" b="1" dirty="0" smtClean="0"/>
              <a:t>: </a:t>
            </a:r>
            <a:endParaRPr lang="ru-RU" b="1" dirty="0"/>
          </a:p>
          <a:p>
            <a:r>
              <a:rPr lang="ru-RU" b="1" dirty="0"/>
              <a:t>30 гр. – </a:t>
            </a:r>
            <a:r>
              <a:rPr lang="ru-RU" b="1" dirty="0" smtClean="0"/>
              <a:t>70 </a:t>
            </a:r>
            <a:r>
              <a:rPr lang="ru-RU" b="1" dirty="0"/>
              <a:t>шт. </a:t>
            </a:r>
          </a:p>
          <a:p>
            <a:r>
              <a:rPr lang="ru-RU" b="1" dirty="0"/>
              <a:t>60 гр. – </a:t>
            </a:r>
            <a:r>
              <a:rPr lang="ru-RU" b="1" dirty="0" smtClean="0"/>
              <a:t>40 </a:t>
            </a:r>
            <a:r>
              <a:rPr lang="ru-RU" b="1" dirty="0"/>
              <a:t>шт. </a:t>
            </a:r>
          </a:p>
          <a:p>
            <a:r>
              <a:rPr lang="ru-RU" b="1" dirty="0"/>
              <a:t>140 гр. – </a:t>
            </a:r>
            <a:r>
              <a:rPr lang="ru-RU" b="1" dirty="0" smtClean="0"/>
              <a:t>40 </a:t>
            </a:r>
            <a:r>
              <a:rPr lang="ru-RU" b="1" dirty="0"/>
              <a:t>шт. </a:t>
            </a:r>
          </a:p>
          <a:p>
            <a:r>
              <a:rPr lang="ru-RU" b="1" dirty="0"/>
              <a:t>200 гр. – </a:t>
            </a:r>
            <a:r>
              <a:rPr lang="ru-RU" b="1" dirty="0" smtClean="0"/>
              <a:t>20 </a:t>
            </a:r>
            <a:r>
              <a:rPr lang="ru-RU" b="1" dirty="0"/>
              <a:t>шт.</a:t>
            </a:r>
          </a:p>
          <a:p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48000" smoothnes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" t="17139" r="2841" b="9435"/>
          <a:stretch/>
        </p:blipFill>
        <p:spPr bwMode="auto">
          <a:xfrm>
            <a:off x="359632" y="260649"/>
            <a:ext cx="1188032" cy="8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56" y="1128427"/>
            <a:ext cx="571450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0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1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4" y="3140968"/>
            <a:ext cx="2853442" cy="30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7584" y="1091752"/>
            <a:ext cx="837088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     Семечки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жареные «Русский Орех» производятся из высококачественного сырья. Для производства используются сорта семечек – Лакомка и СПК калибром не менее 40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+.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     Сырье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и упаковка поступает только от проверенных  и оцененных поставщиков. </a:t>
            </a:r>
            <a:r>
              <a:rPr lang="ru-RU" sz="1500" dirty="0" smtClean="0">
                <a:latin typeface="Arial" pitchFamily="34" charset="0"/>
                <a:ea typeface="Trebuchet MS" pitchFamily="34" charset="0"/>
                <a:cs typeface="Trebuchet MS" pitchFamily="34" charset="0"/>
              </a:rPr>
              <a:t>Перед началом цикла производства, сырье проходит двухступенчатый контроль </a:t>
            </a:r>
            <a:r>
              <a:rPr lang="ru-RU" sz="1500" dirty="0" smtClean="0">
                <a:latin typeface="Arial" pitchFamily="34" charset="0"/>
                <a:ea typeface="Trebuchet MS" pitchFamily="34" charset="0"/>
                <a:cs typeface="Trebuchet MS" pitchFamily="34" charset="0"/>
              </a:rPr>
              <a:t>- автоматический </a:t>
            </a:r>
            <a:r>
              <a:rPr lang="ru-RU" sz="1500" dirty="0" smtClean="0">
                <a:latin typeface="Arial" pitchFamily="34" charset="0"/>
                <a:ea typeface="Trebuchet MS" pitchFamily="34" charset="0"/>
                <a:cs typeface="Trebuchet MS" pitchFamily="34" charset="0"/>
              </a:rPr>
              <a:t>при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помощи фотосепаратора </a:t>
            </a:r>
            <a:r>
              <a:rPr lang="ru-RU" sz="1500" dirty="0" smtClean="0">
                <a:latin typeface="Arial" pitchFamily="34" charset="0"/>
                <a:ea typeface="Trebuchet MS" pitchFamily="34" charset="0"/>
                <a:cs typeface="Arial" pitchFamily="34" charset="0"/>
              </a:rPr>
              <a:t>и </a:t>
            </a:r>
            <a:r>
              <a:rPr lang="ru-RU" sz="1500" dirty="0" smtClean="0">
                <a:latin typeface="Arial" pitchFamily="34" charset="0"/>
                <a:ea typeface="Trebuchet MS" pitchFamily="34" charset="0"/>
                <a:cs typeface="Arial" pitchFamily="34" charset="0"/>
              </a:rPr>
              <a:t>визуально </a:t>
            </a:r>
            <a:r>
              <a:rPr lang="ru-RU" sz="1500" dirty="0" smtClean="0">
                <a:latin typeface="Arial" pitchFamily="34" charset="0"/>
                <a:ea typeface="Trebuchet MS" pitchFamily="34" charset="0"/>
                <a:cs typeface="Trebuchet MS" pitchFamily="34" charset="0"/>
              </a:rPr>
              <a:t>непосредственно сотрудниками.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 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Высокотехнологичное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, современное оборудование и высокая квалификация персонала обеспечивают продукции ТМ «Русский Орех» отличные вкусовые и потребительские качества.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/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0466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E4E4D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Производство</a:t>
            </a:r>
            <a:endParaRPr lang="ru-RU" sz="24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trans="48000" smoothnes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" t="17139" r="2841" b="9435"/>
          <a:stretch/>
        </p:blipFill>
        <p:spPr bwMode="auto">
          <a:xfrm>
            <a:off x="377584" y="260648"/>
            <a:ext cx="1188032" cy="8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2161893" cy="305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Владимир\Desktop\изображение_viber_2021-11-05_11-56-06-2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2736304" cy="30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5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486400" cy="566738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Рекламная кампания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372200" y="6196979"/>
            <a:ext cx="2476535" cy="57606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Ценники</a:t>
            </a:r>
            <a:endParaRPr lang="ru-RU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2" y="980727"/>
            <a:ext cx="2849888" cy="507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6"/>
          <p:cNvSpPr txBox="1">
            <a:spLocks/>
          </p:cNvSpPr>
          <p:nvPr/>
        </p:nvSpPr>
        <p:spPr>
          <a:xfrm>
            <a:off x="383827" y="2941420"/>
            <a:ext cx="247653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/>
          </a:p>
        </p:txBody>
      </p:sp>
      <p:sp>
        <p:nvSpPr>
          <p:cNvPr id="14" name="Текст 6"/>
          <p:cNvSpPr txBox="1">
            <a:spLocks/>
          </p:cNvSpPr>
          <p:nvPr/>
        </p:nvSpPr>
        <p:spPr>
          <a:xfrm>
            <a:off x="524812" y="6165304"/>
            <a:ext cx="247653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/>
          </a:p>
        </p:txBody>
      </p:sp>
      <p:sp>
        <p:nvSpPr>
          <p:cNvPr id="16" name="Текст 6"/>
          <p:cNvSpPr txBox="1">
            <a:spLocks/>
          </p:cNvSpPr>
          <p:nvPr/>
        </p:nvSpPr>
        <p:spPr>
          <a:xfrm>
            <a:off x="611560" y="6147522"/>
            <a:ext cx="247653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Торговая стойка</a:t>
            </a:r>
            <a:endParaRPr lang="ru-RU" sz="18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41" y="4802943"/>
            <a:ext cx="1974533" cy="140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Текст 6"/>
          <p:cNvSpPr txBox="1">
            <a:spLocks/>
          </p:cNvSpPr>
          <p:nvPr/>
        </p:nvSpPr>
        <p:spPr>
          <a:xfrm>
            <a:off x="6279639" y="4408723"/>
            <a:ext cx="247653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Плакаты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44" y="996616"/>
            <a:ext cx="2376264" cy="336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17" y="1556792"/>
            <a:ext cx="2947077" cy="413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289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Рекламная кампания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24</cp:revision>
  <dcterms:created xsi:type="dcterms:W3CDTF">2017-07-31T03:48:56Z</dcterms:created>
  <dcterms:modified xsi:type="dcterms:W3CDTF">2021-11-08T03:29:14Z</dcterms:modified>
</cp:coreProperties>
</file>