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71" r:id="rId6"/>
    <p:sldId id="276" r:id="rId7"/>
    <p:sldId id="269" r:id="rId8"/>
    <p:sldId id="279" r:id="rId9"/>
    <p:sldId id="280" r:id="rId10"/>
    <p:sldId id="281" r:id="rId11"/>
    <p:sldId id="277" r:id="rId12"/>
    <p:sldId id="27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289" autoAdjust="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3106-819E-481D-8B87-54740D9EB99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AC51-29E3-4156-8813-564C7AA2D1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42"/>
            <a:ext cx="12192000" cy="68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3106-819E-481D-8B87-54740D9EB99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AC51-29E3-4156-8813-564C7AA2D11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3106-819E-481D-8B87-54740D9EB99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AC51-29E3-4156-8813-564C7AA2D1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8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yerzhanazira@icloud.com?subject=Chocodat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8910" y="3823906"/>
            <a:ext cx="25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Georgia" panose="02040502050405020303" pitchFamily="18" charset="0"/>
                <a:cs typeface="Calibri" panose="020F0502020204030204" pitchFamily="34" charset="0"/>
              </a:rPr>
              <a:t>Просто вкусно</a:t>
            </a:r>
            <a:r>
              <a:rPr lang="en-GB" sz="2400" i="1" dirty="0">
                <a:latin typeface="Georgia" panose="02040502050405020303" pitchFamily="18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32614" r="17663" b="38020"/>
          <a:stretch/>
        </p:blipFill>
        <p:spPr>
          <a:xfrm>
            <a:off x="3156154" y="2382936"/>
            <a:ext cx="5879691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28" y="922787"/>
            <a:ext cx="2619830" cy="26198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40" y="796194"/>
            <a:ext cx="2619830" cy="26198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9" y="798428"/>
            <a:ext cx="2619830" cy="26198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3980210"/>
            <a:ext cx="2619829" cy="2619829"/>
          </a:xfrm>
          <a:prstGeom prst="rect">
            <a:avLst/>
          </a:prstGeom>
        </p:spPr>
      </p:pic>
      <p:sp>
        <p:nvSpPr>
          <p:cNvPr id="3" name="Rectangle 6"/>
          <p:cNvSpPr/>
          <p:nvPr/>
        </p:nvSpPr>
        <p:spPr>
          <a:xfrm>
            <a:off x="0" y="-272684"/>
            <a:ext cx="109938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ru-RU" sz="2800" b="1" u="sng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Эксклюзивные мешочки </a:t>
            </a:r>
            <a:r>
              <a:rPr lang="en-US" sz="2800" b="1" u="sng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Chocodate</a:t>
            </a:r>
            <a:r>
              <a:rPr lang="ru-RU" sz="2800" b="1" u="sng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250 гр.</a:t>
            </a:r>
            <a:r>
              <a:rPr lang="en-US" sz="2800" b="1" u="sng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  <a:endParaRPr lang="ru-RU" sz="2800" b="1" u="sng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prstClr val="black"/>
                </a:solidFill>
              </a:rPr>
              <a:t>Мешочки идеально подходят для употребления с семьей и друзьями.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800" b="1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00" y="922787"/>
            <a:ext cx="2619829" cy="26198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0" y="3932441"/>
            <a:ext cx="2619830" cy="26198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17" y="3984985"/>
            <a:ext cx="2619830" cy="26198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/>
          <a:stretch/>
        </p:blipFill>
        <p:spPr>
          <a:xfrm>
            <a:off x="1291770" y="3948859"/>
            <a:ext cx="2134587" cy="26198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22286" y="3346897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Белый шоколад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9578" y="3288968"/>
            <a:ext cx="194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Молочный шоколад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7186" y="3436309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Карамель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55371" y="3427467"/>
            <a:ext cx="9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Кокос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3327" y="6294893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Без сахара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6067" y="626205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Ассорти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2134" y="6211669"/>
            <a:ext cx="260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Темный шоколад</a:t>
            </a:r>
          </a:p>
          <a:p>
            <a:pPr algn="ctr"/>
            <a:r>
              <a:rPr lang="ru-RU" b="1" u="sng" dirty="0"/>
              <a:t> 60% какао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451" y="6282973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85% какао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93853" y="5248256"/>
            <a:ext cx="122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597 </a:t>
            </a:r>
            <a:r>
              <a:rPr lang="ru-RU" sz="2800" b="1" dirty="0" err="1">
                <a:solidFill>
                  <a:schemeClr val="bg1"/>
                </a:solidFill>
              </a:rPr>
              <a:t>тг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615893" y="5014887"/>
            <a:ext cx="2114281" cy="12142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1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116552" y="355331"/>
            <a:ext cx="10993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Цены </a:t>
            </a:r>
            <a:r>
              <a:rPr lang="en-US" sz="2800" b="1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Chocodate</a:t>
            </a:r>
            <a:r>
              <a:rPr lang="en-US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13873"/>
              </p:ext>
            </p:extLst>
          </p:nvPr>
        </p:nvGraphicFramePr>
        <p:xfrm>
          <a:off x="1941466" y="2103993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713672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183877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61390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544791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24545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/>
                        <a:t>33гр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6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Оптовая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16907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8" t="19393" r="1718" b="18788"/>
          <a:stretch/>
        </p:blipFill>
        <p:spPr>
          <a:xfrm>
            <a:off x="239938" y="3233584"/>
            <a:ext cx="11098344" cy="22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116552" y="355331"/>
            <a:ext cx="10993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Цены </a:t>
            </a:r>
            <a:r>
              <a:rPr lang="en-US" sz="2800" b="1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Chocodate</a:t>
            </a:r>
            <a:r>
              <a:rPr lang="ru-RU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RUBY: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61652"/>
              </p:ext>
            </p:extLst>
          </p:nvPr>
        </p:nvGraphicFramePr>
        <p:xfrm>
          <a:off x="1941466" y="2103993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713672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61390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54479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250гр.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6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Оптовая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169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31" y="3943595"/>
            <a:ext cx="2365169" cy="2365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4763" y="5774999"/>
            <a:ext cx="581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Спасибо за внимание!</a:t>
            </a:r>
            <a:endParaRPr lang="en-GB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196" y="1304789"/>
            <a:ext cx="9777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Готовы ответить на ваши вопросы и предложения</a:t>
            </a:r>
            <a:r>
              <a:rPr lang="ru-RU" dirty="0"/>
              <a:t>.</a:t>
            </a:r>
          </a:p>
          <a:p>
            <a:r>
              <a:rPr lang="ru-RU" dirty="0"/>
              <a:t>Почта: </a:t>
            </a:r>
            <a:r>
              <a:rPr lang="en-US" dirty="0">
                <a:hlinkClick r:id="rId2"/>
              </a:rPr>
              <a:t>yerzhanazira@icloud.com</a:t>
            </a:r>
            <a:endParaRPr lang="ru-RU" dirty="0"/>
          </a:p>
          <a:p>
            <a:r>
              <a:rPr lang="ru-RU" dirty="0"/>
              <a:t>Тел: +7 7</a:t>
            </a:r>
            <a:r>
              <a:rPr lang="en-US" dirty="0"/>
              <a:t>47 668 20 49</a:t>
            </a:r>
            <a:endParaRPr lang="ru-RU" dirty="0"/>
          </a:p>
          <a:p>
            <a:r>
              <a:rPr lang="ru-RU" dirty="0"/>
              <a:t>        +7 707 362 00 03</a:t>
            </a:r>
          </a:p>
        </p:txBody>
      </p:sp>
    </p:spTree>
    <p:extLst>
      <p:ext uri="{BB962C8B-B14F-4D97-AF65-F5344CB8AC3E}">
        <p14:creationId xmlns:p14="http://schemas.microsoft.com/office/powerpoint/2010/main" val="227872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hocodate Descriptiv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985" y="2511973"/>
            <a:ext cx="7874196" cy="4346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264" y="203649"/>
            <a:ext cx="992074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/>
              <a:t>Мировой бренд </a:t>
            </a:r>
            <a:r>
              <a:rPr lang="en-US" sz="2300" b="1" dirty="0"/>
              <a:t>CHOCODATE®</a:t>
            </a:r>
            <a:r>
              <a:rPr lang="ru-RU" sz="2300" dirty="0"/>
              <a:t> - это 28 летний опыт создания продукции ручной работы с использованием высококачественных ингредиентов. </a:t>
            </a:r>
            <a:endParaRPr lang="en-US" sz="2300" dirty="0"/>
          </a:p>
          <a:p>
            <a:pPr algn="ctr"/>
            <a:endParaRPr lang="en-US" sz="1200" b="1" i="1" dirty="0"/>
          </a:p>
          <a:p>
            <a:pPr algn="ctr"/>
            <a:r>
              <a:rPr lang="en-US" sz="2300" b="1" i="1" dirty="0"/>
              <a:t>CHOCODATE®</a:t>
            </a:r>
            <a:r>
              <a:rPr lang="en-US" sz="2300" i="1" dirty="0"/>
              <a:t> </a:t>
            </a:r>
            <a:r>
              <a:rPr lang="ru-RU" sz="2300" i="1" dirty="0"/>
              <a:t>- изысканное лакомство из 3 простых ингредиентов: </a:t>
            </a:r>
            <a:r>
              <a:rPr lang="ru-RU" sz="2300" b="1" i="1" dirty="0"/>
              <a:t>прожаренный миндаль </a:t>
            </a:r>
            <a:r>
              <a:rPr lang="ru-RU" sz="2300" i="1" dirty="0"/>
              <a:t>внутри бархатистого </a:t>
            </a:r>
            <a:r>
              <a:rPr lang="ru-RU" sz="2300" b="1" i="1" dirty="0"/>
              <a:t>Арабского финика</a:t>
            </a:r>
            <a:r>
              <a:rPr lang="ru-RU" sz="2300" i="1" dirty="0"/>
              <a:t>, покрытый </a:t>
            </a:r>
            <a:r>
              <a:rPr lang="ru-RU" sz="2300" b="1" i="1" dirty="0"/>
              <a:t>нежнейшим шоколадом.</a:t>
            </a:r>
            <a:endParaRPr lang="ru-RU" sz="23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16936" y="4684986"/>
            <a:ext cx="1453896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i="1" dirty="0"/>
              <a:t>Миндаль</a:t>
            </a:r>
            <a:endParaRPr lang="en-US" sz="23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16808" y="5354400"/>
            <a:ext cx="108204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i="1" dirty="0"/>
              <a:t>Финик</a:t>
            </a:r>
            <a:endParaRPr lang="en-US" sz="23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04818" y="6023814"/>
            <a:ext cx="1739365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i="1" dirty="0"/>
              <a:t>Шоколад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68698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802" y="421092"/>
            <a:ext cx="998217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CHOCODATE®</a:t>
            </a:r>
            <a:r>
              <a:rPr lang="en-US" sz="2400" dirty="0"/>
              <a:t> - </a:t>
            </a:r>
            <a:r>
              <a:rPr lang="ru-RU" sz="2400" dirty="0"/>
              <a:t>настоящая инновация, которая сочетает в себе наследие и современные культуры, радующая каждого гурмана по всему миру.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3561" y="5462806"/>
            <a:ext cx="10028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Шоколадные финики являются не только знаковым примером арабского гостеприимства, но и неотразимо полезным лакомством, а также идеальным слиянием между Востоком и Западом!</a:t>
            </a:r>
            <a:r>
              <a:rPr lang="en-US" sz="2400" i="1" dirty="0"/>
              <a:t> 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4" y="1252089"/>
            <a:ext cx="11748814" cy="39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980" y="263561"/>
            <a:ext cx="1047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Разнообразие из 8 уникальных и соблазнительных вкусов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5357" r="2220" b="2455"/>
          <a:stretch/>
        </p:blipFill>
        <p:spPr>
          <a:xfrm>
            <a:off x="1641986" y="1087229"/>
            <a:ext cx="8750709" cy="5626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6955" y="2592369"/>
            <a:ext cx="10840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Молочный</a:t>
            </a:r>
            <a:endParaRPr lang="en-US" sz="11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393" y="2592370"/>
            <a:ext cx="8359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Белый</a:t>
            </a:r>
            <a:endParaRPr lang="en-US" sz="11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888457" y="2592370"/>
            <a:ext cx="8359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Темный</a:t>
            </a:r>
            <a:endParaRPr lang="en-US" sz="11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82787" y="4520108"/>
            <a:ext cx="8428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Кокос</a:t>
            </a:r>
            <a:endParaRPr lang="en-US" sz="11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60537" y="4520109"/>
            <a:ext cx="1498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Экстра темный</a:t>
            </a:r>
            <a:endParaRPr lang="en-US" sz="11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88457" y="4522487"/>
            <a:ext cx="10840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Карамель</a:t>
            </a:r>
            <a:endParaRPr lang="en-US" sz="11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1886" y="6158834"/>
            <a:ext cx="12726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Без сахара</a:t>
            </a:r>
            <a:endParaRPr lang="en-US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7505" y="6179137"/>
            <a:ext cx="1498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Рубиновые бобы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419027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06" y="115170"/>
            <a:ext cx="119948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Благодаря </a:t>
            </a:r>
            <a:r>
              <a:rPr lang="ru-RU" sz="2400" b="1" dirty="0"/>
              <a:t>28-летнему</a:t>
            </a:r>
            <a:r>
              <a:rPr lang="ru-RU" sz="2400" dirty="0"/>
              <a:t> наследию </a:t>
            </a:r>
            <a:r>
              <a:rPr lang="ru-RU" sz="2400" b="1" dirty="0"/>
              <a:t>CHOCODATE®</a:t>
            </a:r>
            <a:r>
              <a:rPr lang="ru-RU" sz="2400" dirty="0"/>
              <a:t> из скрытой жемчужины, выращенной в Дубай, стал одним из самых любимых брендов, ежегодно реализуя более </a:t>
            </a:r>
            <a:r>
              <a:rPr lang="ru-RU" sz="2400" b="1" dirty="0"/>
              <a:t>100 000 000 </a:t>
            </a:r>
            <a:r>
              <a:rPr lang="ru-RU" sz="2400" dirty="0"/>
              <a:t>шоколадных фиников в </a:t>
            </a:r>
            <a:r>
              <a:rPr lang="ru-RU" sz="2400" b="1" dirty="0"/>
              <a:t>70</a:t>
            </a:r>
            <a:r>
              <a:rPr lang="ru-RU" sz="2400" dirty="0"/>
              <a:t> странах мира.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09" y="1277118"/>
            <a:ext cx="7879454" cy="558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9986" y="5864276"/>
            <a:ext cx="12857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Представлен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114465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07225" y="6410632"/>
            <a:ext cx="46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prstClr val="black"/>
                </a:solidFill>
              </a:rPr>
              <a:t>Исследование проведено </a:t>
            </a:r>
            <a:r>
              <a:rPr lang="en-US" i="1" dirty="0">
                <a:solidFill>
                  <a:prstClr val="black"/>
                </a:solidFill>
              </a:rPr>
              <a:t>You </a:t>
            </a:r>
            <a:r>
              <a:rPr lang="en-US" i="1" dirty="0" err="1">
                <a:solidFill>
                  <a:prstClr val="black"/>
                </a:solidFill>
              </a:rPr>
              <a:t>Gov</a:t>
            </a:r>
            <a:r>
              <a:rPr lang="ru-RU" i="1" dirty="0">
                <a:solidFill>
                  <a:prstClr val="black"/>
                </a:solidFill>
              </a:rPr>
              <a:t> в </a:t>
            </a:r>
            <a:r>
              <a:rPr lang="en-US" i="1" dirty="0">
                <a:solidFill>
                  <a:prstClr val="black"/>
                </a:solidFill>
              </a:rPr>
              <a:t>2015</a:t>
            </a:r>
            <a:r>
              <a:rPr lang="ru-RU" i="1" dirty="0">
                <a:solidFill>
                  <a:prstClr val="black"/>
                </a:solidFill>
              </a:rPr>
              <a:t> году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6925" y="-24747"/>
            <a:ext cx="10697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E7E6E6">
                    <a:lumMod val="50000"/>
                  </a:srgbClr>
                </a:solidFill>
              </a:rPr>
              <a:t> </a:t>
            </a:r>
          </a:p>
          <a:p>
            <a:endParaRPr lang="en-US" sz="2800" i="1" dirty="0">
              <a:solidFill>
                <a:prstClr val="black"/>
              </a:solidFill>
            </a:endParaRPr>
          </a:p>
          <a:p>
            <a:r>
              <a:rPr lang="ru-RU" sz="2400" i="1" dirty="0">
                <a:solidFill>
                  <a:prstClr val="black"/>
                </a:solidFill>
              </a:rPr>
              <a:t>Недавнее исследование показало, что потребители демонстрируют высокий уровень доверия к продукту, и считают его более здоровой альтернативой своим обычным конфетам.</a:t>
            </a:r>
            <a:endParaRPr lang="en-US" sz="2400" i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98" y="2199620"/>
            <a:ext cx="2158587" cy="2256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69910" y="2339234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Продукт оценен как: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Уникальный</a:t>
            </a: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Инновационный</a:t>
            </a: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Легкий</a:t>
            </a: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Премиальный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Роскошный</a:t>
            </a: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Вкуснейший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1524" y="5072547"/>
            <a:ext cx="7104268" cy="1237271"/>
          </a:xfrm>
          <a:prstGeom prst="roundRect">
            <a:avLst/>
          </a:prstGeom>
          <a:solidFill>
            <a:schemeClr val="bg2">
              <a:lumMod val="75000"/>
              <a:alpha val="58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Инновационный продукт, который обеспечивает правильный баланс вкуса, полученный благодаря текстуре </a:t>
            </a:r>
            <a:r>
              <a:rPr lang="ru-RU" b="1" dirty="0" err="1">
                <a:solidFill>
                  <a:prstClr val="black"/>
                </a:solidFill>
              </a:rPr>
              <a:t>Richer</a:t>
            </a:r>
            <a:r>
              <a:rPr lang="ru-RU" b="1" dirty="0">
                <a:solidFill>
                  <a:prstClr val="black"/>
                </a:solidFill>
              </a:rPr>
              <a:t>, связывающий финик и миндаль, что делает вкус более насыщенным.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70" y="107025"/>
            <a:ext cx="10378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Как потребители воспринимают </a:t>
            </a:r>
            <a:r>
              <a:rPr lang="en-GB" sz="4000" b="1" dirty="0">
                <a:solidFill>
                  <a:prstClr val="black"/>
                </a:solidFill>
              </a:rPr>
              <a:t>CHOCODATE®</a:t>
            </a:r>
            <a:r>
              <a:rPr lang="en-GB" sz="4000" dirty="0">
                <a:solidFill>
                  <a:prstClr val="black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7688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t="34982" r="20466" b="28889"/>
          <a:stretch/>
        </p:blipFill>
        <p:spPr>
          <a:xfrm>
            <a:off x="7747819" y="5416954"/>
            <a:ext cx="2202426" cy="1401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84" y="97250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Что делает </a:t>
            </a:r>
            <a:r>
              <a:rPr lang="en-GB" sz="4000" dirty="0"/>
              <a:t>CHOCODATE® </a:t>
            </a:r>
            <a:r>
              <a:rPr lang="ru-RU" sz="4000" dirty="0"/>
              <a:t>уникальным</a:t>
            </a:r>
            <a:r>
              <a:rPr lang="en-GB" sz="40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7"/>
          <a:stretch/>
        </p:blipFill>
        <p:spPr>
          <a:xfrm>
            <a:off x="9861756" y="1069896"/>
            <a:ext cx="2330244" cy="5788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6612" y="1314040"/>
            <a:ext cx="93096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Verdana" panose="020B0604030504040204" pitchFamily="34" charset="0"/>
                <a:cs typeface="Verdana" panose="020B0604030504040204" pitchFamily="34" charset="0"/>
              </a:rPr>
              <a:t>Лидер производства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Verdana" panose="020B0604030504040204" pitchFamily="34" charset="0"/>
                <a:cs typeface="Verdana" panose="020B0604030504040204" pitchFamily="34" charset="0"/>
              </a:rPr>
              <a:t>Небольшой размер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>
                <a:ea typeface="Verdana" panose="020B0604030504040204" pitchFamily="34" charset="0"/>
                <a:cs typeface="Verdana" panose="020B0604030504040204" pitchFamily="34" charset="0"/>
              </a:rPr>
              <a:t>удобный для перекуса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Verdana" panose="020B0604030504040204" pitchFamily="34" charset="0"/>
                <a:cs typeface="Verdana" panose="020B0604030504040204" pitchFamily="34" charset="0"/>
              </a:rPr>
              <a:t>С низким содержанием сахара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Verdana" panose="020B0604030504040204" pitchFamily="34" charset="0"/>
                <a:cs typeface="Verdana" panose="020B0604030504040204" pitchFamily="34" charset="0"/>
              </a:rPr>
              <a:t>Усилитель энергии с высоким содержанием клетчатки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Verdana" panose="020B0604030504040204" pitchFamily="34" charset="0"/>
                <a:cs typeface="Verdana" panose="020B0604030504040204" pitchFamily="34" charset="0"/>
              </a:rPr>
              <a:t>Индивидуальная упаковка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403">
            <a:off x="1272633" y="4238043"/>
            <a:ext cx="1074619" cy="1055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20018" r="7570" b="19340"/>
          <a:stretch/>
        </p:blipFill>
        <p:spPr>
          <a:xfrm>
            <a:off x="2484851" y="4309024"/>
            <a:ext cx="1369394" cy="9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4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53" y="3255990"/>
            <a:ext cx="5369892" cy="2684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" y="651007"/>
            <a:ext cx="2826327" cy="2826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34" y="653328"/>
            <a:ext cx="2821684" cy="2821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5"/>
          <a:stretch/>
        </p:blipFill>
        <p:spPr>
          <a:xfrm>
            <a:off x="8909893" y="1030514"/>
            <a:ext cx="3074934" cy="2571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63" y="592124"/>
            <a:ext cx="2944091" cy="2944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29" y="560879"/>
            <a:ext cx="3017932" cy="3017932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651450" y="-81756"/>
            <a:ext cx="10993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ru-RU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Эксклюзивные 33г. коробки </a:t>
            </a:r>
            <a:r>
              <a:rPr lang="en-US" sz="2800" b="1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Chocodate</a:t>
            </a:r>
            <a:r>
              <a:rPr lang="en-US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088597" y="3396883"/>
            <a:ext cx="19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Кокос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581961" y="3475012"/>
            <a:ext cx="221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85% какао </a:t>
            </a:r>
          </a:p>
          <a:p>
            <a:pPr algn="ctr"/>
            <a:r>
              <a:rPr lang="ru-RU" b="1" u="sng" dirty="0"/>
              <a:t>в темном шоколаде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7244074" y="3390388"/>
            <a:ext cx="188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Белый шоколад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655375" y="3394145"/>
            <a:ext cx="224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Молочный шоколад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909899" y="3396883"/>
            <a:ext cx="19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Ассорти</a:t>
            </a:r>
          </a:p>
        </p:txBody>
      </p:sp>
      <p:sp>
        <p:nvSpPr>
          <p:cNvPr id="14" name="Rectangle 15"/>
          <p:cNvSpPr/>
          <p:nvPr/>
        </p:nvSpPr>
        <p:spPr>
          <a:xfrm>
            <a:off x="1562113" y="5476875"/>
            <a:ext cx="6551373" cy="1162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</a:rPr>
              <a:t>CHOCODATE® </a:t>
            </a:r>
            <a:r>
              <a:rPr lang="ru-RU" dirty="0">
                <a:solidFill>
                  <a:prstClr val="black"/>
                </a:solidFill>
              </a:rPr>
              <a:t>Индивидуальные коробки - идеальный компаньон для перекуса с уникальным механизмом открытия.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3853" y="5248256"/>
            <a:ext cx="122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597 </a:t>
            </a:r>
            <a:r>
              <a:rPr lang="ru-RU" sz="2800" b="1" dirty="0" err="1">
                <a:solidFill>
                  <a:schemeClr val="bg1"/>
                </a:solidFill>
              </a:rPr>
              <a:t>тг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15893" y="5014887"/>
            <a:ext cx="2114281" cy="12142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32" y="1020779"/>
            <a:ext cx="2619830" cy="26198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1" y="955450"/>
            <a:ext cx="2619830" cy="26198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6" y="3980210"/>
            <a:ext cx="2619829" cy="2619829"/>
          </a:xfrm>
          <a:prstGeom prst="rect">
            <a:avLst/>
          </a:prstGeom>
        </p:spPr>
      </p:pic>
      <p:sp>
        <p:nvSpPr>
          <p:cNvPr id="3" name="Rectangle 6"/>
          <p:cNvSpPr/>
          <p:nvPr/>
        </p:nvSpPr>
        <p:spPr>
          <a:xfrm>
            <a:off x="0" y="-272684"/>
            <a:ext cx="109938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ru-RU" sz="2800" b="1" u="sng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Эксклюзивные мешочки </a:t>
            </a:r>
            <a:r>
              <a:rPr lang="en-US" sz="2800" b="1" u="sng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Chocodate</a:t>
            </a:r>
            <a:r>
              <a:rPr lang="ru-RU" sz="2800" b="1" u="sng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100 гр.</a:t>
            </a:r>
            <a:r>
              <a:rPr lang="en-US" sz="2800" b="1" u="sng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  <a:endParaRPr lang="ru-RU" sz="2800" b="1" u="sng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prstClr val="black"/>
                </a:solidFill>
              </a:rPr>
              <a:t>Мешочки идеально подходят для употребления с семьей и друзьями.</a:t>
            </a: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53" y="964971"/>
            <a:ext cx="2619829" cy="26198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72" y="3932441"/>
            <a:ext cx="2619830" cy="26198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89" y="3984985"/>
            <a:ext cx="2619830" cy="26198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/>
          <a:stretch/>
        </p:blipFill>
        <p:spPr>
          <a:xfrm>
            <a:off x="2252845" y="1007994"/>
            <a:ext cx="2134587" cy="26198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22054" y="3404423"/>
            <a:ext cx="194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Молочный шоколад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3450" y="352969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Карамель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28748" y="3525903"/>
            <a:ext cx="9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Кокос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8550" y="3441092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Без сахара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4239" y="626205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Ассорти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3464" y="6229105"/>
            <a:ext cx="260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Темный шоколад</a:t>
            </a:r>
          </a:p>
          <a:p>
            <a:pPr algn="ctr"/>
            <a:r>
              <a:rPr lang="ru-RU" b="1" u="sng" dirty="0"/>
              <a:t> 60% какао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6623" y="6282973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85% какао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171537" y="4876507"/>
            <a:ext cx="2114281" cy="12142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6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406</Words>
  <Application>Microsoft Macintosh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Mandeep S</dc:creator>
  <cp:lastModifiedBy>Microsoft Office User</cp:lastModifiedBy>
  <cp:revision>175</cp:revision>
  <dcterms:created xsi:type="dcterms:W3CDTF">2018-08-13T09:09:33Z</dcterms:created>
  <dcterms:modified xsi:type="dcterms:W3CDTF">2021-11-24T13:00:44Z</dcterms:modified>
</cp:coreProperties>
</file>