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3" r:id="rId3"/>
    <p:sldId id="259" r:id="rId4"/>
    <p:sldId id="261" r:id="rId5"/>
    <p:sldId id="260" r:id="rId6"/>
    <p:sldId id="258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14" autoAdjust="0"/>
  </p:normalViewPr>
  <p:slideViewPr>
    <p:cSldViewPr>
      <p:cViewPr>
        <p:scale>
          <a:sx n="123" d="100"/>
          <a:sy n="123" d="100"/>
        </p:scale>
        <p:origin x="-12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7.xml"/><Relationship Id="rId1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9E985-50A6-4D6E-8D40-939F71369F57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E38B4-6095-4144-AE1B-B245D88F8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987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E38B4-6095-4144-AE1B-B245D88F815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515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E38B4-6095-4144-AE1B-B245D88F815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51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5EF1-840D-403A-B117-4C477304C4FA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9F22-1F52-462C-B945-E039F45D6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554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5EF1-840D-403A-B117-4C477304C4FA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9F22-1F52-462C-B945-E039F45D6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08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5EF1-840D-403A-B117-4C477304C4FA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9F22-1F52-462C-B945-E039F45D6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71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5EF1-840D-403A-B117-4C477304C4FA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9F22-1F52-462C-B945-E039F45D6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417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5EF1-840D-403A-B117-4C477304C4FA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9F22-1F52-462C-B945-E039F45D6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65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5EF1-840D-403A-B117-4C477304C4FA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9F22-1F52-462C-B945-E039F45D6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82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5EF1-840D-403A-B117-4C477304C4FA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9F22-1F52-462C-B945-E039F45D6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05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5EF1-840D-403A-B117-4C477304C4FA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9F22-1F52-462C-B945-E039F45D6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7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5EF1-840D-403A-B117-4C477304C4FA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9F22-1F52-462C-B945-E039F45D6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80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5EF1-840D-403A-B117-4C477304C4FA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9F22-1F52-462C-B945-E039F45D6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47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5EF1-840D-403A-B117-4C477304C4FA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9F22-1F52-462C-B945-E039F45D6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52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45EF1-840D-403A-B117-4C477304C4FA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C9F22-1F52-462C-B945-E039F45D6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51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3698891" cy="9361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7524" y="2981778"/>
            <a:ext cx="348319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dirty="0">
                <a:solidFill>
                  <a:srgbClr val="C00000"/>
                </a:solidFill>
                <a:latin typeface="AvantGardeC" pitchFamily="82" charset="0"/>
              </a:rPr>
              <a:t>СОВРЕМЕННЫЕ </a:t>
            </a:r>
            <a:endParaRPr lang="en-US" sz="1900" dirty="0">
              <a:solidFill>
                <a:srgbClr val="C00000"/>
              </a:solidFill>
              <a:latin typeface="AvantGardeC" pitchFamily="82" charset="0"/>
            </a:endParaRPr>
          </a:p>
          <a:p>
            <a:endParaRPr lang="en-US" sz="1900" dirty="0">
              <a:solidFill>
                <a:srgbClr val="C00000"/>
              </a:solidFill>
              <a:latin typeface="AvantGardeC" pitchFamily="82" charset="0"/>
            </a:endParaRPr>
          </a:p>
          <a:p>
            <a:r>
              <a:rPr lang="ru-RU" sz="1900" dirty="0">
                <a:solidFill>
                  <a:srgbClr val="C00000"/>
                </a:solidFill>
                <a:latin typeface="AvantGardeC" pitchFamily="82" charset="0"/>
              </a:rPr>
              <a:t>АККУМУЛЯТОРНЫЕ БАТАРЕИ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3" y="0"/>
            <a:ext cx="9144000" cy="17795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858" y="1219121"/>
            <a:ext cx="3679386" cy="50495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3291"/>
            <a:ext cx="6416053" cy="25847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9592" y="6073981"/>
            <a:ext cx="392126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ИП АБРАМЕНКО МАРК АЛЕКСАНДРОВИЧ </a:t>
            </a:r>
            <a:endParaRPr lang="en-US" sz="900" dirty="0">
              <a:solidFill>
                <a:schemeClr val="bg1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algn="ctr"/>
            <a:r>
              <a:rPr lang="ru-RU" sz="900" dirty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ИНН:540132190928  ОГРНИП: 318547600151062 </a:t>
            </a:r>
            <a:r>
              <a:rPr lang="en-US" sz="900" dirty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</a:t>
            </a:r>
          </a:p>
          <a:p>
            <a:pPr algn="ctr"/>
            <a:r>
              <a:rPr lang="ru-RU" sz="900" dirty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Банк: АО «ТИНЬКОФФ БАНК» г. Москва  Р/с: 40802810500000909918</a:t>
            </a:r>
            <a:endParaRPr lang="en-US" sz="900" dirty="0">
              <a:solidFill>
                <a:schemeClr val="bg1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algn="ctr"/>
            <a:r>
              <a:rPr lang="ru-RU" sz="900" dirty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К/с: 30101810145250000974</a:t>
            </a:r>
            <a:r>
              <a:rPr lang="en-US" sz="900" dirty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</a:t>
            </a:r>
            <a:r>
              <a:rPr lang="ru-RU" sz="900" dirty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БИК: 044525974  </a:t>
            </a:r>
            <a:endParaRPr lang="en-US" sz="900" dirty="0">
              <a:solidFill>
                <a:schemeClr val="bg1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algn="ctr"/>
            <a:r>
              <a:rPr lang="ru-RU" sz="900" dirty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Юридический адрес: 630051 г. Новосибирск пр. Дзержинского 69-84</a:t>
            </a:r>
          </a:p>
        </p:txBody>
      </p:sp>
    </p:spTree>
    <p:extLst>
      <p:ext uri="{BB962C8B-B14F-4D97-AF65-F5344CB8AC3E}">
        <p14:creationId xmlns:p14="http://schemas.microsoft.com/office/powerpoint/2010/main" val="332956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920" y="5245605"/>
            <a:ext cx="4005080" cy="1612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23" y="0"/>
            <a:ext cx="6163069" cy="12009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81" y="6031467"/>
            <a:ext cx="2755398" cy="8473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07045" y="2686931"/>
            <a:ext cx="1140535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50" dirty="0">
                <a:solidFill>
                  <a:schemeClr val="bg1"/>
                </a:solidFill>
              </a:rPr>
              <a:t>Срок службы:</a:t>
            </a:r>
            <a:endParaRPr lang="ru-RU" sz="1250" dirty="0"/>
          </a:p>
        </p:txBody>
      </p:sp>
      <p:sp>
        <p:nvSpPr>
          <p:cNvPr id="11" name="TextBox 10"/>
          <p:cNvSpPr txBox="1"/>
          <p:nvPr/>
        </p:nvSpPr>
        <p:spPr>
          <a:xfrm>
            <a:off x="5122050" y="3473192"/>
            <a:ext cx="1910523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dirty="0">
                <a:solidFill>
                  <a:schemeClr val="bg1"/>
                </a:solidFill>
              </a:rPr>
              <a:t>Температурные режимы: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19764" y="4193272"/>
            <a:ext cx="2150910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dirty="0">
                <a:solidFill>
                  <a:schemeClr val="bg1"/>
                </a:solidFill>
              </a:rPr>
              <a:t>Параметры заряда, разряда: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107504" y="3465513"/>
            <a:ext cx="2141008" cy="2024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1960" y="369917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vantGarde Md BT" panose="020B0602020202020204" pitchFamily="34" charset="0"/>
              </a:rPr>
              <a:t>LiFePo4 аккумуляторы – это высококачественные и надежные источники питания с высокой производительностью.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9512" y="1222257"/>
            <a:ext cx="8856984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Инновационный аккумулятор используемый в качестве источника питания в системах как автономного так и резервного электроснабжения. </a:t>
            </a: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Аккумуляторная батарея использует передовую технологию аккумулирования энергии LiFePO4, преимуществами которой являются продолжительный срок службы ( более 20 лет ), огромная скорость заряда, 90% глубина разряда, </a:t>
            </a:r>
            <a:r>
              <a:rPr lang="ru-RU" sz="123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безопасность</a:t>
            </a:r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интеллектуальное управление зарядом/разрядом с помощью системы </a:t>
            </a:r>
            <a:r>
              <a:rPr lang="ru-RU" sz="123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BSM.</a:t>
            </a:r>
            <a:endParaRPr lang="ru-RU" sz="123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83768" y="2296599"/>
            <a:ext cx="5832648" cy="379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23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Основные преимущества: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3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 </a:t>
            </a:r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повторных циклах заряда/разряда полностью отсутствует эффект </a:t>
            </a:r>
            <a:r>
              <a:rPr lang="ru-RU" sz="123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памяти.</a:t>
            </a:r>
            <a:endParaRPr lang="ru-RU" sz="123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Литий-</a:t>
            </a:r>
            <a:r>
              <a:rPr lang="ru-RU" sz="123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железофосфатные</a:t>
            </a:r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аккумуляторы имеют длительный срок службы (свыше 4600 циклов при глубине разряда 80%)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Они обладают высокой удельной энергоемкостью: плотность энергии достигает 110 </a:t>
            </a:r>
            <a:r>
              <a:rPr lang="ru-RU" sz="123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Вт•ч</a:t>
            </a:r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/кг)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3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Эти </a:t>
            </a:r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аккумуляторы не требуют обслуживания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Имеется возможность быстрого заряда аккумуляторов: за 15 минут – до 50%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Надежность и безопасность литий-</a:t>
            </a:r>
            <a:r>
              <a:rPr lang="ru-RU" sz="123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железофосфатных</a:t>
            </a:r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аккумуляторных батарей подтверждены международными сертификатами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Они обладают высокой эффективностью: 93% при запуске 30…90%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Допускается высокая скорость разряда током до 10 С (десятикратный номинальный ток)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3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отличие от свинцовых аккумуляторов, литий-</a:t>
            </a:r>
            <a:r>
              <a:rPr lang="ru-RU" sz="123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железофосфатные</a:t>
            </a:r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два раза легче при той же емкости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83969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920" y="5245605"/>
            <a:ext cx="4005080" cy="16123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077" y="1051342"/>
            <a:ext cx="5794284" cy="56874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81" y="0"/>
            <a:ext cx="6163069" cy="12009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81" y="6031467"/>
            <a:ext cx="2755398" cy="8473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53296" y="-58221"/>
            <a:ext cx="3744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  <a:latin typeface="AvantGarde Md BT" panose="020B0602020202020204" pitchFamily="34" charset="0"/>
              </a:rPr>
              <a:t>SAVEVOLT 24260</a:t>
            </a:r>
            <a:endParaRPr lang="ru-RU" sz="3000" dirty="0">
              <a:solidFill>
                <a:srgbClr val="C00000"/>
              </a:solidFill>
            </a:endParaRPr>
          </a:p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НОМИНАЛЬНАЯ МОЩНОСТЬ: 24 В</a:t>
            </a:r>
          </a:p>
          <a:p>
            <a:r>
              <a:rPr lang="ru-RU" sz="2200" dirty="0">
                <a:solidFill>
                  <a:srgbClr val="C00000"/>
                </a:solidFill>
                <a:latin typeface="+mj-lt"/>
              </a:rPr>
              <a:t>СТОИМОСТЬ: 250 </a:t>
            </a:r>
            <a:r>
              <a:rPr lang="en-US" sz="2200" dirty="0">
                <a:solidFill>
                  <a:srgbClr val="C00000"/>
                </a:solidFill>
                <a:latin typeface="+mj-lt"/>
              </a:rPr>
              <a:t>000 </a:t>
            </a:r>
            <a:r>
              <a:rPr lang="ru-RU" sz="2200" dirty="0">
                <a:solidFill>
                  <a:srgbClr val="C00000"/>
                </a:solidFill>
                <a:latin typeface="+mj-lt"/>
              </a:rPr>
              <a:t>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90562" y="980728"/>
            <a:ext cx="1508105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dirty="0">
                <a:solidFill>
                  <a:schemeClr val="bg1"/>
                </a:solidFill>
              </a:rPr>
              <a:t>Общие параметры: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07045" y="2686931"/>
            <a:ext cx="1140535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50" dirty="0">
                <a:solidFill>
                  <a:schemeClr val="bg1"/>
                </a:solidFill>
              </a:rPr>
              <a:t>Срок службы:</a:t>
            </a:r>
            <a:endParaRPr lang="ru-RU" sz="1250" dirty="0"/>
          </a:p>
        </p:txBody>
      </p:sp>
      <p:sp>
        <p:nvSpPr>
          <p:cNvPr id="11" name="TextBox 10"/>
          <p:cNvSpPr txBox="1"/>
          <p:nvPr/>
        </p:nvSpPr>
        <p:spPr>
          <a:xfrm>
            <a:off x="5122050" y="3473192"/>
            <a:ext cx="1910523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dirty="0">
                <a:solidFill>
                  <a:schemeClr val="bg1"/>
                </a:solidFill>
              </a:rPr>
              <a:t>Температурные режимы: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19764" y="4193272"/>
            <a:ext cx="2150910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dirty="0">
                <a:solidFill>
                  <a:schemeClr val="bg1"/>
                </a:solidFill>
              </a:rPr>
              <a:t>Параметры заряда, разряда: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31570" y="4409296"/>
            <a:ext cx="2893934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Заряд постоянным напряжением (25°</a:t>
            </a:r>
            <a:r>
              <a:rPr lang="en-US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C)</a:t>
            </a:r>
            <a:endParaRPr lang="ru-RU" sz="12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8742" y="5712577"/>
            <a:ext cx="1167114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dirty="0">
                <a:solidFill>
                  <a:schemeClr val="bg1"/>
                </a:solidFill>
              </a:rPr>
              <a:t>Габариты, вес: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63204" y="1212311"/>
            <a:ext cx="3177152" cy="1606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Ёмкость</a:t>
            </a: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Напряжение полного заряда (</a:t>
            </a:r>
            <a:r>
              <a:rPr lang="en-US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FC)</a:t>
            </a:r>
            <a:endParaRPr lang="ru-RU" sz="123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Напряжение полного разряда (</a:t>
            </a:r>
            <a:r>
              <a:rPr lang="en-US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FD)</a:t>
            </a:r>
            <a:endParaRPr lang="ru-RU" sz="123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Предельное напряжения разряда</a:t>
            </a:r>
          </a:p>
          <a:p>
            <a:r>
              <a:rPr lang="en-US" sz="1230" dirty="0">
                <a:solidFill>
                  <a:srgbClr val="C00000"/>
                </a:solidFill>
              </a:rPr>
              <a:t>BMS </a:t>
            </a:r>
            <a:r>
              <a:rPr lang="ru-RU" sz="1230" dirty="0">
                <a:solidFill>
                  <a:srgbClr val="C00000"/>
                </a:solidFill>
              </a:rPr>
              <a:t>система</a:t>
            </a: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Дополнительно </a:t>
            </a:r>
          </a:p>
          <a:p>
            <a:r>
              <a:rPr lang="ru-RU" sz="1230" b="1" dirty="0">
                <a:solidFill>
                  <a:srgbClr val="C00000"/>
                </a:solidFill>
              </a:rPr>
              <a:t>Возможность параллельного подключения</a:t>
            </a:r>
          </a:p>
          <a:p>
            <a:r>
              <a:rPr lang="ru-RU" sz="1230" dirty="0">
                <a:solidFill>
                  <a:srgbClr val="C00000"/>
                </a:solidFill>
              </a:rPr>
              <a:t>Технология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63204" y="2897128"/>
            <a:ext cx="3919086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 80% остаточной емкости с глубиной разряда 100%</a:t>
            </a: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 60% остаточной емкости с глубиной разряда 50%</a:t>
            </a:r>
          </a:p>
          <a:p>
            <a:r>
              <a:rPr lang="ru-RU" sz="1230" dirty="0">
                <a:solidFill>
                  <a:srgbClr val="C00000"/>
                </a:solidFill>
              </a:rPr>
              <a:t>Гарантия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63204" y="3667874"/>
            <a:ext cx="846707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Хранение</a:t>
            </a: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Заряд</a:t>
            </a: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Разряд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63204" y="4602961"/>
            <a:ext cx="274735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Время полного заряда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Максимальное напряжение заряда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Минимальное напряжение заряда,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 котором происходит отключение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Максимальный ток заряда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Максимальный ток разряда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63204" y="5927934"/>
            <a:ext cx="74411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Глубина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Ширина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Высота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Вес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82290" y="1204474"/>
            <a:ext cx="1409425" cy="1606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кВт/ч   </a:t>
            </a: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28,8 В   </a:t>
            </a: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 В   </a:t>
            </a: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21 В   </a:t>
            </a:r>
          </a:p>
          <a:p>
            <a:r>
              <a:rPr lang="ru-RU" sz="1230" b="1" dirty="0">
                <a:solidFill>
                  <a:srgbClr val="C00000"/>
                </a:solidFill>
              </a:rPr>
              <a:t>Есть</a:t>
            </a:r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</a:p>
          <a:p>
            <a:endParaRPr lang="ru-RU" sz="123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230" b="1" dirty="0">
                <a:solidFill>
                  <a:srgbClr val="C00000"/>
                </a:solidFill>
              </a:rPr>
              <a:t>Есть ( до 10 штук )</a:t>
            </a:r>
          </a:p>
          <a:p>
            <a:r>
              <a:rPr lang="en-US" sz="1230" dirty="0">
                <a:solidFill>
                  <a:srgbClr val="C00000"/>
                </a:solidFill>
              </a:rPr>
              <a:t>LiFePO4 </a:t>
            </a:r>
            <a:endParaRPr lang="ru-RU" sz="123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73417" y="2872441"/>
            <a:ext cx="1627369" cy="694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3,500 циклов разряда/заряда</a:t>
            </a:r>
          </a:p>
          <a:p>
            <a:pPr>
              <a:lnSpc>
                <a:spcPct val="150000"/>
              </a:lnSpc>
            </a:pP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8000 циклов разряда/заряда</a:t>
            </a:r>
          </a:p>
          <a:p>
            <a:pPr>
              <a:lnSpc>
                <a:spcPct val="150000"/>
              </a:lnSpc>
            </a:pPr>
            <a:r>
              <a:rPr lang="ru-RU" sz="900" dirty="0">
                <a:solidFill>
                  <a:srgbClr val="C00000"/>
                </a:solidFill>
              </a:rPr>
              <a:t>1 год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81751" y="3667874"/>
            <a:ext cx="1429109" cy="6601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 -10°С до +60°С   </a:t>
            </a: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 0°С до +50°С   </a:t>
            </a: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 -10°С до +50°С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08304" y="4602961"/>
            <a:ext cx="105509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часа   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28,8 В   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endParaRPr lang="ru-RU" sz="12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 А ( 1С )   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150 A ( 1,5С 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08304" y="5083861"/>
            <a:ext cx="582211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21 В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81751" y="2161456"/>
            <a:ext cx="19832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Настройка, мониторинг по </a:t>
            </a:r>
            <a:r>
              <a:rPr lang="ru-RU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Bluetooth</a:t>
            </a:r>
            <a:endParaRPr lang="ru-RU" sz="900" dirty="0"/>
          </a:p>
        </p:txBody>
      </p:sp>
      <p:sp>
        <p:nvSpPr>
          <p:cNvPr id="26" name="TextBox 25"/>
          <p:cNvSpPr txBox="1"/>
          <p:nvPr/>
        </p:nvSpPr>
        <p:spPr>
          <a:xfrm>
            <a:off x="7177952" y="5920432"/>
            <a:ext cx="8322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345 мм   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640 мм   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390 мм    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60 кг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51520" y="4031742"/>
            <a:ext cx="2736304" cy="258791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88" y="1446536"/>
            <a:ext cx="2713132" cy="189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62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920" y="5245605"/>
            <a:ext cx="4005080" cy="16123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077" y="1051342"/>
            <a:ext cx="5794284" cy="56874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81" y="0"/>
            <a:ext cx="6163069" cy="12009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81" y="6031467"/>
            <a:ext cx="2755398" cy="8473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53296" y="-58221"/>
            <a:ext cx="3744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  <a:latin typeface="AvantGarde Md BT" panose="020B0602020202020204" pitchFamily="34" charset="0"/>
              </a:rPr>
              <a:t>SAVEVOLT </a:t>
            </a:r>
            <a:r>
              <a:rPr lang="ru-RU" sz="3000" dirty="0">
                <a:solidFill>
                  <a:srgbClr val="C00000"/>
                </a:solidFill>
                <a:latin typeface="AvantGarde Md BT" panose="020B0602020202020204" pitchFamily="34" charset="0"/>
              </a:rPr>
              <a:t>2452</a:t>
            </a:r>
            <a:r>
              <a:rPr lang="en-US" sz="3000" dirty="0">
                <a:solidFill>
                  <a:srgbClr val="C00000"/>
                </a:solidFill>
                <a:latin typeface="AvantGarde Md BT" panose="020B0602020202020204" pitchFamily="34" charset="0"/>
              </a:rPr>
              <a:t>0</a:t>
            </a:r>
            <a:endParaRPr lang="ru-RU" sz="3000" dirty="0">
              <a:solidFill>
                <a:srgbClr val="C00000"/>
              </a:solidFill>
              <a:latin typeface="AvantGarde Md BT" panose="020B0602020202020204" pitchFamily="34" charset="0"/>
            </a:endParaRPr>
          </a:p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НОМИНАЛЬНАЯ МОЩНОСТЬ: 24 В</a:t>
            </a:r>
          </a:p>
          <a:p>
            <a:r>
              <a:rPr lang="ru-RU" sz="2200" dirty="0">
                <a:solidFill>
                  <a:srgbClr val="C00000"/>
                </a:solidFill>
                <a:latin typeface="+mj-lt"/>
              </a:rPr>
              <a:t>СТОИМОСТЬ: 500 </a:t>
            </a:r>
            <a:r>
              <a:rPr lang="en-US" sz="2200" dirty="0">
                <a:solidFill>
                  <a:srgbClr val="C00000"/>
                </a:solidFill>
                <a:latin typeface="+mj-lt"/>
              </a:rPr>
              <a:t>000 </a:t>
            </a:r>
            <a:r>
              <a:rPr lang="ru-RU" sz="2200" dirty="0">
                <a:solidFill>
                  <a:srgbClr val="C00000"/>
                </a:solidFill>
                <a:latin typeface="+mj-lt"/>
              </a:rPr>
              <a:t>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90562" y="980728"/>
            <a:ext cx="1508105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dirty="0">
                <a:solidFill>
                  <a:schemeClr val="bg1"/>
                </a:solidFill>
              </a:rPr>
              <a:t>Общие параметры: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07045" y="2686931"/>
            <a:ext cx="1140535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50" dirty="0">
                <a:solidFill>
                  <a:schemeClr val="bg1"/>
                </a:solidFill>
              </a:rPr>
              <a:t>Срок службы:</a:t>
            </a:r>
            <a:endParaRPr lang="ru-RU" sz="1250" dirty="0"/>
          </a:p>
        </p:txBody>
      </p:sp>
      <p:sp>
        <p:nvSpPr>
          <p:cNvPr id="11" name="TextBox 10"/>
          <p:cNvSpPr txBox="1"/>
          <p:nvPr/>
        </p:nvSpPr>
        <p:spPr>
          <a:xfrm>
            <a:off x="5122050" y="3473192"/>
            <a:ext cx="1910523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dirty="0">
                <a:solidFill>
                  <a:schemeClr val="bg1"/>
                </a:solidFill>
              </a:rPr>
              <a:t>Температурные режимы: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19764" y="4193272"/>
            <a:ext cx="2150910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dirty="0">
                <a:solidFill>
                  <a:schemeClr val="bg1"/>
                </a:solidFill>
              </a:rPr>
              <a:t>Параметры заряда, разряда: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31570" y="4409296"/>
            <a:ext cx="2893934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Заряд постоянным напряжением (25°</a:t>
            </a:r>
            <a:r>
              <a:rPr lang="en-US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C)</a:t>
            </a:r>
            <a:endParaRPr lang="ru-RU" sz="12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8742" y="5712577"/>
            <a:ext cx="1167114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dirty="0">
                <a:solidFill>
                  <a:schemeClr val="bg1"/>
                </a:solidFill>
              </a:rPr>
              <a:t>Габариты, вес: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63204" y="1212311"/>
            <a:ext cx="3177152" cy="1606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Ёмкость</a:t>
            </a: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Напряжение полного заряда (</a:t>
            </a:r>
            <a:r>
              <a:rPr lang="en-US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FC)</a:t>
            </a:r>
            <a:endParaRPr lang="ru-RU" sz="123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Напряжение полного разряда (</a:t>
            </a:r>
            <a:r>
              <a:rPr lang="en-US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FD)</a:t>
            </a:r>
            <a:endParaRPr lang="ru-RU" sz="123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Предельное напряжения разряда</a:t>
            </a:r>
          </a:p>
          <a:p>
            <a:r>
              <a:rPr lang="en-US" sz="1230" dirty="0">
                <a:solidFill>
                  <a:srgbClr val="C00000"/>
                </a:solidFill>
              </a:rPr>
              <a:t>BMS </a:t>
            </a:r>
            <a:r>
              <a:rPr lang="ru-RU" sz="1230" dirty="0">
                <a:solidFill>
                  <a:srgbClr val="C00000"/>
                </a:solidFill>
              </a:rPr>
              <a:t>система</a:t>
            </a: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Дополнительно </a:t>
            </a:r>
          </a:p>
          <a:p>
            <a:r>
              <a:rPr lang="ru-RU" sz="1230" b="1" dirty="0">
                <a:solidFill>
                  <a:srgbClr val="C00000"/>
                </a:solidFill>
              </a:rPr>
              <a:t>Возможность параллельного подключения</a:t>
            </a:r>
          </a:p>
          <a:p>
            <a:r>
              <a:rPr lang="ru-RU" sz="1230" dirty="0">
                <a:solidFill>
                  <a:srgbClr val="C00000"/>
                </a:solidFill>
              </a:rPr>
              <a:t>Технология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63204" y="2897128"/>
            <a:ext cx="3919086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 80% остаточной емкости с глубиной разряда 100%</a:t>
            </a: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 60% остаточной емкости с глубиной разряда 50%</a:t>
            </a:r>
          </a:p>
          <a:p>
            <a:r>
              <a:rPr lang="ru-RU" sz="1230" dirty="0">
                <a:solidFill>
                  <a:srgbClr val="C00000"/>
                </a:solidFill>
              </a:rPr>
              <a:t>Гарантия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63204" y="3667874"/>
            <a:ext cx="846707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Хранение</a:t>
            </a: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Заряд</a:t>
            </a: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Разряд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63204" y="4602961"/>
            <a:ext cx="274735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Время полного заряда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Максимальное напряжение заряда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Минимальное напряжение заряда,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 котором происходит отключение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Максимальный ток заряда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Максимальный ток разряда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63204" y="5927934"/>
            <a:ext cx="74411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Глубина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Ширина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Высота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Вес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82290" y="1204474"/>
            <a:ext cx="1409425" cy="1606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 кВт/ч   </a:t>
            </a: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28,8 В   </a:t>
            </a: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 В   </a:t>
            </a: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21 В   </a:t>
            </a:r>
          </a:p>
          <a:p>
            <a:r>
              <a:rPr lang="ru-RU" sz="1230" b="1" dirty="0">
                <a:solidFill>
                  <a:srgbClr val="C00000"/>
                </a:solidFill>
              </a:rPr>
              <a:t>Есть</a:t>
            </a:r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</a:p>
          <a:p>
            <a:endParaRPr lang="ru-RU" sz="123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230" b="1" dirty="0">
                <a:solidFill>
                  <a:srgbClr val="C00000"/>
                </a:solidFill>
              </a:rPr>
              <a:t>Есть ( до 10 штук )</a:t>
            </a:r>
          </a:p>
          <a:p>
            <a:r>
              <a:rPr lang="en-US" sz="1230" dirty="0">
                <a:solidFill>
                  <a:srgbClr val="C00000"/>
                </a:solidFill>
              </a:rPr>
              <a:t>LiFePO4 </a:t>
            </a:r>
            <a:endParaRPr lang="ru-RU" sz="123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73417" y="2872441"/>
            <a:ext cx="1627369" cy="694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3,500 циклов разряда/заряда</a:t>
            </a:r>
          </a:p>
          <a:p>
            <a:pPr>
              <a:lnSpc>
                <a:spcPct val="150000"/>
              </a:lnSpc>
            </a:pP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8000 циклов разряда/заряда</a:t>
            </a:r>
          </a:p>
          <a:p>
            <a:pPr>
              <a:lnSpc>
                <a:spcPct val="150000"/>
              </a:lnSpc>
            </a:pPr>
            <a:r>
              <a:rPr lang="ru-RU" sz="900" dirty="0">
                <a:solidFill>
                  <a:srgbClr val="C00000"/>
                </a:solidFill>
              </a:rPr>
              <a:t>1 год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81751" y="3667874"/>
            <a:ext cx="1429109" cy="6601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 -10°С до +60°С   </a:t>
            </a: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 0°С до +50°С   </a:t>
            </a: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 -10°С до +50°С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08304" y="4602961"/>
            <a:ext cx="1043876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часа   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28,8 В   </a:t>
            </a:r>
          </a:p>
          <a:p>
            <a:endParaRPr lang="ru-RU" sz="12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2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 А ( 1С )   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300 A ( 1,5С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08304" y="5083861"/>
            <a:ext cx="582211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21 В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81751" y="2161456"/>
            <a:ext cx="19832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Настройка, мониторинг по </a:t>
            </a:r>
            <a:r>
              <a:rPr lang="ru-RU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Bluetooth</a:t>
            </a:r>
            <a:endParaRPr lang="ru-RU" sz="900" dirty="0"/>
          </a:p>
        </p:txBody>
      </p:sp>
      <p:sp>
        <p:nvSpPr>
          <p:cNvPr id="26" name="TextBox 25"/>
          <p:cNvSpPr txBox="1"/>
          <p:nvPr/>
        </p:nvSpPr>
        <p:spPr>
          <a:xfrm>
            <a:off x="7177952" y="5920432"/>
            <a:ext cx="79541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345 мм   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620 мм   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655 мм   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140 кг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51520" y="4031742"/>
            <a:ext cx="2736304" cy="258791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06" y="763182"/>
            <a:ext cx="2736304" cy="290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0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920" y="5245605"/>
            <a:ext cx="4005080" cy="16123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077" y="1051342"/>
            <a:ext cx="5794284" cy="56874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81" y="0"/>
            <a:ext cx="6163069" cy="12009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81" y="6031467"/>
            <a:ext cx="2755398" cy="8473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53296" y="-58221"/>
            <a:ext cx="3744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  <a:latin typeface="AvantGarde Md BT" panose="020B0602020202020204" pitchFamily="34" charset="0"/>
              </a:rPr>
              <a:t>SAVEVOLT 48260</a:t>
            </a:r>
            <a:endParaRPr lang="ru-RU" sz="3000" dirty="0">
              <a:solidFill>
                <a:srgbClr val="C00000"/>
              </a:solidFill>
              <a:latin typeface="AvantGarde Md BT" panose="020B0602020202020204" pitchFamily="34" charset="0"/>
            </a:endParaRPr>
          </a:p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НОМИНАЛЬНАЯ МОЩНОСТЬ: 48 В</a:t>
            </a:r>
          </a:p>
          <a:p>
            <a:r>
              <a:rPr lang="ru-RU" sz="2200" dirty="0">
                <a:solidFill>
                  <a:srgbClr val="C00000"/>
                </a:solidFill>
                <a:latin typeface="+mj-lt"/>
              </a:rPr>
              <a:t>СТОИМОСТЬ: 500 </a:t>
            </a:r>
            <a:r>
              <a:rPr lang="en-US" sz="2200" dirty="0">
                <a:solidFill>
                  <a:srgbClr val="C00000"/>
                </a:solidFill>
                <a:latin typeface="+mj-lt"/>
              </a:rPr>
              <a:t>000 </a:t>
            </a:r>
            <a:r>
              <a:rPr lang="ru-RU" sz="2200" dirty="0">
                <a:solidFill>
                  <a:srgbClr val="C00000"/>
                </a:solidFill>
                <a:latin typeface="+mj-lt"/>
              </a:rPr>
              <a:t>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90562" y="980728"/>
            <a:ext cx="1508105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dirty="0">
                <a:solidFill>
                  <a:schemeClr val="bg1"/>
                </a:solidFill>
              </a:rPr>
              <a:t>Общие параметры: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07045" y="2686931"/>
            <a:ext cx="1140535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50" dirty="0">
                <a:solidFill>
                  <a:schemeClr val="bg1"/>
                </a:solidFill>
              </a:rPr>
              <a:t>Срок службы:</a:t>
            </a:r>
            <a:endParaRPr lang="ru-RU" sz="1250" dirty="0"/>
          </a:p>
        </p:txBody>
      </p:sp>
      <p:sp>
        <p:nvSpPr>
          <p:cNvPr id="11" name="TextBox 10"/>
          <p:cNvSpPr txBox="1"/>
          <p:nvPr/>
        </p:nvSpPr>
        <p:spPr>
          <a:xfrm>
            <a:off x="5122050" y="3473192"/>
            <a:ext cx="1910523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dirty="0">
                <a:solidFill>
                  <a:schemeClr val="bg1"/>
                </a:solidFill>
              </a:rPr>
              <a:t>Температурные режимы: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19764" y="4193272"/>
            <a:ext cx="2150910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dirty="0">
                <a:solidFill>
                  <a:schemeClr val="bg1"/>
                </a:solidFill>
              </a:rPr>
              <a:t>Параметры заряда, разряда: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31570" y="4409296"/>
            <a:ext cx="2893934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Заряд постоянным напряжением (25°</a:t>
            </a:r>
            <a:r>
              <a:rPr lang="en-US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C)</a:t>
            </a:r>
            <a:endParaRPr lang="ru-RU" sz="12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8742" y="5712577"/>
            <a:ext cx="1167114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dirty="0">
                <a:solidFill>
                  <a:schemeClr val="bg1"/>
                </a:solidFill>
              </a:rPr>
              <a:t>Габариты, вес: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63204" y="1212311"/>
            <a:ext cx="3177152" cy="1606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Ёмкость</a:t>
            </a: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Напряжение полного заряда (</a:t>
            </a:r>
            <a:r>
              <a:rPr lang="en-US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FC)</a:t>
            </a:r>
            <a:endParaRPr lang="ru-RU" sz="123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Напряжение полного разряда (</a:t>
            </a:r>
            <a:r>
              <a:rPr lang="en-US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FD)</a:t>
            </a:r>
            <a:endParaRPr lang="ru-RU" sz="123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Предельное напряжения разряда</a:t>
            </a:r>
          </a:p>
          <a:p>
            <a:r>
              <a:rPr lang="en-US" sz="1230" dirty="0">
                <a:solidFill>
                  <a:srgbClr val="C00000"/>
                </a:solidFill>
              </a:rPr>
              <a:t>BMS </a:t>
            </a:r>
            <a:r>
              <a:rPr lang="ru-RU" sz="1230" dirty="0">
                <a:solidFill>
                  <a:srgbClr val="C00000"/>
                </a:solidFill>
              </a:rPr>
              <a:t>система</a:t>
            </a: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Дополнительно </a:t>
            </a:r>
          </a:p>
          <a:p>
            <a:r>
              <a:rPr lang="ru-RU" sz="1230" b="1" dirty="0">
                <a:solidFill>
                  <a:srgbClr val="C00000"/>
                </a:solidFill>
              </a:rPr>
              <a:t>Возможность параллельного подключения</a:t>
            </a:r>
          </a:p>
          <a:p>
            <a:r>
              <a:rPr lang="ru-RU" sz="1230" dirty="0">
                <a:solidFill>
                  <a:srgbClr val="C00000"/>
                </a:solidFill>
              </a:rPr>
              <a:t>Технология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63204" y="2897128"/>
            <a:ext cx="3919086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 80% остаточной емкости с глубиной разряда 100%</a:t>
            </a: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 60% остаточной емкости с глубиной разряда 50%</a:t>
            </a:r>
          </a:p>
          <a:p>
            <a:r>
              <a:rPr lang="ru-RU" sz="1230" dirty="0">
                <a:solidFill>
                  <a:srgbClr val="C00000"/>
                </a:solidFill>
              </a:rPr>
              <a:t>Гарантия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63204" y="3667874"/>
            <a:ext cx="846707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Хранение</a:t>
            </a: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Заряд</a:t>
            </a: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Разряд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63204" y="4602961"/>
            <a:ext cx="274735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Время полного заряда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Максимальное напряжение заряда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Минимальное напряжение заряда,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 котором происходит отключение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Максимальный ток заряда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Максимальный ток разряда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63204" y="5927934"/>
            <a:ext cx="74411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Глубина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Ширина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Высота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Вес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82290" y="1204474"/>
            <a:ext cx="1409425" cy="1606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 кВт/ч   </a:t>
            </a: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57,6 В   </a:t>
            </a: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 В   </a:t>
            </a: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42 В   </a:t>
            </a:r>
          </a:p>
          <a:p>
            <a:r>
              <a:rPr lang="ru-RU" sz="1230" b="1" dirty="0">
                <a:solidFill>
                  <a:srgbClr val="C00000"/>
                </a:solidFill>
              </a:rPr>
              <a:t>Есть</a:t>
            </a:r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</a:p>
          <a:p>
            <a:endParaRPr lang="ru-RU" sz="123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230" b="1" dirty="0">
                <a:solidFill>
                  <a:srgbClr val="C00000"/>
                </a:solidFill>
              </a:rPr>
              <a:t>Есть ( до 10 штук )</a:t>
            </a:r>
          </a:p>
          <a:p>
            <a:r>
              <a:rPr lang="en-US" sz="1230" dirty="0">
                <a:solidFill>
                  <a:srgbClr val="C00000"/>
                </a:solidFill>
              </a:rPr>
              <a:t>LiFePO4 </a:t>
            </a:r>
            <a:endParaRPr lang="ru-RU" sz="123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73417" y="2872441"/>
            <a:ext cx="1627369" cy="694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3,500 циклов разряда/заряда</a:t>
            </a:r>
          </a:p>
          <a:p>
            <a:pPr>
              <a:lnSpc>
                <a:spcPct val="150000"/>
              </a:lnSpc>
            </a:pP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8000 циклов разряда/заряда</a:t>
            </a:r>
          </a:p>
          <a:p>
            <a:pPr>
              <a:lnSpc>
                <a:spcPct val="150000"/>
              </a:lnSpc>
            </a:pPr>
            <a:r>
              <a:rPr lang="ru-RU" sz="900" dirty="0">
                <a:solidFill>
                  <a:srgbClr val="C00000"/>
                </a:solidFill>
              </a:rPr>
              <a:t>1 год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81751" y="3667874"/>
            <a:ext cx="1429109" cy="6601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 -10°С до +60°С   </a:t>
            </a: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 0°С до +50°С   </a:t>
            </a: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 -10°С до +50°С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08304" y="4602961"/>
            <a:ext cx="1043876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часа   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57,6 В   </a:t>
            </a:r>
          </a:p>
          <a:p>
            <a:endParaRPr lang="ru-RU" sz="12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2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 А ( 1С )   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150 A ( 1,5С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08304" y="5083861"/>
            <a:ext cx="582211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42 В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81751" y="2161456"/>
            <a:ext cx="19832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Настройка, мониторинг по </a:t>
            </a:r>
            <a:r>
              <a:rPr lang="ru-RU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Bluetooth</a:t>
            </a:r>
            <a:endParaRPr lang="ru-RU" sz="900" dirty="0"/>
          </a:p>
        </p:txBody>
      </p:sp>
      <p:sp>
        <p:nvSpPr>
          <p:cNvPr id="26" name="TextBox 25"/>
          <p:cNvSpPr txBox="1"/>
          <p:nvPr/>
        </p:nvSpPr>
        <p:spPr>
          <a:xfrm>
            <a:off x="7177952" y="5920432"/>
            <a:ext cx="79541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345 мм   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620 мм   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655 мм   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140 кг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51520" y="4031742"/>
            <a:ext cx="2736304" cy="258791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06" y="763182"/>
            <a:ext cx="2736304" cy="290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86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920" y="5245605"/>
            <a:ext cx="4005080" cy="161239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077" y="1051342"/>
            <a:ext cx="5794284" cy="56874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81" y="0"/>
            <a:ext cx="6163069" cy="12009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81" y="6031467"/>
            <a:ext cx="2755398" cy="8473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53296" y="-58221"/>
            <a:ext cx="37444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  <a:latin typeface="AvantGarde Md BT" panose="020B0602020202020204" pitchFamily="34" charset="0"/>
              </a:rPr>
              <a:t>SAVEVOLT 48560</a:t>
            </a:r>
            <a:endParaRPr lang="ru-RU" sz="3000" dirty="0">
              <a:solidFill>
                <a:srgbClr val="C00000"/>
              </a:solidFill>
            </a:endParaRPr>
          </a:p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НОМИНАЛЬНАЯ МОЩНОСТЬ: 48 В</a:t>
            </a:r>
          </a:p>
          <a:p>
            <a:r>
              <a:rPr lang="ru-RU" sz="2200" dirty="0">
                <a:solidFill>
                  <a:srgbClr val="C00000"/>
                </a:solidFill>
                <a:latin typeface="+mj-lt"/>
              </a:rPr>
              <a:t>СТОИ</a:t>
            </a:r>
            <a:r>
              <a:rPr lang="ru-RU" sz="2200" dirty="0">
                <a:solidFill>
                  <a:srgbClr val="C00000"/>
                </a:solidFill>
                <a:latin typeface="+mj-lt"/>
              </a:rPr>
              <a:t>МО</a:t>
            </a:r>
            <a:r>
              <a:rPr lang="ru-RU" sz="2200" dirty="0">
                <a:solidFill>
                  <a:srgbClr val="C00000"/>
                </a:solidFill>
                <a:latin typeface="+mj-lt"/>
              </a:rPr>
              <a:t>СТЬ: 1 000 </a:t>
            </a:r>
            <a:r>
              <a:rPr lang="en-US" sz="2200" dirty="0">
                <a:solidFill>
                  <a:srgbClr val="C00000"/>
                </a:solidFill>
                <a:latin typeface="+mj-lt"/>
              </a:rPr>
              <a:t>000 </a:t>
            </a:r>
            <a:r>
              <a:rPr lang="ru-RU" sz="2200" dirty="0">
                <a:solidFill>
                  <a:srgbClr val="C00000"/>
                </a:solidFill>
                <a:latin typeface="+mj-lt"/>
              </a:rPr>
              <a:t>₽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90562" y="980728"/>
            <a:ext cx="1508105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dirty="0">
                <a:solidFill>
                  <a:schemeClr val="bg1"/>
                </a:solidFill>
              </a:rPr>
              <a:t>Общие параметры: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07045" y="2686931"/>
            <a:ext cx="1140535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50" dirty="0">
                <a:solidFill>
                  <a:schemeClr val="bg1"/>
                </a:solidFill>
              </a:rPr>
              <a:t>Срок службы:</a:t>
            </a:r>
            <a:endParaRPr lang="ru-RU" sz="1250" dirty="0"/>
          </a:p>
        </p:txBody>
      </p:sp>
      <p:sp>
        <p:nvSpPr>
          <p:cNvPr id="15" name="TextBox 14"/>
          <p:cNvSpPr txBox="1"/>
          <p:nvPr/>
        </p:nvSpPr>
        <p:spPr>
          <a:xfrm>
            <a:off x="5122050" y="3473192"/>
            <a:ext cx="1910523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dirty="0">
                <a:solidFill>
                  <a:schemeClr val="bg1"/>
                </a:solidFill>
              </a:rPr>
              <a:t>Температурные режимы: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19764" y="4193272"/>
            <a:ext cx="2150910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dirty="0">
                <a:solidFill>
                  <a:schemeClr val="bg1"/>
                </a:solidFill>
              </a:rPr>
              <a:t>Параметры заряда, разряда: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31570" y="4409296"/>
            <a:ext cx="2893934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Заряд постоянным напряжением (25°</a:t>
            </a:r>
            <a:r>
              <a:rPr lang="en-US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C)</a:t>
            </a:r>
            <a:endParaRPr lang="ru-RU" sz="12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78742" y="5712577"/>
            <a:ext cx="1167114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dirty="0">
                <a:solidFill>
                  <a:schemeClr val="bg1"/>
                </a:solidFill>
              </a:rPr>
              <a:t>Габариты, вес: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63204" y="1212311"/>
            <a:ext cx="3384376" cy="160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Ёмкость</a:t>
            </a: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Напряжение полного заряда (</a:t>
            </a:r>
            <a:r>
              <a:rPr lang="en-US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FC)</a:t>
            </a:r>
            <a:endParaRPr lang="ru-RU" sz="123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Напряжение полного разряда (</a:t>
            </a:r>
            <a:r>
              <a:rPr lang="en-US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FD)</a:t>
            </a:r>
            <a:endParaRPr lang="ru-RU" sz="123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Предельное напряжения разряда</a:t>
            </a:r>
          </a:p>
          <a:p>
            <a:r>
              <a:rPr lang="en-US" sz="1230" dirty="0">
                <a:solidFill>
                  <a:srgbClr val="C00000"/>
                </a:solidFill>
              </a:rPr>
              <a:t>BMS </a:t>
            </a:r>
            <a:r>
              <a:rPr lang="ru-RU" sz="1230" dirty="0">
                <a:solidFill>
                  <a:srgbClr val="C00000"/>
                </a:solidFill>
              </a:rPr>
              <a:t>система</a:t>
            </a: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Дополнительно </a:t>
            </a:r>
          </a:p>
          <a:p>
            <a:r>
              <a:rPr lang="ru-RU" sz="1230" b="1" dirty="0">
                <a:solidFill>
                  <a:srgbClr val="C00000"/>
                </a:solidFill>
              </a:rPr>
              <a:t>Возможность параллельного подключения</a:t>
            </a:r>
          </a:p>
          <a:p>
            <a:r>
              <a:rPr lang="ru-RU" sz="1230" dirty="0">
                <a:solidFill>
                  <a:srgbClr val="C00000"/>
                </a:solidFill>
              </a:rPr>
              <a:t>Технология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63204" y="2897128"/>
            <a:ext cx="3919086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 80% остаточной емкости с глубиной разряда 100%</a:t>
            </a: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 60% остаточной емкости с глубиной разряда 50%</a:t>
            </a:r>
          </a:p>
          <a:p>
            <a:r>
              <a:rPr lang="ru-RU" sz="1230" dirty="0">
                <a:solidFill>
                  <a:srgbClr val="C00000"/>
                </a:solidFill>
              </a:rPr>
              <a:t>Гарантия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63204" y="3667874"/>
            <a:ext cx="846707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Хранение</a:t>
            </a: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Заряд</a:t>
            </a: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Разряд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63204" y="4602961"/>
            <a:ext cx="274735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Время полного заряда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Максимальное напряжение заряда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Минимальное напряжение заряда,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 котором происходит отключение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Максимальный ток заряда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Максимальный ток разряда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63204" y="5927934"/>
            <a:ext cx="74411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Глубина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Ширина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Высота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Вес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82290" y="1204474"/>
            <a:ext cx="1409425" cy="1606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24,9 кВт/ч   </a:t>
            </a: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57,6 В   </a:t>
            </a: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 В   </a:t>
            </a: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42 В   </a:t>
            </a:r>
          </a:p>
          <a:p>
            <a:r>
              <a:rPr lang="ru-RU" sz="1230" b="1" dirty="0">
                <a:solidFill>
                  <a:srgbClr val="C00000"/>
                </a:solidFill>
              </a:rPr>
              <a:t>Есть</a:t>
            </a:r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</a:p>
          <a:p>
            <a:endParaRPr lang="ru-RU" sz="123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230" b="1" dirty="0">
                <a:solidFill>
                  <a:srgbClr val="C00000"/>
                </a:solidFill>
              </a:rPr>
              <a:t>Есть ( до 10 штук )</a:t>
            </a:r>
          </a:p>
          <a:p>
            <a:r>
              <a:rPr lang="en-US" sz="1230" dirty="0">
                <a:solidFill>
                  <a:srgbClr val="C00000"/>
                </a:solidFill>
              </a:rPr>
              <a:t>LiFePO4 </a:t>
            </a:r>
            <a:endParaRPr lang="ru-RU" sz="1230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73417" y="2872441"/>
            <a:ext cx="1627369" cy="694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3,500 циклов разряда/заряда</a:t>
            </a:r>
          </a:p>
          <a:p>
            <a:pPr>
              <a:lnSpc>
                <a:spcPct val="150000"/>
              </a:lnSpc>
            </a:pP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8000 циклов разряда/заряда</a:t>
            </a:r>
          </a:p>
          <a:p>
            <a:pPr>
              <a:lnSpc>
                <a:spcPct val="150000"/>
              </a:lnSpc>
            </a:pPr>
            <a:r>
              <a:rPr lang="ru-RU" sz="900" dirty="0">
                <a:solidFill>
                  <a:srgbClr val="C00000"/>
                </a:solidFill>
              </a:rPr>
              <a:t>1 год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81751" y="3667874"/>
            <a:ext cx="1429109" cy="6601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 -10°С до +60°С   </a:t>
            </a: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 0°С до +50°С   </a:t>
            </a:r>
          </a:p>
          <a:p>
            <a:r>
              <a:rPr lang="ru-RU" sz="12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 -10°С до +50°С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08304" y="4602961"/>
            <a:ext cx="105509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часа   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57,6 В   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endParaRPr lang="ru-RU" sz="12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 А ( 1С )   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300 A ( 1,5С 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308304" y="5083861"/>
            <a:ext cx="582211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42 В  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81751" y="2161456"/>
            <a:ext cx="19832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Настройка, мониторинг по </a:t>
            </a:r>
            <a:r>
              <a:rPr lang="ru-RU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Bluetooth</a:t>
            </a:r>
            <a:endParaRPr lang="ru-RU" sz="900" dirty="0"/>
          </a:p>
        </p:txBody>
      </p:sp>
      <p:sp>
        <p:nvSpPr>
          <p:cNvPr id="34" name="TextBox 33"/>
          <p:cNvSpPr txBox="1"/>
          <p:nvPr/>
        </p:nvSpPr>
        <p:spPr>
          <a:xfrm>
            <a:off x="7177952" y="5920432"/>
            <a:ext cx="8771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505 мм   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720 мм   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1000 мм   </a:t>
            </a:r>
          </a:p>
          <a:p>
            <a:r>
              <a:rPr lang="ru-RU" sz="12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280 кг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51520" y="4031742"/>
            <a:ext cx="2736304" cy="25879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5934"/>
            <a:ext cx="2682953" cy="344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69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920" y="5245605"/>
            <a:ext cx="4005080" cy="16123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81" y="0"/>
            <a:ext cx="6163069" cy="12009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81" y="6031467"/>
            <a:ext cx="2755398" cy="84734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07045" y="2686931"/>
            <a:ext cx="1140535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50" dirty="0">
                <a:solidFill>
                  <a:schemeClr val="bg1"/>
                </a:solidFill>
              </a:rPr>
              <a:t>Срок службы:</a:t>
            </a:r>
            <a:endParaRPr lang="ru-RU" sz="1250" dirty="0"/>
          </a:p>
        </p:txBody>
      </p:sp>
      <p:sp>
        <p:nvSpPr>
          <p:cNvPr id="15" name="TextBox 14"/>
          <p:cNvSpPr txBox="1"/>
          <p:nvPr/>
        </p:nvSpPr>
        <p:spPr>
          <a:xfrm>
            <a:off x="5122050" y="3473192"/>
            <a:ext cx="1910523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dirty="0">
                <a:solidFill>
                  <a:schemeClr val="bg1"/>
                </a:solidFill>
              </a:rPr>
              <a:t>Температурные режимы: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19764" y="4193272"/>
            <a:ext cx="2150910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50" dirty="0">
                <a:solidFill>
                  <a:schemeClr val="bg1"/>
                </a:solidFill>
              </a:rPr>
              <a:t>Параметры заряда, разряда:</a:t>
            </a:r>
          </a:p>
        </p:txBody>
      </p:sp>
      <p:sp>
        <p:nvSpPr>
          <p:cNvPr id="31" name="Заголовок 1"/>
          <p:cNvSpPr txBox="1"/>
          <p:nvPr/>
        </p:nvSpPr>
        <p:spPr>
          <a:xfrm>
            <a:off x="539552" y="1738240"/>
            <a:ext cx="7775556" cy="37545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200" b="1" dirty="0">
                <a:solidFill>
                  <a:srgbClr val="C00000"/>
                </a:solidFill>
                <a:ea typeface="+mn-ea"/>
                <a:cs typeface="+mn-cs"/>
              </a:rPr>
              <a:t>С уважением, </a:t>
            </a:r>
            <a:r>
              <a:rPr lang="ru-RU" sz="2200" b="1" dirty="0" smtClean="0">
                <a:solidFill>
                  <a:srgbClr val="C00000"/>
                </a:solidFill>
                <a:ea typeface="+mn-ea"/>
                <a:cs typeface="+mn-cs"/>
              </a:rPr>
              <a:t>к вам и вашему бизнесу, менеджер </a:t>
            </a:r>
            <a:r>
              <a:rPr lang="ru-RU" sz="2200" b="1" dirty="0">
                <a:solidFill>
                  <a:srgbClr val="C00000"/>
                </a:solidFill>
                <a:ea typeface="+mn-ea"/>
                <a:cs typeface="+mn-cs"/>
              </a:rPr>
              <a:t>по развитию </a:t>
            </a:r>
            <a:r>
              <a:rPr lang="ru-RU" sz="2200" b="1" dirty="0" smtClean="0">
                <a:solidFill>
                  <a:srgbClr val="C00000"/>
                </a:solidFill>
                <a:ea typeface="+mn-ea"/>
                <a:cs typeface="+mn-cs"/>
              </a:rPr>
              <a:t>компании</a:t>
            </a:r>
            <a:r>
              <a:rPr lang="ru-RU" sz="2200" b="1" dirty="0">
                <a:solidFill>
                  <a:srgbClr val="C00000"/>
                </a:solidFill>
                <a:ea typeface="+mn-ea"/>
                <a:cs typeface="+mn-cs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ea typeface="+mn-ea"/>
                <a:cs typeface="+mn-cs"/>
              </a:rPr>
              <a:t>«</a:t>
            </a:r>
            <a:r>
              <a:rPr lang="en-US" sz="2200" b="1" dirty="0" smtClean="0">
                <a:solidFill>
                  <a:srgbClr val="C00000"/>
                </a:solidFill>
                <a:ea typeface="+mn-ea"/>
                <a:cs typeface="+mn-cs"/>
              </a:rPr>
              <a:t>Solar-e</a:t>
            </a:r>
            <a:r>
              <a:rPr lang="ru-RU" sz="2200" b="1" dirty="0" smtClean="0">
                <a:solidFill>
                  <a:srgbClr val="C00000"/>
                </a:solidFill>
                <a:ea typeface="+mn-ea"/>
                <a:cs typeface="+mn-cs"/>
              </a:rPr>
              <a:t>» Кириллов Николай</a:t>
            </a:r>
            <a:r>
              <a:rPr lang="en-US" sz="2200" b="1" dirty="0" smtClean="0">
                <a:solidFill>
                  <a:srgbClr val="C00000"/>
                </a:solidFill>
                <a:ea typeface="+mn-ea"/>
                <a:cs typeface="+mn-cs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ea typeface="+mn-ea"/>
                <a:cs typeface="+mn-cs"/>
              </a:rPr>
              <a:t>Иванович.</a:t>
            </a:r>
          </a:p>
          <a:p>
            <a:pPr algn="just"/>
            <a:endParaRPr lang="ru-RU" sz="2200" b="1" dirty="0" smtClean="0">
              <a:solidFill>
                <a:srgbClr val="C00000"/>
              </a:solidFill>
              <a:ea typeface="+mn-ea"/>
              <a:cs typeface="+mn-cs"/>
            </a:endParaRPr>
          </a:p>
          <a:p>
            <a:pPr algn="just">
              <a:spcAft>
                <a:spcPts val="1200"/>
              </a:spcAft>
            </a:pPr>
            <a:r>
              <a:rPr lang="ru-RU" sz="2200" b="1" dirty="0">
                <a:solidFill>
                  <a:srgbClr val="C00000"/>
                </a:solidFill>
                <a:ea typeface="+mn-ea"/>
                <a:cs typeface="+mn-cs"/>
              </a:rPr>
              <a:t>Контактны для </a:t>
            </a:r>
            <a:r>
              <a:rPr lang="ru-RU" sz="2200" b="1" dirty="0" smtClean="0">
                <a:solidFill>
                  <a:srgbClr val="C00000"/>
                </a:solidFill>
                <a:ea typeface="+mn-ea"/>
                <a:cs typeface="+mn-cs"/>
              </a:rPr>
              <a:t>связи:</a:t>
            </a:r>
          </a:p>
          <a:p>
            <a:pPr algn="just">
              <a:spcAft>
                <a:spcPts val="1200"/>
              </a:spcAft>
            </a:pPr>
            <a:r>
              <a:rPr lang="ru-RU" sz="2200" b="1" dirty="0" smtClean="0">
                <a:solidFill>
                  <a:srgbClr val="C00000"/>
                </a:solidFill>
                <a:ea typeface="+mn-ea"/>
                <a:cs typeface="+mn-cs"/>
              </a:rPr>
              <a:t> </a:t>
            </a:r>
            <a:r>
              <a:rPr lang="ru-RU" sz="2200" b="1" dirty="0">
                <a:solidFill>
                  <a:srgbClr val="C00000"/>
                </a:solidFill>
                <a:ea typeface="+mn-ea"/>
                <a:cs typeface="+mn-cs"/>
              </a:rPr>
              <a:t>+7(913)920-1119 </a:t>
            </a:r>
            <a:endParaRPr lang="ru-RU" sz="2200" b="1" dirty="0" smtClean="0">
              <a:solidFill>
                <a:srgbClr val="C00000"/>
              </a:solidFill>
              <a:ea typeface="+mn-ea"/>
              <a:cs typeface="+mn-cs"/>
            </a:endParaRPr>
          </a:p>
          <a:p>
            <a:pPr algn="just">
              <a:spcAft>
                <a:spcPts val="1200"/>
              </a:spcAft>
            </a:pPr>
            <a:r>
              <a:rPr lang="en-US" sz="2200" b="1" dirty="0" err="1" smtClean="0">
                <a:solidFill>
                  <a:srgbClr val="C00000"/>
                </a:solidFill>
                <a:ea typeface="+mn-ea"/>
                <a:cs typeface="+mn-cs"/>
              </a:rPr>
              <a:t>nikolay</a:t>
            </a:r>
            <a:r>
              <a:rPr lang="ru-RU" sz="2200" b="1" dirty="0">
                <a:solidFill>
                  <a:srgbClr val="C00000"/>
                </a:solidFill>
                <a:ea typeface="+mn-ea"/>
                <a:cs typeface="+mn-cs"/>
              </a:rPr>
              <a:t>@</a:t>
            </a:r>
            <a:r>
              <a:rPr lang="en-US" sz="2200" b="1" dirty="0">
                <a:solidFill>
                  <a:srgbClr val="C00000"/>
                </a:solidFill>
                <a:ea typeface="+mn-ea"/>
                <a:cs typeface="+mn-cs"/>
              </a:rPr>
              <a:t>solar</a:t>
            </a:r>
            <a:r>
              <a:rPr lang="ru-RU" sz="2200" b="1" dirty="0">
                <a:solidFill>
                  <a:srgbClr val="C00000"/>
                </a:solidFill>
                <a:ea typeface="+mn-ea"/>
                <a:cs typeface="+mn-cs"/>
              </a:rPr>
              <a:t>-</a:t>
            </a:r>
            <a:r>
              <a:rPr lang="en-US" sz="2200" b="1" dirty="0">
                <a:solidFill>
                  <a:srgbClr val="C00000"/>
                </a:solidFill>
                <a:ea typeface="+mn-ea"/>
                <a:cs typeface="+mn-cs"/>
              </a:rPr>
              <a:t>e</a:t>
            </a:r>
            <a:r>
              <a:rPr lang="ru-RU" sz="2200" b="1" dirty="0">
                <a:solidFill>
                  <a:srgbClr val="C00000"/>
                </a:solidFill>
                <a:ea typeface="+mn-ea"/>
                <a:cs typeface="+mn-cs"/>
              </a:rPr>
              <a:t>.</a:t>
            </a:r>
            <a:r>
              <a:rPr lang="en-US" sz="2200" b="1" dirty="0" err="1">
                <a:solidFill>
                  <a:srgbClr val="C00000"/>
                </a:solidFill>
                <a:ea typeface="+mn-ea"/>
                <a:cs typeface="+mn-cs"/>
              </a:rPr>
              <a:t>ru</a:t>
            </a:r>
            <a:endParaRPr lang="ru-RU" sz="2200" b="1" dirty="0">
              <a:solidFill>
                <a:srgbClr val="C00000"/>
              </a:solidFill>
              <a:ea typeface="+mn-ea"/>
              <a:cs typeface="+mn-cs"/>
            </a:endParaRPr>
          </a:p>
          <a:p>
            <a:pPr algn="just"/>
            <a:endParaRPr lang="ru-RU" sz="2200" dirty="0">
              <a:solidFill>
                <a:srgbClr val="C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4184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919</Words>
  <Application>Microsoft Office PowerPoint</Application>
  <PresentationFormat>Экран (4:3)</PresentationFormat>
  <Paragraphs>270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Madornaya</dc:creator>
  <cp:lastModifiedBy>Nick</cp:lastModifiedBy>
  <cp:revision>19</cp:revision>
  <dcterms:created xsi:type="dcterms:W3CDTF">2022-02-19T13:28:43Z</dcterms:created>
  <dcterms:modified xsi:type="dcterms:W3CDTF">2022-03-23T03:37:47Z</dcterms:modified>
</cp:coreProperties>
</file>