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9" r:id="rId3"/>
    <p:sldId id="265" r:id="rId4"/>
    <p:sldId id="26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трава, мужчина, зна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33B70894-5C0B-46A8-B200-2AB1040F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1131"/>
            <a:ext cx="12179595" cy="685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8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942B1EE-DC17-494F-9526-00398B283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" t="85" r="-216" b="638"/>
          <a:stretch/>
        </p:blipFill>
        <p:spPr>
          <a:xfrm>
            <a:off x="3505" y="12722"/>
            <a:ext cx="12171385" cy="6818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79D28A-AD19-40FB-88A9-2C289D764B54}"/>
              </a:ext>
            </a:extLst>
          </p:cNvPr>
          <p:cNvSpPr txBox="1"/>
          <p:nvPr/>
        </p:nvSpPr>
        <p:spPr>
          <a:xfrm>
            <a:off x="1378607" y="306513"/>
            <a:ext cx="424092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ЛЮБИМЫЕ ПРОДУКТЫ 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/>
              <a:cs typeface="Calibri"/>
            </a:endParaRPr>
          </a:p>
          <a:p>
            <a:pPr algn="ctr"/>
            <a:r>
              <a:rPr lang="en-US" sz="1600" b="1" dirty="0">
                <a:solidFill>
                  <a:srgbClr val="243816"/>
                </a:solidFill>
                <a:latin typeface="Century Gothic"/>
              </a:rPr>
              <a:t>КАВКАЗСКИХ ДОЛГОЖИТЕЛЕЙ</a:t>
            </a:r>
            <a:r>
              <a:rPr lang="en-US" b="1" dirty="0">
                <a:solidFill>
                  <a:srgbClr val="243816"/>
                </a:solidFill>
                <a:latin typeface="Century Gothic"/>
              </a:rPr>
              <a:t>!</a:t>
            </a:r>
            <a:endParaRPr lang="en-US" b="1" dirty="0">
              <a:solidFill>
                <a:srgbClr val="243816"/>
              </a:solidFill>
              <a:latin typeface="Century Gothic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E70E38-022C-44EF-B604-420D8F62C42A}"/>
              </a:ext>
            </a:extLst>
          </p:cNvPr>
          <p:cNvSpPr txBox="1"/>
          <p:nvPr/>
        </p:nvSpPr>
        <p:spPr>
          <a:xfrm>
            <a:off x="142375" y="782838"/>
            <a:ext cx="6421820" cy="2298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182880" algn="just">
              <a:spcBef>
                <a:spcPts val="200"/>
              </a:spcBef>
            </a:pPr>
            <a:r>
              <a:rPr lang="en-US" sz="900" dirty="0" err="1">
                <a:latin typeface="Century Gothic"/>
                <a:ea typeface="+mn-lt"/>
                <a:cs typeface="+mn-lt"/>
              </a:rPr>
              <a:t>Наше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предприятие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находится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уникальном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регионе</a:t>
            </a:r>
            <a:r>
              <a:rPr lang="en-US" sz="900" dirty="0">
                <a:latin typeface="Century Gothic"/>
                <a:ea typeface="+mn-lt"/>
                <a:cs typeface="+mn-lt"/>
              </a:rPr>
              <a:t> 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России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–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Республике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Адыгея</a:t>
            </a:r>
            <a:r>
              <a:rPr lang="en-US" sz="900" dirty="0">
                <a:latin typeface="Century Gothic"/>
                <a:ea typeface="+mn-lt"/>
                <a:cs typeface="+mn-lt"/>
              </a:rPr>
              <a:t>!</a:t>
            </a:r>
          </a:p>
          <a:p>
            <a:pPr indent="182880" algn="just">
              <a:spcBef>
                <a:spcPts val="200"/>
              </a:spcBef>
            </a:pPr>
            <a:r>
              <a:rPr lang="en-US" sz="900" dirty="0" err="1">
                <a:latin typeface="Century Gothic"/>
                <a:ea typeface="+mn-lt"/>
                <a:cs typeface="+mn-lt"/>
              </a:rPr>
              <a:t>Мы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2002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года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производим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реализуем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продукты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питания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обладающие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уникальными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свойствами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.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Для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производства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нашей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продукции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мы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используем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только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натуральное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сырье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высокого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проверенного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качества</a:t>
            </a:r>
            <a:r>
              <a:rPr lang="en-US" sz="900" dirty="0">
                <a:latin typeface="Century Gothic"/>
                <a:ea typeface="+mn-lt"/>
                <a:cs typeface="+mn-lt"/>
              </a:rPr>
              <a:t>.</a:t>
            </a:r>
          </a:p>
          <a:p>
            <a:pPr indent="182880" algn="just">
              <a:spcBef>
                <a:spcPts val="200"/>
              </a:spcBef>
            </a:pPr>
            <a:r>
              <a:rPr lang="en-US" sz="900" dirty="0">
                <a:latin typeface="Century Gothic"/>
                <a:ea typeface="+mn-lt"/>
                <a:cs typeface="+mn-lt"/>
              </a:rPr>
              <a:t>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ассортименте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предприятия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-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Соль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Адыгейская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которая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благодаря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особой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технологии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впитала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себя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полезные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свойства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чеснока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пряностей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специй</a:t>
            </a:r>
            <a:r>
              <a:rPr lang="en-US" sz="900" dirty="0">
                <a:latin typeface="Century Gothic"/>
                <a:ea typeface="+mn-lt"/>
                <a:cs typeface="+mn-lt"/>
              </a:rPr>
              <a:t>.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Насыщенная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полезными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 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компонентами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соль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глубоко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проникает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тело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продукта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обогащая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его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витаминами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придавая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особый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вкус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аромат</a:t>
            </a:r>
            <a:r>
              <a:rPr lang="en-US" sz="900" dirty="0">
                <a:latin typeface="Century Gothic"/>
                <a:ea typeface="+mn-lt"/>
                <a:cs typeface="+mn-lt"/>
              </a:rPr>
              <a:t>.</a:t>
            </a:r>
            <a:endParaRPr lang="en-US" sz="900" dirty="0">
              <a:latin typeface="Century Gothic"/>
              <a:cs typeface="Calibri" panose="020F0502020204030204"/>
            </a:endParaRPr>
          </a:p>
          <a:p>
            <a:pPr indent="182880" algn="just">
              <a:spcBef>
                <a:spcPts val="200"/>
              </a:spcBef>
            </a:pPr>
            <a:r>
              <a:rPr lang="en-US" sz="900" dirty="0" err="1">
                <a:latin typeface="Century Gothic"/>
                <a:ea typeface="+mn-lt"/>
                <a:cs typeface="+mn-lt"/>
              </a:rPr>
              <a:t>Продукция</a:t>
            </a:r>
            <a:r>
              <a:rPr lang="en-US" sz="900" dirty="0">
                <a:latin typeface="Century Gothic"/>
                <a:ea typeface="+mn-lt"/>
                <a:cs typeface="+mn-lt"/>
              </a:rPr>
              <a:t> 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предприятия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сертифицирована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соответствии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российскими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стандартами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.</a:t>
            </a:r>
          </a:p>
          <a:p>
            <a:pPr indent="182880" algn="just">
              <a:spcBef>
                <a:spcPts val="200"/>
              </a:spcBef>
            </a:pPr>
            <a:r>
              <a:rPr lang="en-US" sz="900" dirty="0">
                <a:latin typeface="Century Gothic"/>
                <a:ea typeface="+mn-lt"/>
                <a:cs typeface="+mn-lt"/>
              </a:rPr>
              <a:t>С 2015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года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производстве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внедрена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функционирует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система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менеджмента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безопасности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пищевых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продуктов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ИСО 22000:2005.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данное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время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идет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процесс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перехода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ее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новую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версию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ИСО 22000:2018.</a:t>
            </a:r>
          </a:p>
          <a:p>
            <a:pPr indent="182880" algn="just">
              <a:spcBef>
                <a:spcPts val="200"/>
              </a:spcBef>
            </a:pPr>
            <a:r>
              <a:rPr lang="en-US" sz="900" dirty="0" err="1">
                <a:latin typeface="Century Gothic"/>
                <a:ea typeface="+mn-lt"/>
                <a:cs typeface="+mn-lt"/>
              </a:rPr>
              <a:t>Высокое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качество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нашей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продукции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подтверждается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многочисленными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медалями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дипломами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российских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международных</a:t>
            </a:r>
            <a:r>
              <a:rPr lang="en-US" sz="900" dirty="0">
                <a:latin typeface="Century Gothic"/>
                <a:ea typeface="+mn-lt"/>
                <a:cs typeface="+mn-lt"/>
              </a:rPr>
              <a:t> 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выставок</a:t>
            </a:r>
            <a:r>
              <a:rPr lang="en-US" sz="900" dirty="0">
                <a:latin typeface="Century Gothic"/>
                <a:ea typeface="+mn-lt"/>
                <a:cs typeface="+mn-lt"/>
              </a:rPr>
              <a:t>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среди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которых</a:t>
            </a:r>
            <a:r>
              <a:rPr lang="en-US" sz="900" dirty="0">
                <a:latin typeface="Century Gothic"/>
                <a:ea typeface="+mn-lt"/>
                <a:cs typeface="+mn-lt"/>
              </a:rPr>
              <a:t> 7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золотых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медалей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Гран-при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«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Лучший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года</a:t>
            </a:r>
            <a:r>
              <a:rPr lang="en-US" sz="900" dirty="0">
                <a:latin typeface="Century Gothic"/>
                <a:ea typeface="+mn-lt"/>
                <a:cs typeface="+mn-lt"/>
              </a:rPr>
              <a:t>» с 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самой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престижной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продуктовой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выставки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в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России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«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Продэкспо</a:t>
            </a:r>
            <a:r>
              <a:rPr lang="en-US" sz="900" dirty="0">
                <a:latin typeface="Century Gothic"/>
                <a:ea typeface="+mn-lt"/>
                <a:cs typeface="+mn-lt"/>
              </a:rPr>
              <a:t>»,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золотая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статуэтка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международного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конкурса</a:t>
            </a:r>
            <a:r>
              <a:rPr lang="en-US" sz="900" dirty="0">
                <a:latin typeface="Century Gothic"/>
                <a:ea typeface="+mn-lt"/>
                <a:cs typeface="+mn-lt"/>
              </a:rPr>
              <a:t> «ГЕММА»,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золотая</a:t>
            </a:r>
            <a:r>
              <a:rPr lang="en-US" sz="900" dirty="0">
                <a:latin typeface="Century Gothic"/>
                <a:ea typeface="+mn-lt"/>
                <a:cs typeface="+mn-lt"/>
              </a:rPr>
              <a:t>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медаль</a:t>
            </a:r>
            <a:r>
              <a:rPr lang="en-US" sz="900" dirty="0">
                <a:latin typeface="Century Gothic"/>
                <a:ea typeface="+mn-lt"/>
                <a:cs typeface="+mn-lt"/>
              </a:rPr>
              <a:t> с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выставки</a:t>
            </a:r>
            <a:r>
              <a:rPr lang="en-US" sz="900" dirty="0">
                <a:latin typeface="Century Gothic"/>
                <a:ea typeface="+mn-lt"/>
                <a:cs typeface="+mn-lt"/>
              </a:rPr>
              <a:t> «Green Week» и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мн</a:t>
            </a:r>
            <a:r>
              <a:rPr lang="en-US" sz="900" dirty="0">
                <a:latin typeface="Century Gothic"/>
                <a:ea typeface="+mn-lt"/>
                <a:cs typeface="+mn-lt"/>
              </a:rPr>
              <a:t>. </a:t>
            </a:r>
            <a:r>
              <a:rPr lang="en-US" sz="900" dirty="0" err="1">
                <a:latin typeface="Century Gothic"/>
                <a:ea typeface="+mn-lt"/>
                <a:cs typeface="+mn-lt"/>
              </a:rPr>
              <a:t>др</a:t>
            </a:r>
            <a:endParaRPr lang="en-US" sz="900" dirty="0" err="1">
              <a:latin typeface="Century Gothic"/>
              <a:cs typeface="Calibri"/>
            </a:endParaRPr>
          </a:p>
        </p:txBody>
      </p:sp>
      <p:pic>
        <p:nvPicPr>
          <p:cNvPr id="5" name="Рисунок 5" descr="Изображение выглядит как алкоголь, еда, другой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2F91F28A-D4CD-4B22-A6D4-56289E99F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143" y="3013527"/>
            <a:ext cx="2201742" cy="454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EB3E3-2864-4146-873D-736AD5065DA6}"/>
              </a:ext>
            </a:extLst>
          </p:cNvPr>
          <p:cNvSpPr txBox="1"/>
          <p:nvPr/>
        </p:nvSpPr>
        <p:spPr>
          <a:xfrm>
            <a:off x="143219" y="3420081"/>
            <a:ext cx="645727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 err="1">
                <a:latin typeface="Century Gothic"/>
              </a:rPr>
              <a:t>За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много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лет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успешной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деятельности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компания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завоевала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репутацию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надежного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поставщика</a:t>
            </a:r>
            <a:r>
              <a:rPr lang="en-US" sz="900" dirty="0">
                <a:latin typeface="Century Gothic"/>
              </a:rPr>
              <a:t>. В </a:t>
            </a:r>
            <a:r>
              <a:rPr lang="en-US" sz="900" dirty="0" err="1">
                <a:latin typeface="Century Gothic"/>
              </a:rPr>
              <a:t>работе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мы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стараемся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учитывать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индивидуальные</a:t>
            </a:r>
            <a:r>
              <a:rPr lang="en-US" sz="900" dirty="0">
                <a:latin typeface="Century Gothic"/>
              </a:rPr>
              <a:t> и </a:t>
            </a:r>
            <a:r>
              <a:rPr lang="en-US" sz="900" dirty="0" err="1">
                <a:latin typeface="Century Gothic"/>
              </a:rPr>
              <a:t>региональные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особенности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клиентов</a:t>
            </a:r>
            <a:r>
              <a:rPr lang="en-US" sz="900" dirty="0">
                <a:latin typeface="Century Gothic"/>
              </a:rPr>
              <a:t>. </a:t>
            </a:r>
            <a:r>
              <a:rPr lang="en-US" sz="900" dirty="0" err="1">
                <a:latin typeface="Century Gothic"/>
              </a:rPr>
              <a:t>Сотрудничество</a:t>
            </a:r>
            <a:r>
              <a:rPr lang="en-US" sz="900" dirty="0">
                <a:latin typeface="Century Gothic"/>
              </a:rPr>
              <a:t> с </a:t>
            </a:r>
            <a:r>
              <a:rPr lang="en-US" sz="900" dirty="0" err="1">
                <a:latin typeface="Century Gothic"/>
              </a:rPr>
              <a:t>нами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является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экономически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выгодным</a:t>
            </a:r>
            <a:r>
              <a:rPr lang="en-US" sz="900" dirty="0">
                <a:latin typeface="Century Gothic"/>
              </a:rPr>
              <a:t> и </a:t>
            </a:r>
            <a:r>
              <a:rPr lang="en-US" sz="900" dirty="0" err="1">
                <a:latin typeface="Century Gothic"/>
              </a:rPr>
              <a:t>комфортным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процессом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взаимовы</a:t>
            </a:r>
            <a:r>
              <a:rPr lang="ru-RU" sz="900" dirty="0">
                <a:latin typeface="Century Gothic"/>
              </a:rPr>
              <a:t>г</a:t>
            </a:r>
            <a:r>
              <a:rPr lang="en-US" sz="900" dirty="0" err="1">
                <a:latin typeface="Century Gothic"/>
              </a:rPr>
              <a:t>одной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работы</a:t>
            </a:r>
            <a:r>
              <a:rPr lang="en-US" sz="900" dirty="0">
                <a:latin typeface="Century Gothic"/>
              </a:rPr>
              <a:t>. </a:t>
            </a:r>
            <a:r>
              <a:rPr lang="en-US" sz="900" dirty="0" err="1">
                <a:latin typeface="Century Gothic"/>
              </a:rPr>
              <a:t>Имеется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опыт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работы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лицензионному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соглашению</a:t>
            </a:r>
            <a:r>
              <a:rPr lang="en-US" sz="900" dirty="0">
                <a:latin typeface="Century Gothic"/>
              </a:rPr>
              <a:t>, с </a:t>
            </a:r>
            <a:r>
              <a:rPr lang="en-US" sz="900" dirty="0" err="1">
                <a:latin typeface="Century Gothic"/>
              </a:rPr>
              <a:t>Хорека</a:t>
            </a:r>
            <a:r>
              <a:rPr lang="en-US" sz="900" dirty="0">
                <a:latin typeface="Century Gothic"/>
              </a:rPr>
              <a:t>, с </a:t>
            </a:r>
            <a:r>
              <a:rPr lang="en-US" sz="900" dirty="0" err="1">
                <a:latin typeface="Century Gothic"/>
              </a:rPr>
              <a:t>крупнейшими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ритейлами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нашей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страны</a:t>
            </a:r>
            <a:r>
              <a:rPr lang="en-US" sz="900" dirty="0">
                <a:latin typeface="Century Gothic"/>
              </a:rPr>
              <a:t>. </a:t>
            </a:r>
            <a:r>
              <a:rPr lang="en-US" sz="900" dirty="0" err="1">
                <a:latin typeface="Century Gothic"/>
              </a:rPr>
              <a:t>Можно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утверждать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что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продукция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представлена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всех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регионах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России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A01788B-E6F5-4968-8C80-32E30583A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682" y="4137905"/>
            <a:ext cx="2157047" cy="500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07356-6C5E-4AEA-9C03-6F9736CB32E6}"/>
              </a:ext>
            </a:extLst>
          </p:cNvPr>
          <p:cNvSpPr txBox="1"/>
          <p:nvPr/>
        </p:nvSpPr>
        <p:spPr>
          <a:xfrm>
            <a:off x="143219" y="4545048"/>
            <a:ext cx="6451261" cy="10793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91440"/>
            <a:r>
              <a:rPr lang="en-US" sz="900" dirty="0">
                <a:latin typeface="Century Gothic"/>
              </a:rPr>
              <a:t>География </a:t>
            </a:r>
            <a:r>
              <a:rPr lang="en-US" sz="900" dirty="0" err="1">
                <a:latin typeface="Century Gothic"/>
              </a:rPr>
              <a:t>поставок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нашей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продукции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постоянно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растет</a:t>
            </a:r>
            <a:r>
              <a:rPr lang="en-US" sz="900" dirty="0">
                <a:latin typeface="Century Gothic"/>
              </a:rPr>
              <a:t>,  в </a:t>
            </a:r>
            <a:r>
              <a:rPr lang="en-US" sz="900" dirty="0" err="1">
                <a:latin typeface="Century Gothic"/>
              </a:rPr>
              <a:t>настоящее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время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мы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осуществляем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поставки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продукции</a:t>
            </a:r>
            <a:r>
              <a:rPr lang="en-US" sz="900" dirty="0">
                <a:latin typeface="Century Gothic"/>
              </a:rPr>
              <a:t> в </a:t>
            </a:r>
            <a:r>
              <a:rPr lang="en-US" sz="900" dirty="0" err="1">
                <a:latin typeface="Century Gothic"/>
              </a:rPr>
              <a:t>Беларусь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Казахстан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Армению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Латвию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Турцию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  <a:p>
            <a:pPr indent="91440"/>
            <a:r>
              <a:rPr lang="en-US" sz="900" dirty="0" err="1">
                <a:latin typeface="Century Gothic"/>
              </a:rPr>
              <a:t>Осуществлена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первая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поставка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нашей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продукции</a:t>
            </a:r>
            <a:r>
              <a:rPr lang="en-US" sz="900" dirty="0">
                <a:latin typeface="Century Gothic"/>
              </a:rPr>
              <a:t> в </a:t>
            </a:r>
            <a:r>
              <a:rPr lang="en-US" sz="900" dirty="0" err="1">
                <a:latin typeface="Century Gothic"/>
              </a:rPr>
              <a:t>Израиль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  <a:p>
            <a:pPr indent="91440"/>
            <a:r>
              <a:rPr lang="en-US" sz="900" dirty="0" err="1">
                <a:latin typeface="Century Gothic"/>
              </a:rPr>
              <a:t>Предприятие</a:t>
            </a:r>
            <a:r>
              <a:rPr lang="en-US" sz="900" dirty="0">
                <a:latin typeface="Century Gothic"/>
              </a:rPr>
              <a:t> ИП </a:t>
            </a:r>
            <a:r>
              <a:rPr lang="en-US" sz="900" dirty="0" err="1">
                <a:latin typeface="Century Gothic"/>
              </a:rPr>
              <a:t>Хуажев</a:t>
            </a:r>
            <a:r>
              <a:rPr lang="en-US" sz="900" dirty="0">
                <a:latin typeface="Century Gothic"/>
              </a:rPr>
              <a:t> – </a:t>
            </a:r>
            <a:r>
              <a:rPr lang="en-US" sz="900" dirty="0" err="1">
                <a:latin typeface="Century Gothic"/>
              </a:rPr>
              <a:t>современное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динамично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развивающееся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предприятие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которое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заслуженно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пользуется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популярностью</a:t>
            </a:r>
            <a:r>
              <a:rPr lang="en-US" sz="900" dirty="0">
                <a:latin typeface="Century Gothic"/>
              </a:rPr>
              <a:t> у </a:t>
            </a:r>
            <a:r>
              <a:rPr lang="en-US" sz="900" dirty="0" err="1">
                <a:latin typeface="Century Gothic"/>
              </a:rPr>
              <a:t>потребителей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  <a:p>
            <a:r>
              <a:rPr lang="en-US" sz="900" dirty="0" err="1">
                <a:latin typeface="Century Gothic"/>
              </a:rPr>
              <a:t>Постоянно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расширяя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производство</a:t>
            </a:r>
            <a:r>
              <a:rPr lang="en-US" sz="900" dirty="0">
                <a:latin typeface="Century Gothic"/>
              </a:rPr>
              <a:t> и </a:t>
            </a:r>
            <a:r>
              <a:rPr lang="en-US" sz="900" dirty="0" err="1">
                <a:latin typeface="Century Gothic"/>
              </a:rPr>
              <a:t>совершенствуя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технологии</a:t>
            </a:r>
            <a:r>
              <a:rPr lang="en-US" sz="900" dirty="0">
                <a:latin typeface="Century Gothic"/>
              </a:rPr>
              <a:t>, </a:t>
            </a:r>
            <a:r>
              <a:rPr lang="en-US" sz="900" dirty="0" err="1">
                <a:latin typeface="Century Gothic"/>
              </a:rPr>
              <a:t>предприятие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преследует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цель</a:t>
            </a:r>
            <a:r>
              <a:rPr lang="en-US" sz="900" dirty="0">
                <a:latin typeface="Century Gothic"/>
              </a:rPr>
              <a:t> – </a:t>
            </a:r>
            <a:r>
              <a:rPr lang="en-US" sz="900" dirty="0" err="1">
                <a:latin typeface="Century Gothic"/>
              </a:rPr>
              <a:t>обеспечить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высококачественным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продуктом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наших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партнеров</a:t>
            </a:r>
            <a:r>
              <a:rPr lang="en-US" sz="900" dirty="0">
                <a:latin typeface="Century Gothic"/>
              </a:rPr>
              <a:t> и </a:t>
            </a:r>
            <a:r>
              <a:rPr lang="en-US" sz="900" dirty="0" err="1">
                <a:latin typeface="Century Gothic"/>
              </a:rPr>
              <a:t>соответственно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своего</a:t>
            </a:r>
            <a:r>
              <a:rPr lang="en-US" sz="900" dirty="0">
                <a:latin typeface="Century Gothic"/>
              </a:rPr>
              <a:t> </a:t>
            </a:r>
            <a:r>
              <a:rPr lang="en-US" sz="900" dirty="0" err="1">
                <a:latin typeface="Century Gothic"/>
              </a:rPr>
              <a:t>потребителя</a:t>
            </a:r>
            <a:r>
              <a:rPr lang="en-US" sz="900" dirty="0">
                <a:latin typeface="Century Gothic"/>
              </a:rPr>
              <a:t>.</a:t>
            </a:r>
            <a:endParaRPr lang="en-US" sz="900" dirty="0">
              <a:latin typeface="Century Gothic"/>
              <a:cs typeface="Calibri"/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393AEF10-B6F4-4CB8-8E50-C2660C5B4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27" y="958408"/>
            <a:ext cx="635421" cy="607879"/>
          </a:xfrm>
          <a:prstGeom prst="rect">
            <a:avLst/>
          </a:prstGeom>
        </p:spPr>
      </p:pic>
      <p:pic>
        <p:nvPicPr>
          <p:cNvPr id="10" name="Рисунок 10" descr="Изображение выглядит как ед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1C1117B2-4503-4A43-AA3F-CDD95C97D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515" y="2601759"/>
            <a:ext cx="655504" cy="626240"/>
          </a:xfrm>
          <a:prstGeom prst="rect">
            <a:avLst/>
          </a:prstGeom>
        </p:spPr>
      </p:pic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DBCA0EB9-BADA-4CDA-9535-B95B94835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0327" y="1729589"/>
            <a:ext cx="662963" cy="635421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43D0C110-3D17-4901-879A-028BB7003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326" y="3453809"/>
            <a:ext cx="662964" cy="6350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B1E576-13BC-4739-8023-36A42D0ACBD2}"/>
              </a:ext>
            </a:extLst>
          </p:cNvPr>
          <p:cNvSpPr txBox="1"/>
          <p:nvPr/>
        </p:nvSpPr>
        <p:spPr>
          <a:xfrm>
            <a:off x="8047822" y="1079653"/>
            <a:ext cx="39366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Качественное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sz="12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сырье</a:t>
            </a:r>
            <a:endParaRPr lang="en-US" sz="1200" b="1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  <a:p>
            <a:r>
              <a:rPr lang="en-US" sz="1200" dirty="0" err="1">
                <a:latin typeface="Century Gothic"/>
                <a:ea typeface="+mn-lt"/>
                <a:cs typeface="+mn-lt"/>
              </a:rPr>
              <a:t>Только</a:t>
            </a:r>
            <a:r>
              <a:rPr lang="en-US" sz="1200" dirty="0">
                <a:latin typeface="Century Gothic"/>
                <a:ea typeface="+mn-lt"/>
                <a:cs typeface="+mn-lt"/>
              </a:rPr>
              <a:t> у </a:t>
            </a:r>
            <a:r>
              <a:rPr lang="en-US" sz="1200" dirty="0" err="1">
                <a:latin typeface="Century Gothic"/>
                <a:ea typeface="+mn-lt"/>
                <a:cs typeface="+mn-lt"/>
              </a:rPr>
              <a:t>проверенных</a:t>
            </a:r>
            <a:r>
              <a:rPr lang="en-US" sz="1200" dirty="0">
                <a:latin typeface="Century Gothic"/>
                <a:ea typeface="+mn-lt"/>
                <a:cs typeface="+mn-lt"/>
              </a:rPr>
              <a:t> </a:t>
            </a:r>
            <a:r>
              <a:rPr lang="en-US" sz="1200" dirty="0" err="1">
                <a:latin typeface="Century Gothic"/>
                <a:ea typeface="+mn-lt"/>
                <a:cs typeface="+mn-lt"/>
              </a:rPr>
              <a:t>поставщиков</a:t>
            </a:r>
            <a:endParaRPr lang="en-US" sz="1200">
              <a:latin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EF996-2FBD-4FB9-AB5F-20B191CDF8FF}"/>
              </a:ext>
            </a:extLst>
          </p:cNvPr>
          <p:cNvSpPr txBox="1"/>
          <p:nvPr/>
        </p:nvSpPr>
        <p:spPr>
          <a:xfrm>
            <a:off x="8066184" y="1924280"/>
            <a:ext cx="47996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375623"/>
                </a:solidFill>
                <a:latin typeface="Century Gothic"/>
              </a:rPr>
              <a:t>Уникальная</a:t>
            </a:r>
            <a:r>
              <a:rPr lang="en-US" sz="1400" b="1" dirty="0">
                <a:solidFill>
                  <a:srgbClr val="375623"/>
                </a:solidFill>
                <a:latin typeface="Century Gothic"/>
              </a:rPr>
              <a:t> </a:t>
            </a:r>
            <a:r>
              <a:rPr lang="en-US" sz="1400" b="1" dirty="0" err="1">
                <a:solidFill>
                  <a:srgbClr val="375623"/>
                </a:solidFill>
                <a:latin typeface="Century Gothic"/>
              </a:rPr>
              <a:t>технология</a:t>
            </a:r>
            <a:r>
              <a:rPr lang="en-US" sz="1400" b="1" dirty="0">
                <a:solidFill>
                  <a:srgbClr val="375623"/>
                </a:solidFill>
                <a:latin typeface="Century Gothic"/>
              </a:rPr>
              <a:t> </a:t>
            </a:r>
            <a:r>
              <a:rPr lang="en-US" sz="1400" b="1" dirty="0" err="1">
                <a:solidFill>
                  <a:srgbClr val="375623"/>
                </a:solidFill>
                <a:latin typeface="Century Gothic"/>
              </a:rPr>
              <a:t>производства</a:t>
            </a:r>
            <a:r>
              <a:rPr lang="ru-RU" sz="1400" b="1" dirty="0">
                <a:solidFill>
                  <a:srgbClr val="375623"/>
                </a:solidFill>
                <a:latin typeface="Century Gothic"/>
              </a:rPr>
              <a:t> </a:t>
            </a:r>
          </a:p>
          <a:p>
            <a:r>
              <a:rPr lang="ru-RU" sz="1400" b="1" dirty="0">
                <a:solidFill>
                  <a:srgbClr val="375623"/>
                </a:solidFill>
                <a:latin typeface="Century Gothic"/>
              </a:rPr>
              <a:t>нет аналогов в мире</a:t>
            </a:r>
            <a:endParaRPr lang="en-US" sz="1400" b="1" dirty="0">
              <a:solidFill>
                <a:srgbClr val="375623"/>
              </a:solidFill>
              <a:latin typeface="Century Gothic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49FCE-5224-464C-BEA4-806D6C9741EB}"/>
              </a:ext>
            </a:extLst>
          </p:cNvPr>
          <p:cNvSpPr txBox="1"/>
          <p:nvPr/>
        </p:nvSpPr>
        <p:spPr>
          <a:xfrm>
            <a:off x="7469436" y="381918"/>
            <a:ext cx="46436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Наши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 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приемущества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: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405EC-E5F8-4810-A9EC-26E067F0951A}"/>
              </a:ext>
            </a:extLst>
          </p:cNvPr>
          <p:cNvSpPr txBox="1"/>
          <p:nvPr/>
        </p:nvSpPr>
        <p:spPr>
          <a:xfrm>
            <a:off x="8066183" y="2723003"/>
            <a:ext cx="34684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Продукция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, наименование 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и состав запатентованы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657A97-5DB7-46A9-9839-BEAD388A56FD}"/>
              </a:ext>
            </a:extLst>
          </p:cNvPr>
          <p:cNvSpPr txBox="1"/>
          <p:nvPr/>
        </p:nvSpPr>
        <p:spPr>
          <a:xfrm>
            <a:off x="8083318" y="428726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Сертификаты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20B133-060A-4CD1-9B64-6FDF0B9862AD}"/>
              </a:ext>
            </a:extLst>
          </p:cNvPr>
          <p:cNvSpPr txBox="1"/>
          <p:nvPr/>
        </p:nvSpPr>
        <p:spPr>
          <a:xfrm>
            <a:off x="8079626" y="4557618"/>
            <a:ext cx="40193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latin typeface="Century Gothic"/>
              </a:rPr>
              <a:t>Мы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работаем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по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системе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менеджмента</a:t>
            </a:r>
            <a:r>
              <a:rPr lang="en-US" sz="1200" dirty="0">
                <a:latin typeface="Century Gothic"/>
              </a:rPr>
              <a:t> </a:t>
            </a:r>
            <a:endParaRPr lang="en-US" sz="1200" dirty="0">
              <a:latin typeface="Century Gothic"/>
              <a:cs typeface="Calibri"/>
            </a:endParaRPr>
          </a:p>
          <a:p>
            <a:r>
              <a:rPr lang="en-US" sz="1200" dirty="0" err="1">
                <a:latin typeface="Century Gothic"/>
              </a:rPr>
              <a:t>безопасности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пищевой</a:t>
            </a:r>
            <a:r>
              <a:rPr lang="en-US" sz="1200" dirty="0">
                <a:latin typeface="Century Gothic"/>
              </a:rPr>
              <a:t> </a:t>
            </a:r>
            <a:r>
              <a:rPr lang="en-US" sz="1200" dirty="0" err="1">
                <a:latin typeface="Century Gothic"/>
              </a:rPr>
              <a:t>продукции</a:t>
            </a:r>
            <a:r>
              <a:rPr lang="en-US" sz="1200" dirty="0">
                <a:latin typeface="Century Gothic"/>
              </a:rPr>
              <a:t> </a:t>
            </a:r>
            <a:endParaRPr lang="en-US" sz="1200" dirty="0">
              <a:latin typeface="Century Gothic"/>
              <a:cs typeface="Calibri"/>
            </a:endParaRPr>
          </a:p>
          <a:p>
            <a:r>
              <a:rPr lang="en-US" sz="1200" dirty="0">
                <a:latin typeface="Century Gothic"/>
              </a:rPr>
              <a:t>ХАССП ISO 22000:2005</a:t>
            </a:r>
            <a:endParaRPr lang="en-US" sz="1200" dirty="0">
              <a:latin typeface="Century Gothic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F6AE5B-644D-46C6-ABF5-728769A05C6B}"/>
              </a:ext>
            </a:extLst>
          </p:cNvPr>
          <p:cNvSpPr txBox="1"/>
          <p:nvPr/>
        </p:nvSpPr>
        <p:spPr>
          <a:xfrm>
            <a:off x="8066186" y="3385454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Отлаженная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логистика</a:t>
            </a:r>
            <a:endParaRPr lang="en-US" sz="1400" b="1" dirty="0" err="1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AF98BD-64D2-4351-8BC0-293392D41579}"/>
              </a:ext>
            </a:extLst>
          </p:cNvPr>
          <p:cNvSpPr txBox="1"/>
          <p:nvPr/>
        </p:nvSpPr>
        <p:spPr>
          <a:xfrm>
            <a:off x="8075367" y="366644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Century Gothic"/>
              </a:rPr>
              <a:t>Все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поставки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согласно</a:t>
            </a:r>
            <a:r>
              <a:rPr lang="en-US" sz="1400" dirty="0">
                <a:latin typeface="Century Gothic"/>
              </a:rPr>
              <a:t> </a:t>
            </a:r>
            <a:r>
              <a:rPr lang="en-US" sz="1400" dirty="0" err="1">
                <a:latin typeface="Century Gothic"/>
              </a:rPr>
              <a:t>графику</a:t>
            </a:r>
            <a:endParaRPr lang="en-US" sz="1400" dirty="0">
              <a:latin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7DA77D-0CE1-43AE-AD92-DD432FABEC9D}"/>
              </a:ext>
            </a:extLst>
          </p:cNvPr>
          <p:cNvSpPr txBox="1"/>
          <p:nvPr/>
        </p:nvSpPr>
        <p:spPr>
          <a:xfrm>
            <a:off x="4645573" y="6195848"/>
            <a:ext cx="73677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entury Gothic"/>
              </a:rPr>
              <a:t>Плох обед, если соли нет!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27" y="4386772"/>
            <a:ext cx="643372" cy="63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2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20551152-259B-4C1D-B5FD-268E4A142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0"/>
            <a:ext cx="12192000" cy="6860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08A99-02D9-46F5-914F-9EA5BF34FFC9}"/>
              </a:ext>
            </a:extLst>
          </p:cNvPr>
          <p:cNvSpPr txBox="1"/>
          <p:nvPr/>
        </p:nvSpPr>
        <p:spPr>
          <a:xfrm>
            <a:off x="1023482" y="290228"/>
            <a:ext cx="533931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>
                <a:solidFill>
                  <a:srgbClr val="548235"/>
                </a:solidFill>
                <a:latin typeface="Century Gothic"/>
              </a:rPr>
              <a:t>Как помогаем</a:t>
            </a: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с рекламой:</a:t>
            </a:r>
            <a:endParaRPr lang="ru-RU" sz="280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B1737-0615-4677-874B-2AB1452D426D}"/>
              </a:ext>
            </a:extLst>
          </p:cNvPr>
          <p:cNvSpPr txBox="1"/>
          <p:nvPr/>
        </p:nvSpPr>
        <p:spPr>
          <a:xfrm>
            <a:off x="7031075" y="2790652"/>
            <a:ext cx="7643035" cy="453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350" b="1">
                <a:solidFill>
                  <a:srgbClr val="548235"/>
                </a:solidFill>
                <a:latin typeface="Century Gothic"/>
              </a:rPr>
              <a:t>Контакты:</a:t>
            </a: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AD961-9C17-4EEB-8F90-CA70029B8B80}"/>
              </a:ext>
            </a:extLst>
          </p:cNvPr>
          <p:cNvSpPr txBox="1"/>
          <p:nvPr/>
        </p:nvSpPr>
        <p:spPr>
          <a:xfrm>
            <a:off x="1065815" y="921290"/>
            <a:ext cx="4905941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1. Вместе с первой партией присылаем рекламные образцы наших продуктов, не включая в накладную. Первый год работы возможно софинансирование маркетинговых мероприятий до 50%, с момента размещения партнером наших продуктов не менее чем на 40-45% торговых площадей в регионе.</a:t>
            </a:r>
            <a:endParaRPr lang="ru-RU" sz="1050">
              <a:latin typeface="Century Gothic"/>
              <a:cs typeface="Calibri"/>
            </a:endParaRPr>
          </a:p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2. Рекламные буклеты, презентационные пакеты и др. рекламные материалы. </a:t>
            </a:r>
            <a:endParaRPr lang="ru-RU" sz="1050">
              <a:latin typeface="Century Gothic"/>
              <a:cs typeface="Calibri"/>
            </a:endParaRPr>
          </a:p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3. Наша фирменная стойка для выкладки продукции.</a:t>
            </a:r>
            <a:endParaRPr lang="ru-RU" sz="1050">
              <a:latin typeface="Century Gothic"/>
              <a:cs typeface="Calibri"/>
            </a:endParaRPr>
          </a:p>
          <a:p>
            <a:endParaRPr lang="ru-RU" sz="900" b="1" dirty="0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26AB8-0FD6-4EC4-A60C-6E91EE341A23}"/>
              </a:ext>
            </a:extLst>
          </p:cNvPr>
          <p:cNvSpPr txBox="1"/>
          <p:nvPr/>
        </p:nvSpPr>
        <p:spPr>
          <a:xfrm>
            <a:off x="1116615" y="2990701"/>
            <a:ext cx="4789966" cy="32085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Эффективное управление поставками и безперебойное снабжение клиентов своей продукцией предприятие обеспечивает за счет разветвленной логистической сети, наличие собственного автотранспорта и привлечение надежных транспортных компаний.</a:t>
            </a:r>
            <a:endParaRPr lang="ru-RU" sz="1050">
              <a:latin typeface="Century Gothic"/>
            </a:endParaRPr>
          </a:p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Собственным автотранспортом осуществляем перевозки по территории Республике Адыгея и по Крснодарскому краю бесплатно.</a:t>
            </a:r>
          </a:p>
          <a:p>
            <a:pPr algn="just"/>
            <a:r>
              <a:rPr lang="ru-RU" sz="1050">
                <a:latin typeface="Century Gothic"/>
                <a:ea typeface="+mn-lt"/>
                <a:cs typeface="+mn-lt"/>
              </a:rPr>
              <a:t>Наемным транспортом перевозки осуществляем согласно обговоренному графику с потребителем от 1 паллета и больше.</a:t>
            </a: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  <a:p>
            <a:endParaRPr lang="ru-RU" sz="900" dirty="0">
              <a:latin typeface="Century Gothic"/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64206-A6C1-4933-98D4-5BE139BABFCA}"/>
              </a:ext>
            </a:extLst>
          </p:cNvPr>
          <p:cNvSpPr txBox="1"/>
          <p:nvPr/>
        </p:nvSpPr>
        <p:spPr>
          <a:xfrm>
            <a:off x="7032254" y="920108"/>
            <a:ext cx="454187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>
                <a:latin typeface="Century Gothic"/>
                <a:ea typeface="+mn-lt"/>
                <a:cs typeface="+mn-lt"/>
              </a:rPr>
              <a:t>В случае заинтересованности нашей продукцией просим связаться с нами </a:t>
            </a:r>
            <a:r>
              <a:rPr lang="ru-RU" sz="1200" b="1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по телефону +7 918 420 30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84 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Century Gothic"/>
              <a:cs typeface="Calibri"/>
            </a:endParaRPr>
          </a:p>
          <a:p>
            <a:pPr algn="just"/>
            <a:r>
              <a:rPr lang="ru-RU" sz="1200">
                <a:latin typeface="Century Gothic"/>
                <a:ea typeface="+mn-lt"/>
                <a:cs typeface="+mn-lt"/>
              </a:rPr>
              <a:t>или написать на </a:t>
            </a:r>
            <a:r>
              <a:rPr lang="ru-RU" sz="1200" b="1">
                <a:solidFill>
                  <a:schemeClr val="accent6">
                    <a:lumMod val="50000"/>
                  </a:schemeClr>
                </a:solidFill>
                <a:latin typeface="Century Gothic"/>
                <a:ea typeface="+mn-lt"/>
                <a:cs typeface="+mn-lt"/>
              </a:rPr>
              <a:t>e-mail zabinas@mail.ru</a:t>
            </a:r>
            <a:r>
              <a:rPr lang="ru-RU" sz="1200">
                <a:latin typeface="Century Gothic"/>
                <a:ea typeface="+mn-lt"/>
                <a:cs typeface="+mn-lt"/>
              </a:rPr>
              <a:t> с запросом </a:t>
            </a:r>
            <a:endParaRPr lang="ru-RU" sz="1200">
              <a:latin typeface="Century Gothic"/>
              <a:cs typeface="Calibri"/>
            </a:endParaRPr>
          </a:p>
          <a:p>
            <a:pPr algn="just"/>
            <a:r>
              <a:rPr lang="ru-RU" sz="1200">
                <a:latin typeface="Century Gothic"/>
                <a:ea typeface="+mn-lt"/>
                <a:cs typeface="+mn-lt"/>
              </a:rPr>
              <a:t>на сотрудничество, с вами свяжется наш менеджер </a:t>
            </a:r>
            <a:endParaRPr lang="ru-RU" sz="1200">
              <a:latin typeface="Century Gothic"/>
              <a:cs typeface="Calibri"/>
            </a:endParaRPr>
          </a:p>
          <a:p>
            <a:pPr algn="just"/>
            <a:r>
              <a:rPr lang="ru-RU" sz="1200">
                <a:latin typeface="Century Gothic"/>
                <a:ea typeface="+mn-lt"/>
                <a:cs typeface="+mn-lt"/>
              </a:rPr>
              <a:t>и ответит на все интересующие вас вопросы.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C80AAC-AF90-4B9C-9BBC-88C1C480D829}"/>
              </a:ext>
            </a:extLst>
          </p:cNvPr>
          <p:cNvSpPr txBox="1"/>
          <p:nvPr/>
        </p:nvSpPr>
        <p:spPr>
          <a:xfrm>
            <a:off x="6323616" y="6199961"/>
            <a:ext cx="78877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>
                <a:solidFill>
                  <a:srgbClr val="548235"/>
                </a:solidFill>
                <a:latin typeface="Century Gothic"/>
              </a:rPr>
              <a:t>Без соли не вкусно,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 </a:t>
            </a:r>
            <a:r>
              <a:rPr lang="ru-RU" sz="2000" b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без хлеба не сытно</a:t>
            </a:r>
            <a:endParaRPr lang="ru-RU" sz="2000">
              <a:solidFill>
                <a:schemeClr val="accent6">
                  <a:lumMod val="50000"/>
                </a:schemeClr>
              </a:solidFill>
              <a:latin typeface="Century Gothic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5818E-0B47-4C43-B994-00072F82D30B}"/>
              </a:ext>
            </a:extLst>
          </p:cNvPr>
          <p:cNvSpPr txBox="1"/>
          <p:nvPr/>
        </p:nvSpPr>
        <p:spPr>
          <a:xfrm>
            <a:off x="7382933" y="3335867"/>
            <a:ext cx="3657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latin typeface="Century Gothic"/>
                <a:ea typeface="+mn-lt"/>
                <a:cs typeface="+mn-lt"/>
              </a:rPr>
              <a:t>+7 918 420 30 84</a:t>
            </a:r>
            <a:endParaRPr lang="ru-RU"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2B7829-72CF-4BD4-8896-7701DBE5540A}"/>
              </a:ext>
            </a:extLst>
          </p:cNvPr>
          <p:cNvSpPr txBox="1"/>
          <p:nvPr/>
        </p:nvSpPr>
        <p:spPr>
          <a:xfrm>
            <a:off x="7382933" y="3708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ea typeface="+mn-lt"/>
                <a:cs typeface="+mn-lt"/>
              </a:rPr>
              <a:t>e-mail zabinas@mail.ru</a:t>
            </a:r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F974D7-06BA-4880-9468-9D34AEEEF158}"/>
              </a:ext>
            </a:extLst>
          </p:cNvPr>
          <p:cNvSpPr txBox="1"/>
          <p:nvPr/>
        </p:nvSpPr>
        <p:spPr>
          <a:xfrm>
            <a:off x="7382933" y="40301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ea typeface="+mn-lt"/>
                <a:cs typeface="+mn-lt"/>
              </a:rPr>
              <a:t>https://adygsalt.ru</a:t>
            </a:r>
          </a:p>
        </p:txBody>
      </p:sp>
    </p:spTree>
    <p:extLst>
      <p:ext uri="{BB962C8B-B14F-4D97-AF65-F5344CB8AC3E}">
        <p14:creationId xmlns:p14="http://schemas.microsoft.com/office/powerpoint/2010/main" val="46585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85D3284-EAC5-4F8F-9AF9-DD620C6B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" y="-737"/>
            <a:ext cx="12188455" cy="6859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46AE7-E2AD-4170-9F6C-CE6F18B4BDB9}"/>
              </a:ext>
            </a:extLst>
          </p:cNvPr>
          <p:cNvSpPr txBox="1"/>
          <p:nvPr/>
        </p:nvSpPr>
        <p:spPr>
          <a:xfrm>
            <a:off x="2970028" y="134679"/>
            <a:ext cx="362038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b="1">
                <a:solidFill>
                  <a:srgbClr val="548235"/>
                </a:solidFill>
                <a:latin typeface="Century Gothic"/>
              </a:rPr>
              <a:t>Адыгейская </a:t>
            </a: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Century Gothic"/>
              </a:rPr>
              <a:t>соль</a:t>
            </a:r>
          </a:p>
        </p:txBody>
      </p:sp>
    </p:spTree>
    <p:extLst>
      <p:ext uri="{BB962C8B-B14F-4D97-AF65-F5344CB8AC3E}">
        <p14:creationId xmlns:p14="http://schemas.microsoft.com/office/powerpoint/2010/main" val="20272847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565</Words>
  <Application>Microsoft Office PowerPoint</Application>
  <PresentationFormat>Широкоэкранный</PresentationFormat>
  <Paragraphs>54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Alla</dc:creator>
  <cp:lastModifiedBy>Хуажев Аскер Асланович</cp:lastModifiedBy>
  <cp:revision>872</cp:revision>
  <dcterms:created xsi:type="dcterms:W3CDTF">2020-10-19T14:22:16Z</dcterms:created>
  <dcterms:modified xsi:type="dcterms:W3CDTF">2022-02-15T12:37:07Z</dcterms:modified>
</cp:coreProperties>
</file>