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Trebuchet MS" panose="020B0703020202090204" pitchFamily="34" charset="0"/>
      <p:regular r:id="rId20"/>
      <p:bold r:id="rId21"/>
      <p:italic r:id="rId22"/>
      <p:boldItalic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5">
          <p15:clr>
            <a:srgbClr val="9AA0A6"/>
          </p15:clr>
        </p15:guide>
        <p15:guide id="2" pos="227">
          <p15:clr>
            <a:srgbClr val="9AA0A6"/>
          </p15:clr>
        </p15:guide>
        <p15:guide id="3" orient="horz" pos="1701">
          <p15:clr>
            <a:srgbClr val="9AA0A6"/>
          </p15:clr>
        </p15:guide>
        <p15:guide id="4" pos="2880">
          <p15:clr>
            <a:srgbClr val="9AA0A6"/>
          </p15:clr>
        </p15:guide>
        <p15:guide id="5" orient="horz" pos="448">
          <p15:clr>
            <a:srgbClr val="9AA0A6"/>
          </p15:clr>
        </p15:guide>
        <p15:guide id="6" orient="horz" pos="300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6"/>
    <p:restoredTop sz="94681"/>
  </p:normalViewPr>
  <p:slideViewPr>
    <p:cSldViewPr snapToGrid="0">
      <p:cViewPr varScale="1">
        <p:scale>
          <a:sx n="159" d="100"/>
          <a:sy n="159" d="100"/>
        </p:scale>
        <p:origin x="176" y="464"/>
      </p:cViewPr>
      <p:guideLst>
        <p:guide orient="horz" pos="95"/>
        <p:guide pos="227"/>
        <p:guide orient="horz" pos="1701"/>
        <p:guide pos="2880"/>
        <p:guide orient="horz" pos="448"/>
        <p:guide orient="horz" pos="30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04a764c6a4_0_5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104a764c6a4_0_5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04a764c6a4_0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104a764c6a4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04a764c6a4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104a764c6a4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04a764c6a4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104a764c6a4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02d44a338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102d44a338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02d44a338c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102d44a338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04a764c6a4_0_6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104a764c6a4_0_6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02d44a338c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102d44a338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sz="27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reshimport.ru/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andrey.sharov@freshimport.ru" TargetMode="External"/><Relationship Id="rId5" Type="http://schemas.openxmlformats.org/officeDocument/2006/relationships/hyperlink" Target="mailto:msk@freshimport.ru" TargetMode="External"/><Relationship Id="rId4" Type="http://schemas.openxmlformats.org/officeDocument/2006/relationships/hyperlink" Target="https://www.instagram.com/fresh.impor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6"/>
          <p:cNvPicPr preferRelativeResize="0"/>
          <p:nvPr/>
        </p:nvPicPr>
        <p:blipFill rotWithShape="1">
          <a:blip r:embed="rId3">
            <a:alphaModFix/>
          </a:blip>
          <a:srcRect l="12464" t="26588" b="38245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91681" y="1328319"/>
            <a:ext cx="2915550" cy="2087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/>
          <p:nvPr/>
        </p:nvSpPr>
        <p:spPr>
          <a:xfrm rot="10800000" flipH="1">
            <a:off x="4457699" y="2187899"/>
            <a:ext cx="4686300" cy="2955600"/>
          </a:xfrm>
          <a:prstGeom prst="rect">
            <a:avLst/>
          </a:prstGeom>
          <a:solidFill>
            <a:srgbClr val="FFDB8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7"/>
          <p:cNvSpPr/>
          <p:nvPr/>
        </p:nvSpPr>
        <p:spPr>
          <a:xfrm rot="10800000" flipH="1">
            <a:off x="4457699" y="190484"/>
            <a:ext cx="4686300" cy="2006400"/>
          </a:xfrm>
          <a:prstGeom prst="rect">
            <a:avLst/>
          </a:prstGeom>
          <a:solidFill>
            <a:srgbClr val="009D8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7"/>
          <p:cNvSpPr/>
          <p:nvPr/>
        </p:nvSpPr>
        <p:spPr>
          <a:xfrm rot="10800000" flipH="1">
            <a:off x="0" y="520049"/>
            <a:ext cx="4457700" cy="179400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7"/>
          <p:cNvSpPr/>
          <p:nvPr/>
        </p:nvSpPr>
        <p:spPr>
          <a:xfrm>
            <a:off x="0" y="0"/>
            <a:ext cx="9144000" cy="189900"/>
          </a:xfrm>
          <a:prstGeom prst="rect">
            <a:avLst/>
          </a:prstGeom>
          <a:solidFill>
            <a:srgbClr val="FFDB8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7"/>
          <p:cNvSpPr txBox="1"/>
          <p:nvPr/>
        </p:nvSpPr>
        <p:spPr>
          <a:xfrm>
            <a:off x="610614" y="329978"/>
            <a:ext cx="4377600" cy="6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 КОМПАНИИ</a:t>
            </a:r>
            <a:endParaRPr sz="9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27"/>
          <p:cNvSpPr txBox="1"/>
          <p:nvPr/>
        </p:nvSpPr>
        <p:spPr>
          <a:xfrm>
            <a:off x="4457700" y="629100"/>
            <a:ext cx="4533600" cy="40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●"/>
            </a:pPr>
            <a:r>
              <a:rPr lang="r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Fresh Import - крупнейшая компания </a:t>
            </a:r>
            <a:br>
              <a:rPr lang="r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 изготовлению и поставке из Египта в Россию замороженной мякоти  манго сорта Зебдея.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●"/>
            </a:pPr>
            <a:r>
              <a:rPr lang="r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Мы сами нашли плантации, вырастили, собрали, очистили от кожуры и косточки, бережно заморозили  и привезли манго в Россию.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●"/>
            </a:pPr>
            <a:r>
              <a:rPr lang="r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Для вас – у нас нет посредников.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●"/>
            </a:pPr>
            <a:r>
              <a:rPr lang="r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Наш партнер в Египте Мустафа Енис. Он лично контролирует производство и отвечает за каждый килограмм продукции.</a:t>
            </a:r>
            <a:endParaRPr sz="1200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7" name="Google Shape;1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000" y="1596400"/>
            <a:ext cx="3930583" cy="184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7"/>
          <p:cNvSpPr txBox="1"/>
          <p:nvPr/>
        </p:nvSpPr>
        <p:spPr>
          <a:xfrm>
            <a:off x="5991175" y="4239350"/>
            <a:ext cx="30000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Адрес производства</a:t>
            </a:r>
            <a:endParaRPr sz="12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31 El-Adham-Rayel st-Helwan, Cairo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/>
          <p:nvPr/>
        </p:nvSpPr>
        <p:spPr>
          <a:xfrm rot="10800000" flipH="1">
            <a:off x="4457698" y="2188799"/>
            <a:ext cx="4686300" cy="2954700"/>
          </a:xfrm>
          <a:prstGeom prst="rect">
            <a:avLst/>
          </a:prstGeom>
          <a:solidFill>
            <a:srgbClr val="FFDB8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8"/>
          <p:cNvSpPr/>
          <p:nvPr/>
        </p:nvSpPr>
        <p:spPr>
          <a:xfrm rot="10800000" flipH="1">
            <a:off x="0" y="520324"/>
            <a:ext cx="3975900" cy="190500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8"/>
          <p:cNvSpPr/>
          <p:nvPr/>
        </p:nvSpPr>
        <p:spPr>
          <a:xfrm>
            <a:off x="0" y="0"/>
            <a:ext cx="9144000" cy="190500"/>
          </a:xfrm>
          <a:prstGeom prst="rect">
            <a:avLst/>
          </a:prstGeom>
          <a:solidFill>
            <a:srgbClr val="009D8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645484" y="329978"/>
            <a:ext cx="4377600" cy="6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 ПРОДУКТЕ</a:t>
            </a:r>
            <a:endParaRPr sz="9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" name="Google Shape;157;p28"/>
          <p:cNvSpPr txBox="1"/>
          <p:nvPr/>
        </p:nvSpPr>
        <p:spPr>
          <a:xfrm>
            <a:off x="274150" y="838826"/>
            <a:ext cx="4377600" cy="17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Быстрозамороженная мякоть манго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7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2400" lvl="0" indent="-10754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r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Элитный сорт «Зебдея», выращенный на собственных плантациях в Египте.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2400" lvl="0" indent="-10754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Char char="●"/>
            </a:pPr>
            <a:r>
              <a:rPr lang="r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Крупные плоды (до 800 грамм) – поэтому нарезка мякоти получается крупными дольками с максимальным сохранением естественной влаги.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" name="Google Shape;158;p28"/>
          <p:cNvSpPr txBox="1"/>
          <p:nvPr/>
        </p:nvSpPr>
        <p:spPr>
          <a:xfrm>
            <a:off x="6295350" y="2450125"/>
            <a:ext cx="2619300" cy="24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 100% созревания на ветке без химии и «ускорителей»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сладкий вкус без добавления подсластителей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уже очищено от косточки и кожуры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удобно хранить</a:t>
            </a:r>
            <a:endParaRPr sz="1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15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9" name="Google Shape;15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4801" y="1086400"/>
            <a:ext cx="1251342" cy="1493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8"/>
          <p:cNvPicPr preferRelativeResize="0"/>
          <p:nvPr/>
        </p:nvPicPr>
        <p:blipFill rotWithShape="1">
          <a:blip r:embed="rId4">
            <a:alphaModFix/>
          </a:blip>
          <a:srcRect l="7348" r="12070" b="14544"/>
          <a:stretch/>
        </p:blipFill>
        <p:spPr>
          <a:xfrm>
            <a:off x="3824000" y="2579463"/>
            <a:ext cx="1998000" cy="1421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8"/>
          <p:cNvPicPr preferRelativeResize="0"/>
          <p:nvPr/>
        </p:nvPicPr>
        <p:blipFill rotWithShape="1">
          <a:blip r:embed="rId5">
            <a:alphaModFix/>
          </a:blip>
          <a:srcRect t="4222" b="11828"/>
          <a:stretch/>
        </p:blipFill>
        <p:spPr>
          <a:xfrm>
            <a:off x="274150" y="2579500"/>
            <a:ext cx="1693501" cy="142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8"/>
          <p:cNvPicPr preferRelativeResize="0"/>
          <p:nvPr/>
        </p:nvPicPr>
        <p:blipFill rotWithShape="1">
          <a:blip r:embed="rId6">
            <a:alphaModFix/>
          </a:blip>
          <a:srcRect t="20301" r="9049" b="3975"/>
          <a:stretch/>
        </p:blipFill>
        <p:spPr>
          <a:xfrm>
            <a:off x="2084725" y="2584650"/>
            <a:ext cx="1662409" cy="14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/>
          <p:nvPr/>
        </p:nvSpPr>
        <p:spPr>
          <a:xfrm rot="10800000" flipH="1">
            <a:off x="4457698" y="2188799"/>
            <a:ext cx="4686300" cy="2954700"/>
          </a:xfrm>
          <a:prstGeom prst="rect">
            <a:avLst/>
          </a:prstGeom>
          <a:solidFill>
            <a:srgbClr val="FFDB8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9"/>
          <p:cNvSpPr/>
          <p:nvPr/>
        </p:nvSpPr>
        <p:spPr>
          <a:xfrm rot="10800000" flipH="1">
            <a:off x="0" y="520324"/>
            <a:ext cx="3975900" cy="190500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9"/>
          <p:cNvSpPr/>
          <p:nvPr/>
        </p:nvSpPr>
        <p:spPr>
          <a:xfrm>
            <a:off x="0" y="0"/>
            <a:ext cx="9144000" cy="190500"/>
          </a:xfrm>
          <a:prstGeom prst="rect">
            <a:avLst/>
          </a:prstGeom>
          <a:solidFill>
            <a:srgbClr val="009D8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9"/>
          <p:cNvSpPr txBox="1"/>
          <p:nvPr/>
        </p:nvSpPr>
        <p:spPr>
          <a:xfrm>
            <a:off x="645484" y="329978"/>
            <a:ext cx="4377600" cy="6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УПАКОВКА</a:t>
            </a:r>
            <a:endParaRPr sz="9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29"/>
          <p:cNvSpPr txBox="1"/>
          <p:nvPr/>
        </p:nvSpPr>
        <p:spPr>
          <a:xfrm>
            <a:off x="274150" y="838825"/>
            <a:ext cx="3623700" cy="11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4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Размер коробки: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6800" lvl="0" indent="-107551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Char char="●"/>
            </a:pPr>
            <a:r>
              <a:rPr lang="r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Длина 37 см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6800" lvl="0" indent="-10755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Char char="●"/>
            </a:pPr>
            <a:r>
              <a:rPr lang="r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Ширина 27 см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6800" lvl="0" indent="-10755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Char char="●"/>
            </a:pPr>
            <a:r>
              <a:rPr lang="r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Высота 18 см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29"/>
          <p:cNvSpPr txBox="1"/>
          <p:nvPr/>
        </p:nvSpPr>
        <p:spPr>
          <a:xfrm>
            <a:off x="6295344" y="2450123"/>
            <a:ext cx="2619300" cy="32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Размер пакета: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6800" marR="0" lvl="0" indent="-107551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Char char="●"/>
            </a:pPr>
            <a:r>
              <a:rPr lang="r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22 на 24 см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6800" marR="0" lvl="0" indent="-10755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r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Одна коробка – это 6 кг долек манго, расфасованных по шести пакетам.</a:t>
            </a:r>
            <a:r>
              <a:rPr lang="ru" sz="12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3" name="Google Shape;17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4801" y="1086400"/>
            <a:ext cx="1251342" cy="1493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/>
          <p:cNvPicPr preferRelativeResize="0"/>
          <p:nvPr/>
        </p:nvPicPr>
        <p:blipFill rotWithShape="1">
          <a:blip r:embed="rId4">
            <a:alphaModFix/>
          </a:blip>
          <a:srcRect t="21664" b="14314"/>
          <a:stretch/>
        </p:blipFill>
        <p:spPr>
          <a:xfrm>
            <a:off x="274150" y="2579475"/>
            <a:ext cx="1800000" cy="153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9"/>
          <p:cNvPicPr preferRelativeResize="0"/>
          <p:nvPr/>
        </p:nvPicPr>
        <p:blipFill rotWithShape="1">
          <a:blip r:embed="rId5">
            <a:alphaModFix/>
          </a:blip>
          <a:srcRect b="37437"/>
          <a:stretch/>
        </p:blipFill>
        <p:spPr>
          <a:xfrm>
            <a:off x="2158725" y="2590775"/>
            <a:ext cx="1800000" cy="15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4298203" y="2338772"/>
            <a:ext cx="1504800" cy="2014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/>
          <p:nvPr/>
        </p:nvSpPr>
        <p:spPr>
          <a:xfrm rot="10800000" flipH="1">
            <a:off x="0" y="-20100"/>
            <a:ext cx="9144000" cy="5163600"/>
          </a:xfrm>
          <a:prstGeom prst="rect">
            <a:avLst/>
          </a:prstGeom>
          <a:solidFill>
            <a:srgbClr val="FFDB8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30"/>
          <p:cNvPicPr preferRelativeResize="0"/>
          <p:nvPr/>
        </p:nvPicPr>
        <p:blipFill rotWithShape="1">
          <a:blip r:embed="rId3">
            <a:alphaModFix/>
          </a:blip>
          <a:srcRect l="-4410" t="4655" r="4410" b="44739"/>
          <a:stretch/>
        </p:blipFill>
        <p:spPr>
          <a:xfrm>
            <a:off x="2343175" y="-20100"/>
            <a:ext cx="6815622" cy="5163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2551" y="-10050"/>
            <a:ext cx="42971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0"/>
          <p:cNvSpPr txBox="1"/>
          <p:nvPr/>
        </p:nvSpPr>
        <p:spPr>
          <a:xfrm>
            <a:off x="293325" y="1341150"/>
            <a:ext cx="3000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ТОВАРООБОРОТ ПО КАНАЛАМ СБЫТА за 2020 год</a:t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Google Shape;185;p30"/>
          <p:cNvSpPr txBox="1"/>
          <p:nvPr/>
        </p:nvSpPr>
        <p:spPr>
          <a:xfrm>
            <a:off x="293325" y="2775600"/>
            <a:ext cx="3000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B2C - 390 000 кг.</a:t>
            </a:r>
            <a:r>
              <a:rPr lang="ru" sz="19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</a:t>
            </a:r>
            <a:endParaRPr sz="19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B2B - 50 000 кг</a:t>
            </a:r>
            <a:r>
              <a:rPr lang="ru" sz="19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</a:t>
            </a:r>
            <a:endParaRPr sz="19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*более 50% повторные заказы от клиентов</a:t>
            </a:r>
            <a:endParaRPr sz="9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/>
          <p:nvPr/>
        </p:nvSpPr>
        <p:spPr>
          <a:xfrm rot="10800000" flipH="1">
            <a:off x="0" y="520324"/>
            <a:ext cx="3975900" cy="190500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1"/>
          <p:cNvSpPr/>
          <p:nvPr/>
        </p:nvSpPr>
        <p:spPr>
          <a:xfrm>
            <a:off x="0" y="0"/>
            <a:ext cx="9144000" cy="190500"/>
          </a:xfrm>
          <a:prstGeom prst="rect">
            <a:avLst/>
          </a:prstGeom>
          <a:solidFill>
            <a:srgbClr val="009D8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1"/>
          <p:cNvSpPr txBox="1"/>
          <p:nvPr/>
        </p:nvSpPr>
        <p:spPr>
          <a:xfrm>
            <a:off x="645484" y="329978"/>
            <a:ext cx="4377600" cy="6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ГЕОГРАФИЯ</a:t>
            </a:r>
            <a:endParaRPr sz="9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3" name="Google Shape;193;p31"/>
          <p:cNvPicPr preferRelativeResize="0"/>
          <p:nvPr/>
        </p:nvPicPr>
        <p:blipFill rotWithShape="1">
          <a:blip r:embed="rId3">
            <a:alphaModFix/>
          </a:blip>
          <a:srcRect l="3175" t="23782" b="14507"/>
          <a:stretch/>
        </p:blipFill>
        <p:spPr>
          <a:xfrm>
            <a:off x="0" y="1322612"/>
            <a:ext cx="4322550" cy="275477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1"/>
          <p:cNvSpPr txBox="1"/>
          <p:nvPr/>
        </p:nvSpPr>
        <p:spPr>
          <a:xfrm>
            <a:off x="4284300" y="1016700"/>
            <a:ext cx="1779900" cy="31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>
                <a:solidFill>
                  <a:srgbClr val="009D8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Барнаул</a:t>
            </a:r>
            <a:endParaRPr sz="900" b="1">
              <a:solidFill>
                <a:srgbClr val="009D8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Бийск</a:t>
            </a:r>
            <a:endParaRPr sz="8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Новоалтайск</a:t>
            </a:r>
            <a:br>
              <a:rPr lang="ru" sz="9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9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>
                <a:solidFill>
                  <a:srgbClr val="009D8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Воронеж</a:t>
            </a:r>
            <a:endParaRPr sz="900" b="1">
              <a:solidFill>
                <a:srgbClr val="009D8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Липецк</a:t>
            </a:r>
            <a:endParaRPr sz="8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>
                <a:solidFill>
                  <a:srgbClr val="009D8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Екатеринбург</a:t>
            </a:r>
            <a:endParaRPr sz="900" b="1">
              <a:solidFill>
                <a:srgbClr val="009D8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009D8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>
                <a:solidFill>
                  <a:srgbClr val="009D8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Казань</a:t>
            </a:r>
            <a:endParaRPr sz="900" b="1">
              <a:solidFill>
                <a:srgbClr val="009D8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009D8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>
                <a:solidFill>
                  <a:srgbClr val="009D8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Калининград</a:t>
            </a:r>
            <a:endParaRPr sz="900" b="1">
              <a:solidFill>
                <a:srgbClr val="009D8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94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>
                <a:solidFill>
                  <a:srgbClr val="009D8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Кемерово</a:t>
            </a:r>
            <a:endParaRPr sz="900" b="1">
              <a:solidFill>
                <a:srgbClr val="009D8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Новокузнецк,</a:t>
            </a:r>
            <a:endParaRPr sz="8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Киселевск, Прокопьевск</a:t>
            </a:r>
            <a:endParaRPr sz="8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>
                <a:solidFill>
                  <a:srgbClr val="009D8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Краснодар</a:t>
            </a:r>
            <a:br>
              <a:rPr lang="ru" sz="9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" sz="8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Анапа, Геленджик</a:t>
            </a:r>
            <a:endParaRPr sz="8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Кореновск, Новороссийск</a:t>
            </a:r>
            <a:endParaRPr sz="8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Славянск-на-Кубани,</a:t>
            </a:r>
            <a:endParaRPr sz="8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Темрюк</a:t>
            </a:r>
            <a:endParaRPr sz="8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Тимашевск</a:t>
            </a:r>
            <a:endParaRPr sz="8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>
                <a:solidFill>
                  <a:srgbClr val="009D8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Красноярск</a:t>
            </a:r>
            <a:endParaRPr sz="8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94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94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94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ru" sz="9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9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p31"/>
          <p:cNvSpPr txBox="1"/>
          <p:nvPr/>
        </p:nvSpPr>
        <p:spPr>
          <a:xfrm>
            <a:off x="6025500" y="1016700"/>
            <a:ext cx="1779900" cy="3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b="1">
                <a:solidFill>
                  <a:srgbClr val="009D8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Крым</a:t>
            </a:r>
            <a:endParaRPr sz="900" b="1">
              <a:solidFill>
                <a:srgbClr val="009D8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Севастополь</a:t>
            </a:r>
            <a:endParaRPr sz="8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Симферополь</a:t>
            </a:r>
            <a:endParaRPr sz="8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Ялта</a:t>
            </a:r>
            <a:endParaRPr sz="8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1">
              <a:solidFill>
                <a:srgbClr val="009D8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b="1">
                <a:solidFill>
                  <a:srgbClr val="009D8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Москва</a:t>
            </a:r>
            <a:endParaRPr sz="900" b="1">
              <a:solidFill>
                <a:srgbClr val="009D8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1">
              <a:solidFill>
                <a:srgbClr val="009D8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b="1">
                <a:solidFill>
                  <a:srgbClr val="009D8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Нижний Новгород</a:t>
            </a:r>
            <a:endParaRPr sz="900" b="1">
              <a:solidFill>
                <a:srgbClr val="009D8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009D8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>
                <a:solidFill>
                  <a:srgbClr val="009D8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Новосибирск</a:t>
            </a:r>
            <a:endParaRPr sz="900" b="1">
              <a:solidFill>
                <a:srgbClr val="009D8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Бердск</a:t>
            </a:r>
            <a:endParaRPr sz="8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Искитим</a:t>
            </a:r>
            <a:br>
              <a:rPr lang="ru" sz="9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9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>
                <a:solidFill>
                  <a:srgbClr val="009D8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Омск</a:t>
            </a:r>
            <a:endParaRPr sz="900" b="1">
              <a:solidFill>
                <a:srgbClr val="009D8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009D8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>
                <a:solidFill>
                  <a:srgbClr val="009D8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Оренбург</a:t>
            </a:r>
            <a:endParaRPr sz="900" b="1">
              <a:solidFill>
                <a:srgbClr val="009D8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009D8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>
                <a:solidFill>
                  <a:srgbClr val="009D8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Пермь</a:t>
            </a:r>
            <a:endParaRPr sz="900" b="1">
              <a:solidFill>
                <a:srgbClr val="009D8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009D8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>
                <a:solidFill>
                  <a:srgbClr val="009D8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Ростов-на-Дону</a:t>
            </a:r>
            <a:endParaRPr sz="900" b="1">
              <a:solidFill>
                <a:srgbClr val="009D8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009D8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>
                <a:solidFill>
                  <a:srgbClr val="009D8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Санкт-петербург</a:t>
            </a:r>
            <a:endParaRPr sz="9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" name="Google Shape;196;p31"/>
          <p:cNvSpPr txBox="1"/>
          <p:nvPr/>
        </p:nvSpPr>
        <p:spPr>
          <a:xfrm>
            <a:off x="7506975" y="1016700"/>
            <a:ext cx="1779900" cy="3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b="1">
                <a:solidFill>
                  <a:srgbClr val="009D8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Сургут</a:t>
            </a:r>
            <a:endParaRPr sz="900" b="1">
              <a:solidFill>
                <a:srgbClr val="009D8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Нефтеюганск,</a:t>
            </a:r>
            <a:endParaRPr sz="8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Нижневартовск</a:t>
            </a:r>
            <a:endParaRPr sz="8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Ноябрьск,</a:t>
            </a:r>
            <a:endParaRPr sz="8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Ханты-Мансийск</a:t>
            </a:r>
            <a:endParaRPr sz="8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b="1">
                <a:solidFill>
                  <a:srgbClr val="009D8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Томск</a:t>
            </a:r>
            <a:endParaRPr sz="900" b="1">
              <a:solidFill>
                <a:srgbClr val="009D8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Северск</a:t>
            </a:r>
            <a:endParaRPr sz="8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b="1">
                <a:solidFill>
                  <a:srgbClr val="009D8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Тюмень</a:t>
            </a:r>
            <a:endParaRPr sz="900" b="1">
              <a:solidFill>
                <a:srgbClr val="009D8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Курган, Ишим, Тобольск</a:t>
            </a:r>
            <a:endParaRPr sz="800" b="1">
              <a:solidFill>
                <a:srgbClr val="009D8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1">
              <a:solidFill>
                <a:srgbClr val="009D8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b="1">
                <a:solidFill>
                  <a:srgbClr val="009D8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Уфа</a:t>
            </a:r>
            <a:endParaRPr sz="900" b="1">
              <a:solidFill>
                <a:srgbClr val="009D8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1">
              <a:solidFill>
                <a:srgbClr val="009D8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b="1">
                <a:solidFill>
                  <a:srgbClr val="009D8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Хабаровск</a:t>
            </a:r>
            <a:endParaRPr sz="900" b="1">
              <a:solidFill>
                <a:srgbClr val="009D8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Комсомольск-на-Амуре</a:t>
            </a:r>
            <a:endParaRPr sz="800" b="1">
              <a:solidFill>
                <a:srgbClr val="009D8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1">
              <a:solidFill>
                <a:srgbClr val="009D8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b="1">
                <a:solidFill>
                  <a:srgbClr val="009D8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Челябинск</a:t>
            </a:r>
            <a:endParaRPr sz="900" b="1">
              <a:solidFill>
                <a:srgbClr val="009D8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1">
              <a:solidFill>
                <a:srgbClr val="009D8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b="1">
                <a:solidFill>
                  <a:srgbClr val="009D8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Якутск</a:t>
            </a:r>
            <a:endParaRPr sz="900" b="1">
              <a:solidFill>
                <a:srgbClr val="009D8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009D8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/>
          <p:nvPr/>
        </p:nvSpPr>
        <p:spPr>
          <a:xfrm rot="10800000" flipH="1">
            <a:off x="4457699" y="2187899"/>
            <a:ext cx="4686300" cy="2955600"/>
          </a:xfrm>
          <a:prstGeom prst="rect">
            <a:avLst/>
          </a:prstGeom>
          <a:solidFill>
            <a:srgbClr val="FFDB8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32"/>
          <p:cNvSpPr/>
          <p:nvPr/>
        </p:nvSpPr>
        <p:spPr>
          <a:xfrm rot="10800000" flipH="1">
            <a:off x="4457700" y="190524"/>
            <a:ext cx="4686300" cy="2331000"/>
          </a:xfrm>
          <a:prstGeom prst="rect">
            <a:avLst/>
          </a:prstGeom>
          <a:solidFill>
            <a:srgbClr val="009D8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32"/>
          <p:cNvSpPr/>
          <p:nvPr/>
        </p:nvSpPr>
        <p:spPr>
          <a:xfrm rot="10800000" flipH="1">
            <a:off x="0" y="520049"/>
            <a:ext cx="4457700" cy="179400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2"/>
          <p:cNvSpPr/>
          <p:nvPr/>
        </p:nvSpPr>
        <p:spPr>
          <a:xfrm>
            <a:off x="0" y="0"/>
            <a:ext cx="9144000" cy="189900"/>
          </a:xfrm>
          <a:prstGeom prst="rect">
            <a:avLst/>
          </a:prstGeom>
          <a:solidFill>
            <a:srgbClr val="FFDB8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2"/>
          <p:cNvSpPr txBox="1"/>
          <p:nvPr/>
        </p:nvSpPr>
        <p:spPr>
          <a:xfrm>
            <a:off x="299189" y="329978"/>
            <a:ext cx="4377600" cy="6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КОММЕРЧЕСКОЕ ПРЕДЛОЖЕНИЕ</a:t>
            </a:r>
            <a:endParaRPr sz="5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32"/>
          <p:cNvSpPr txBox="1"/>
          <p:nvPr/>
        </p:nvSpPr>
        <p:spPr>
          <a:xfrm>
            <a:off x="4792951" y="3336555"/>
            <a:ext cx="3450095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кг. – 715 руб.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Доставка до 18 кг платная, согласно тарифов курьерских служб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Доставка 18 и более килограмм - БЕСПЛАТНО</a:t>
            </a:r>
            <a:endParaRPr sz="1100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32"/>
          <p:cNvSpPr txBox="1"/>
          <p:nvPr/>
        </p:nvSpPr>
        <p:spPr>
          <a:xfrm>
            <a:off x="299200" y="839775"/>
            <a:ext cx="4050600" cy="18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Компания Fresh Import поставляет свежезамороженное манго коробками. </a:t>
            </a:r>
            <a:endParaRPr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Одна коробка – это 6 кг долек манго, расфасованных по шести пакетам. </a:t>
            </a:r>
            <a:endParaRPr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ru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Продукт не содержит льда, кожуры, косточки. </a:t>
            </a:r>
            <a:endParaRPr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32"/>
          <p:cNvSpPr txBox="1"/>
          <p:nvPr/>
        </p:nvSpPr>
        <p:spPr>
          <a:xfrm>
            <a:off x="4897000" y="4539150"/>
            <a:ext cx="322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i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*4290 </a:t>
            </a:r>
            <a:r>
              <a:rPr lang="ru" sz="900" i="1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руб. стоимость за одну коробку весом 6 кг. </a:t>
            </a:r>
            <a:br>
              <a:rPr lang="ru" sz="900" i="1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9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9" name="Google Shape;209;p32"/>
          <p:cNvPicPr preferRelativeResize="0"/>
          <p:nvPr/>
        </p:nvPicPr>
        <p:blipFill rotWithShape="1">
          <a:blip r:embed="rId3">
            <a:alphaModFix/>
          </a:blip>
          <a:srcRect b="37437"/>
          <a:stretch/>
        </p:blipFill>
        <p:spPr>
          <a:xfrm>
            <a:off x="7154600" y="589225"/>
            <a:ext cx="1800000" cy="15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/>
          <p:nvPr/>
        </p:nvSpPr>
        <p:spPr>
          <a:xfrm rot="10800000" flipH="1">
            <a:off x="0" y="520324"/>
            <a:ext cx="3975900" cy="190500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3"/>
          <p:cNvSpPr/>
          <p:nvPr/>
        </p:nvSpPr>
        <p:spPr>
          <a:xfrm>
            <a:off x="0" y="0"/>
            <a:ext cx="9144000" cy="190500"/>
          </a:xfrm>
          <a:prstGeom prst="rect">
            <a:avLst/>
          </a:prstGeom>
          <a:solidFill>
            <a:srgbClr val="009D8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3"/>
          <p:cNvSpPr txBox="1"/>
          <p:nvPr/>
        </p:nvSpPr>
        <p:spPr>
          <a:xfrm>
            <a:off x="645484" y="329978"/>
            <a:ext cx="4377600" cy="6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КОНТАКТЫ</a:t>
            </a:r>
            <a:endParaRPr sz="9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Google Shape;217;p33"/>
          <p:cNvSpPr txBox="1"/>
          <p:nvPr/>
        </p:nvSpPr>
        <p:spPr>
          <a:xfrm>
            <a:off x="253550" y="898600"/>
            <a:ext cx="4377600" cy="19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009D8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Сайт</a:t>
            </a:r>
            <a:r>
              <a:rPr lang="ru" sz="1200" b="1" dirty="0">
                <a:solidFill>
                  <a:srgbClr val="0094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" sz="1200" b="1" u="sng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freshimport.ru</a:t>
            </a:r>
            <a:endParaRPr sz="1200" b="1" dirty="0">
              <a:solidFill>
                <a:srgbClr val="0094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009D8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Инстаграм</a:t>
            </a:r>
            <a:r>
              <a:rPr lang="ru" sz="1200" b="1" dirty="0">
                <a:solidFill>
                  <a:srgbClr val="0094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" sz="1200" b="1" u="sng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@FreshImport </a:t>
            </a:r>
            <a:endParaRPr sz="1200" b="1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009D8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009D8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Представительство в Москве </a:t>
            </a:r>
            <a:endParaRPr sz="1200" b="1" dirty="0">
              <a:solidFill>
                <a:srgbClr val="009D8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тел.: +7 995 508-25-59</a:t>
            </a:r>
            <a:endParaRPr sz="1200" b="1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инст: @mango.moskva</a:t>
            </a:r>
            <a:endParaRPr sz="1200" b="1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e-mail: </a:t>
            </a:r>
            <a:r>
              <a:rPr lang="ru" sz="1200" b="1" u="sng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msk@freshimport.ru</a:t>
            </a:r>
            <a:endParaRPr sz="1200" b="1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b="1" dirty="0">
                <a:solidFill>
                  <a:srgbClr val="009D8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Руководитель отдела по работе</a:t>
            </a:r>
            <a:endParaRPr sz="1200" b="1" dirty="0">
              <a:solidFill>
                <a:srgbClr val="009D8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b="1" dirty="0">
                <a:solidFill>
                  <a:srgbClr val="009D8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с сегментами Retail&amp;HoReCa</a:t>
            </a:r>
            <a:endParaRPr sz="1200" b="1" dirty="0">
              <a:solidFill>
                <a:srgbClr val="009D8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b="1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Андрей Шаров</a:t>
            </a:r>
            <a:endParaRPr sz="1200" b="1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b="1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+7 (916) 948-87-61</a:t>
            </a:r>
            <a:endParaRPr sz="1200" b="1" dirty="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e-mail: </a:t>
            </a:r>
            <a:r>
              <a:rPr lang="ru" sz="1200" b="1" u="sng" dirty="0">
                <a:solidFill>
                  <a:schemeClr val="hlink"/>
                </a:solidFill>
                <a:hlinkClick r:id="rId6"/>
              </a:rPr>
              <a:t>andrey.sharov@freshimport.ru</a:t>
            </a:r>
            <a:endParaRPr sz="1200" b="1" dirty="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dirty="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b="1" dirty="0">
                <a:solidFill>
                  <a:srgbClr val="009D8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Директор по развитию представительства</a:t>
            </a:r>
            <a:br>
              <a:rPr lang="ru-RU" sz="1200" b="1" dirty="0">
                <a:solidFill>
                  <a:srgbClr val="009D8E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200" b="1" dirty="0">
                <a:solidFill>
                  <a:srgbClr val="009D8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Хабаровске</a:t>
            </a:r>
            <a:br>
              <a:rPr lang="ru-RU" sz="1200" b="1" dirty="0">
                <a:solidFill>
                  <a:srgbClr val="009D8E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2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Олеся Уза</a:t>
            </a:r>
            <a:br>
              <a:rPr lang="ru-RU" sz="12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2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+7 (924) 205-29-09</a:t>
            </a:r>
            <a:br>
              <a:rPr lang="ru-RU" sz="1200" b="1" dirty="0">
                <a:solidFill>
                  <a:srgbClr val="009D8E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" sz="1200" b="1" dirty="0">
                <a:solidFill>
                  <a:srgbClr val="434343"/>
                </a:solidFill>
                <a:latin typeface="+mn-lt"/>
                <a:ea typeface="Century Gothic"/>
                <a:cs typeface="Century Gothic"/>
                <a:sym typeface="Century Gothic"/>
              </a:rPr>
              <a:t>e-mail: </a:t>
            </a:r>
            <a:r>
              <a:rPr lang="en-US" sz="1200" b="1" i="0" u="sng" dirty="0">
                <a:solidFill>
                  <a:srgbClr val="0070C0"/>
                </a:solidFill>
                <a:effectLst/>
                <a:latin typeface="+mn-lt"/>
              </a:rPr>
              <a:t>khbr@freshimport.ru</a:t>
            </a:r>
            <a:endParaRPr lang="ru-RU" sz="1200" b="1" u="sng" dirty="0">
              <a:solidFill>
                <a:srgbClr val="0070C0"/>
              </a:solidFill>
              <a:latin typeface="+mn-lt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8" name="Google Shape;218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25725" y="4132150"/>
            <a:ext cx="668349" cy="6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419</Words>
  <Application>Microsoft Macintosh PowerPoint</Application>
  <PresentationFormat>Экран (16:9)</PresentationFormat>
  <Paragraphs>135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Century Gothic</vt:lpstr>
      <vt:lpstr>Trebuchet MS</vt:lpstr>
      <vt:lpstr>Calibri</vt:lpstr>
      <vt:lpstr>Arial</vt:lpstr>
      <vt:lpstr>Verdana</vt:lpstr>
      <vt:lpstr>Simple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FreshImport</dc:creator>
  <cp:lastModifiedBy>Microsoft Office User</cp:lastModifiedBy>
  <cp:revision>6</cp:revision>
  <dcterms:modified xsi:type="dcterms:W3CDTF">2022-07-07T12:22:53Z</dcterms:modified>
</cp:coreProperties>
</file>