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8" r:id="rId9"/>
    <p:sldId id="267" r:id="rId10"/>
    <p:sldId id="265" r:id="rId11"/>
    <p:sldId id="269" r:id="rId12"/>
    <p:sldId id="270" r:id="rId13"/>
    <p:sldId id="271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091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43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181600"/>
            <a:ext cx="9144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 Black" pitchFamily="34" charset="0"/>
                <a:cs typeface="Aharoni" pitchFamily="2" charset="-79"/>
              </a:rPr>
              <a:t>СЭНДВИЧ-ПАНЕЛИ</a:t>
            </a:r>
          </a:p>
          <a:p>
            <a:r>
              <a:rPr lang="ru-RU" dirty="0" smtClean="0">
                <a:latin typeface="Arial Black" pitchFamily="34" charset="0"/>
              </a:rPr>
              <a:t>МЕТАЛЛОКОНСТРУКЦИИ</a:t>
            </a:r>
          </a:p>
          <a:p>
            <a:r>
              <a:rPr lang="ru-RU" dirty="0" smtClean="0">
                <a:latin typeface="Arial Black" pitchFamily="34" charset="0"/>
              </a:rPr>
              <a:t>МОНТАЖ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524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660118, Россия, г. Красноярск,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ул. Северное шоссе, 7в офис 9.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тел. : 8(800)350-1-360,</a:t>
            </a: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mail:sro@sibzsm.ru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http://sibzsm.ru/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Ленточный пресс 20м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r="13689" b="31314"/>
          <a:stretch/>
        </p:blipFill>
        <p:spPr>
          <a:xfrm>
            <a:off x="457200" y="1066800"/>
            <a:ext cx="7953375" cy="3561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0"/>
            <a:ext cx="3962400" cy="2227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0574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mbria" pitchFamily="18" charset="0"/>
              </a:defRPr>
            </a:lvl1pPr>
          </a:lstStyle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ПОЗВОЛЯЕТ ПОЛУЧИТЬ ИДЕАЛЬНУЮ ПОВЕРХНОСТЬ, ПОЛИМЕРИЗАЦИЮ КЛЕЯ НА 80%, ЧТО ДАЕТ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</a:t>
            </a:r>
            <a:r>
              <a:rPr lang="ru-RU" b="1" dirty="0" smtClean="0">
                <a:solidFill>
                  <a:schemeClr val="bg1"/>
                </a:solidFill>
              </a:rPr>
              <a:t> ПОЛУЧЕНИЯ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КАЧЕСТВА </a:t>
            </a:r>
            <a:r>
              <a:rPr lang="ru-RU" b="1" dirty="0" smtClean="0">
                <a:solidFill>
                  <a:schemeClr val="bg1"/>
                </a:solidFill>
              </a:rPr>
              <a:t>ПАНЕЛЕЙ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ВАШЕМ ОБЪЕКТЕ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34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Ленточный пресс 20м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76400"/>
            <a:ext cx="43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mbria" pitchFamily="18" charset="0"/>
              </a:defRPr>
            </a:lvl1pPr>
          </a:lstStyle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КАЧЕСТВО ЗАВИСИТ ОТ ТЕХНОЛОГИЙ ИЗГОТОВЛЕНИЯ, ЭТО ДОГМА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Р равномер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900" y="2209800"/>
            <a:ext cx="43308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" y="3194268"/>
            <a:ext cx="4360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mbria" pitchFamily="18" charset="0"/>
              </a:defRPr>
            </a:lvl1pPr>
          </a:lstStyle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Принцип ленточного пресса – при минимальном давлении, не разрушая структуру сэндвич-панели, получить полимеризацию двух компонентов клея, что на выходе дает 100% готовый продукт, а также отсутствие температурного шока при складировании на улице.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3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G_4326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94" b="34445"/>
          <a:stretch/>
        </p:blipFill>
        <p:spPr>
          <a:xfrm>
            <a:off x="3241219" y="1322801"/>
            <a:ext cx="4824413" cy="19812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Осторожно – роликовый пресс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45728"/>
            <a:ext cx="9067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mbria" pitchFamily="18" charset="0"/>
              </a:defRPr>
            </a:lvl1pPr>
          </a:lstStyle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Принцип роликового – для склеивания необходимо большее давление по сравнению с ленточным прессом, при этом оно не равномерно, что приводит к деформации металла, нарушая эстетику Вашего фасада, это не последняя проблема: при сжатии волокна происходит надлом волокон утеплителя, что приводит к уменьшению прочностных показателей, при этом данный тип оборудования не позволяет нагревать вал,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полимеризация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клея не достигает 50%, данную продукции по технологии требуется складировать на теплом складе в течении 12 часов,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сибири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ни у одного производителя нет теплых складов.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Р неравномер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719" y="1322801"/>
            <a:ext cx="2885481" cy="14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Рынок Левобереж(НЗСП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54"/>
          <a:stretch/>
        </p:blipFill>
        <p:spPr bwMode="auto">
          <a:xfrm>
            <a:off x="165100" y="1089440"/>
            <a:ext cx="3076119" cy="231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22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Какой будет Ваш объект?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78"/>
          <a:stretch/>
        </p:blipFill>
        <p:spPr>
          <a:xfrm>
            <a:off x="647699" y="934198"/>
            <a:ext cx="7581901" cy="52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6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МЕТАЛЛОКОНСТРУКЦИИ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состав металлоконструкций несущего каркаса зданий и сооружений входят: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колонны различных сечений и конструктивных решений.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ригели с монтажными соединениями по сварке или высокопрочных болтах.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сварные и прокатные балки покрытия, подкрановые балки, балки перекрытий.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стропильные и подстропильные фермы каркаса зданий.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связи и раскосы по колоннам и фермам.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монорельсы, тормозные конструкции путей подвесного транспорта.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стойки фахверка, прогоны, площадки лестницы</a:t>
            </a:r>
          </a:p>
          <a:p>
            <a:endParaRPr lang="ru-RU" dirty="0"/>
          </a:p>
        </p:txBody>
      </p:sp>
      <p:pic>
        <p:nvPicPr>
          <p:cNvPr id="4098" name="Picture 2" descr="\\192.168.212.100\Share\фото каркас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387600" cy="1790700"/>
          </a:xfrm>
          <a:prstGeom prst="rect">
            <a:avLst/>
          </a:prstGeom>
          <a:noFill/>
        </p:spPr>
      </p:pic>
      <p:pic>
        <p:nvPicPr>
          <p:cNvPr id="4099" name="Picture 3" descr="\\192.168.212.100\Share\фото каркасов\ЛСТК 8х1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43400"/>
            <a:ext cx="3161509" cy="1785759"/>
          </a:xfrm>
          <a:prstGeom prst="rect">
            <a:avLst/>
          </a:prstGeom>
          <a:noFill/>
        </p:spPr>
      </p:pic>
      <p:pic>
        <p:nvPicPr>
          <p:cNvPr id="4100" name="Picture 4" descr="C:\Users\User\Desktop\1395302601_5529362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512" y="4343400"/>
            <a:ext cx="3714488" cy="18018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3657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Изготовление металлоконструкций проходит в точном соответствии </a:t>
            </a:r>
            <a:r>
              <a:rPr lang="ru-RU" sz="1600" dirty="0" smtClean="0">
                <a:solidFill>
                  <a:schemeClr val="accent6"/>
                </a:solidFill>
              </a:rPr>
              <a:t>с ГОСТ 23118-2012 «КОН-СТРУКЦИИ СТАЛЬНЫЕ СТРОИТЕЛЬНЫЕ»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МОНТАЖ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 последние годы конкуренция в строительной отрасли сильно возросла, на рынок вышло много новых компаний, в том числе тех, которые не обладают специальными знаниями и достаточным опытом.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838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Мы уделяем большое внимание кадровому составу нашего предприятия, все наши инженерно-технические работники имеют </a:t>
            </a:r>
            <a:r>
              <a:rPr lang="ru-RU" dirty="0" smtClean="0">
                <a:solidFill>
                  <a:schemeClr val="accent6"/>
                </a:solidFill>
                <a:latin typeface="Cambria" pitchFamily="18" charset="0"/>
              </a:rPr>
              <a:t>высшее архитектурно-строительное образование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, наши монтажники и сварщики имеют профильное среднее образование и высокие профессиональные разряды, все сварщики имеют аттестаты </a:t>
            </a:r>
            <a:r>
              <a:rPr lang="ru-RU" dirty="0" smtClean="0">
                <a:solidFill>
                  <a:schemeClr val="accent6"/>
                </a:solidFill>
                <a:latin typeface="Cambria" pitchFamily="18" charset="0"/>
              </a:rPr>
              <a:t>НАКС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33800"/>
            <a:ext cx="347242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Мы предлагаем следующие виды работ: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Генеральный подряд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Железобетонные работы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Монтаж высотных сооружений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Монтаж металлоконструкций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Монтаж ограждающих конструкций</a:t>
            </a:r>
          </a:p>
          <a:p>
            <a:endParaRPr lang="ru-RU" dirty="0"/>
          </a:p>
        </p:txBody>
      </p:sp>
      <p:pic>
        <p:nvPicPr>
          <p:cNvPr id="1026" name="Picture 2" descr="C:\Users\User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378" y="3733800"/>
            <a:ext cx="5251622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212.100\Share\сайт\логотип\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71600"/>
            <a:ext cx="2362200" cy="239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5410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rPr>
              <a:t>тел. : 8(800)350-1-360,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icago" pitchFamily="34" charset="0"/>
                <a:cs typeface="Aharoni" pitchFamily="2" charset="-79"/>
              </a:rPr>
              <a:t>sibzsm.ru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579" y="4495800"/>
            <a:ext cx="655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Наша работа, приносит эстетическое наслаждение,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на Ваших объектах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066801"/>
            <a:ext cx="9372600" cy="11429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Миссия компании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 обеспечение строительных объектов комплексными   поставками материально-технических ресурсов.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Наша задача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– осуществить точный расчет Ваших потребностей и обеспечить Вас своевременными поставками качественных материалов, а так же предоставлять подробные консультации на всех этапах сделки до сдачи объекта в эксплуатацию.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О КОМПАНИИ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050" name="Picture 2" descr="C:\Users\User\Desktop\14847367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81" y="2667000"/>
            <a:ext cx="6015815" cy="33905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2667000"/>
            <a:ext cx="446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 2012г выполнено более</a:t>
            </a:r>
            <a:r>
              <a:rPr lang="ru-RU" dirty="0" smtClean="0">
                <a:solidFill>
                  <a:schemeClr val="accent6"/>
                </a:solidFill>
                <a:latin typeface="Cambria" pitchFamily="18" charset="0"/>
              </a:rPr>
              <a:t> 2000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проектов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Более </a:t>
            </a:r>
            <a:r>
              <a:rPr lang="ru-RU" dirty="0" smtClean="0">
                <a:solidFill>
                  <a:schemeClr val="accent6"/>
                </a:solidFill>
                <a:latin typeface="Cambria" pitchFamily="18" charset="0"/>
              </a:rPr>
              <a:t>900000м</a:t>
            </a:r>
            <a:r>
              <a:rPr lang="ru-RU" baseline="30000" dirty="0" smtClean="0">
                <a:solidFill>
                  <a:schemeClr val="accent6"/>
                </a:solidFill>
                <a:latin typeface="Cambria" pitchFamily="18" charset="0"/>
              </a:rPr>
              <a:t>2</a:t>
            </a:r>
            <a:r>
              <a:rPr lang="ru-RU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сэндвич-панелей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37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</a:t>
            </a:r>
            <a:r>
              <a:rPr lang="ru-RU" dirty="0" smtClean="0">
                <a:solidFill>
                  <a:schemeClr val="accent6"/>
                </a:solidFill>
              </a:rPr>
              <a:t>400000т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металлоконструкций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ПРОИЗВОДСТВО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074" name="Picture 2" descr="C:\Users\User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0387"/>
            <a:ext cx="2971800" cy="1981811"/>
          </a:xfrm>
          <a:prstGeom prst="rect">
            <a:avLst/>
          </a:prstGeom>
          <a:noFill/>
        </p:spPr>
      </p:pic>
      <p:pic>
        <p:nvPicPr>
          <p:cNvPr id="3075" name="Picture 3" descr="C:\Users\User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3463824" cy="1981200"/>
          </a:xfrm>
          <a:prstGeom prst="rect">
            <a:avLst/>
          </a:prstGeom>
          <a:noFill/>
        </p:spPr>
      </p:pic>
      <p:pic>
        <p:nvPicPr>
          <p:cNvPr id="3076" name="Picture 4" descr="C:\Users\User\Desktop\Рисунок5.jpg"/>
          <p:cNvPicPr>
            <a:picLocks noChangeAspect="1" noChangeArrowheads="1"/>
          </p:cNvPicPr>
          <p:nvPr/>
        </p:nvPicPr>
        <p:blipFill>
          <a:blip r:embed="rId4" cstate="print"/>
          <a:srcRect r="7692"/>
          <a:stretch>
            <a:fillRect/>
          </a:stretch>
        </p:blipFill>
        <p:spPr bwMode="auto">
          <a:xfrm>
            <a:off x="6400800" y="4191000"/>
            <a:ext cx="2743200" cy="19818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066800"/>
            <a:ext cx="85344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/>
                </a:solidFill>
                <a:latin typeface="Cambria" pitchFamily="18" charset="0"/>
              </a:rPr>
              <a:t>ООО «СЗСМ»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— это современное российское предприятие по изготовлению стеновых и кровельных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сэндвич-панелей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под брендом «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Технопан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» .  Наше предложение направлено к сегменту промышленных и индивидуальных потребителей, которые ценят качество и долговечность продуктов, а также надежность и своевременную поставку.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Сертификат </a:t>
            </a:r>
            <a:r>
              <a:rPr lang="ru-RU" dirty="0" smtClean="0">
                <a:solidFill>
                  <a:schemeClr val="accent6"/>
                </a:solidFill>
                <a:latin typeface="Cambria" pitchFamily="18" charset="0"/>
              </a:rPr>
              <a:t>ИСО 9001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– европейская культура производства;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  <a:latin typeface="Cambria" pitchFamily="18" charset="0"/>
              </a:rPr>
              <a:t>Личный менеджер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– полное сопровождение сделки на всех этапах;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895600"/>
            <a:ext cx="677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  <a:latin typeface="Cambria" pitchFamily="18" charset="0"/>
              </a:rPr>
              <a:t>Высокий уровень компетенции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– качественная консультация;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276600"/>
            <a:ext cx="7814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Дистрибьютор </a:t>
            </a:r>
            <a:r>
              <a:rPr lang="ru-RU" dirty="0" smtClean="0">
                <a:solidFill>
                  <a:schemeClr val="accent6"/>
                </a:solidFill>
                <a:latin typeface="Cambria" pitchFamily="18" charset="0"/>
              </a:rPr>
              <a:t>1 категории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ведущих заводов строительных материалов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– лучшая цена на  рынке.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СЭНДВИЧ-ПАНЕЛИ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400" b="1" dirty="0" smtClean="0">
                <a:solidFill>
                  <a:schemeClr val="accent6"/>
                </a:solidFill>
                <a:latin typeface="Cambria" pitchFamily="18" charset="0"/>
              </a:rPr>
              <a:t>Сэндвич-панель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представляет собой конструкцию, выполненную из двух профилированных стальных листов, между которыми находится наполнитель.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822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/>
                </a:solidFill>
                <a:latin typeface="Cambria" pitchFamily="18" charset="0"/>
              </a:rPr>
              <a:t>Облицовки панелей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изготавливаются из высококачественной оцинкованной стали производства ведущих российских производителей толщиной 0,5-0,7 мм с защитно-декоративным полимерным покрытием или без него.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Рисунок 6" descr="vidy_oblicovok_si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590800"/>
            <a:ext cx="2971800" cy="3459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590800"/>
            <a:ext cx="51920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 качестве наполнителя для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сэндвич-панелей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служит: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•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пенополиуретан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(</a:t>
            </a:r>
            <a:r>
              <a:rPr lang="ru-RU" sz="1400" dirty="0" smtClean="0">
                <a:solidFill>
                  <a:schemeClr val="accent6"/>
                </a:solidFill>
                <a:latin typeface="Cambria" pitchFamily="18" charset="0"/>
              </a:rPr>
              <a:t>ППУ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),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•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пенополиизоцианурат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(</a:t>
            </a:r>
            <a:r>
              <a:rPr lang="ru-RU" sz="1400" dirty="0" smtClean="0">
                <a:solidFill>
                  <a:schemeClr val="accent6"/>
                </a:solidFill>
                <a:latin typeface="Cambria" pitchFamily="18" charset="0"/>
              </a:rPr>
              <a:t>ПИР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)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•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минераловатный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утеплитель на базальтовой основе (</a:t>
            </a:r>
            <a:r>
              <a:rPr lang="ru-RU" sz="1400" dirty="0" smtClean="0">
                <a:solidFill>
                  <a:schemeClr val="accent6"/>
                </a:solidFill>
                <a:latin typeface="Cambria" pitchFamily="18" charset="0"/>
              </a:rPr>
              <a:t>МВУ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).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657600"/>
            <a:ext cx="1685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Виды покрытий: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Полиэфир,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Пластизоль,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Полиуретан,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ПВДФ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257800"/>
            <a:ext cx="327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Толщина утеплителя: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50-250мм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Georgia" pitchFamily="18" charset="0"/>
              </a:rPr>
              <a:t>Профилирование</a:t>
            </a:r>
          </a:p>
        </p:txBody>
      </p:sp>
      <p:pic>
        <p:nvPicPr>
          <p:cNvPr id="1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54" y="941943"/>
            <a:ext cx="6996546" cy="33899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89839" y="4400977"/>
            <a:ext cx="4188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Уникальная длинна участка профилирования и формирования замка, составляет 9 метров, что позволяет сформировать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замок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минимизируя</a:t>
            </a:r>
            <a:r>
              <a:rPr lang="ru-RU" dirty="0" smtClean="0">
                <a:latin typeface="Cambria" pitchFamily="18" charset="0"/>
              </a:rPr>
              <a:t> коэффициенты линейного расширения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075" name="Picture 3" descr="C:\Users\User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94366"/>
            <a:ext cx="4989839" cy="2854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160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Georgia" pitchFamily="18" charset="0"/>
              </a:rPr>
              <a:t>Профилирование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12960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Линия эконом класса, участок профилирования 1,2м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" name="Picture 6" descr="Торговый павильон Болотное (НЗСП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910" y="2826332"/>
            <a:ext cx="3923365" cy="32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Киреевск 065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910" y="902754"/>
            <a:ext cx="39608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603068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mbria" pitchFamily="18" charset="0"/>
              </a:defRPr>
            </a:lvl1pPr>
          </a:lstStyle>
          <a:p>
            <a:r>
              <a:rPr lang="ru-RU" dirty="0"/>
              <a:t>Быстрое профилирование металла, приводит к раскрытию замка вследствие, остаточного напряжения металла, это мы можем наблюдать на линиях «полуавтоматов» </a:t>
            </a:r>
            <a:r>
              <a:rPr lang="en-US" dirty="0" err="1"/>
              <a:t>Helling</a:t>
            </a:r>
            <a:r>
              <a:rPr lang="en-US" dirty="0"/>
              <a:t>, Dumas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22475" t="23958" r="24817" b="12500"/>
          <a:stretch/>
        </p:blipFill>
        <p:spPr>
          <a:xfrm>
            <a:off x="297873" y="1775936"/>
            <a:ext cx="4162658" cy="28213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6055" y="5341732"/>
            <a:ext cx="21381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последствия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31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Автоматическое формирование утеплителя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Picture 5" descr="правиль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352800" cy="19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3400" y="1295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mbria" pitchFamily="18" charset="0"/>
              </a:defRPr>
            </a:lvl1pPr>
          </a:lstStyle>
          <a:p>
            <a:r>
              <a:rPr lang="ru-RU" dirty="0"/>
              <a:t>За счет работы автоматического следящего устройства на производственной линии </a:t>
            </a:r>
            <a:r>
              <a:rPr lang="ru-RU" dirty="0" smtClean="0"/>
              <a:t>стыки </a:t>
            </a:r>
            <a:r>
              <a:rPr lang="ru-RU" dirty="0"/>
              <a:t>ламелей не </a:t>
            </a:r>
            <a:r>
              <a:rPr lang="ru-RU" dirty="0" smtClean="0"/>
              <a:t>совпадают, что делает Ваши сэндвич-панели максимально прочными, принцип прутков в венике.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t="31250" b="25000"/>
          <a:stretch/>
        </p:blipFill>
        <p:spPr>
          <a:xfrm>
            <a:off x="138112" y="3111651"/>
            <a:ext cx="8105775" cy="19938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14861" t="20834" r="7833" b="8333"/>
          <a:stretch/>
        </p:blipFill>
        <p:spPr>
          <a:xfrm>
            <a:off x="128587" y="4495800"/>
            <a:ext cx="3352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0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Автоматическое формирование утеплителя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874" t="8301" r="6394" b="9040"/>
          <a:stretch/>
        </p:blipFill>
        <p:spPr>
          <a:xfrm>
            <a:off x="2590799" y="1143000"/>
            <a:ext cx="6248401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6250" b="7292"/>
          <a:stretch/>
        </p:blipFill>
        <p:spPr>
          <a:xfrm>
            <a:off x="361974" y="3810000"/>
            <a:ext cx="5981651" cy="29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47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52400"/>
            <a:ext cx="5334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Автоматическое формирование утеплителя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1" name="Picture 7" descr="перечеркнут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4" y="3938549"/>
            <a:ext cx="3490913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SCN17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90"/>
          <a:stretch/>
        </p:blipFill>
        <p:spPr bwMode="auto">
          <a:xfrm>
            <a:off x="685801" y="917936"/>
            <a:ext cx="2990140" cy="29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dsc01484-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87"/>
          <a:stretch/>
        </p:blipFill>
        <p:spPr bwMode="auto">
          <a:xfrm>
            <a:off x="3335496" y="917936"/>
            <a:ext cx="2455704" cy="295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00_13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205" y="917934"/>
            <a:ext cx="3475795" cy="29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4800" y="3970114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mbria" pitchFamily="18" charset="0"/>
              </a:defRPr>
            </a:lvl1pPr>
          </a:lstStyle>
          <a:p>
            <a:pPr algn="just"/>
            <a:r>
              <a:rPr lang="ru-RU" dirty="0" smtClean="0"/>
              <a:t>ПРОЧНОСТЬ НА ИЗГИБ ПРИ ПРОИЗВОДСТВЕ СЭНДВИЧ ПАНЕЛЕЙ С РУЧНОЙ УКЛАДКОЙ ТЕЛПЛОИЗОЛЯЦИОННОГО КОВРА НА 30-50% НИЖЕ.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90801" y="3318669"/>
            <a:ext cx="373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последствия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709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2019-04-03T08:26:12Z</dcterms:created>
  <dcterms:modified xsi:type="dcterms:W3CDTF">2019-04-09T07:02:18Z</dcterms:modified>
</cp:coreProperties>
</file>