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9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</p:sldIdLst>
  <p:sldSz cx="12192000" cy="6858000"/>
  <p:notesSz cx="12192000" cy="6858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20" d="100"/>
          <a:sy n="120" d="100"/>
        </p:scale>
        <p:origin x="-1320" y="-6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12/13/2022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1" i="0">
                <a:solidFill>
                  <a:srgbClr val="F87407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12/13/2022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1" i="0">
                <a:solidFill>
                  <a:srgbClr val="F87407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12/13/2022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1" i="0">
                <a:solidFill>
                  <a:srgbClr val="F87407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12/13/2022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12/13/2022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043425" y="626440"/>
            <a:ext cx="4105148" cy="6972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1" i="0">
                <a:solidFill>
                  <a:srgbClr val="F87407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16305" y="3210890"/>
            <a:ext cx="10359389" cy="27539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12/13/2022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pg"/><Relationship Id="rId5" Type="http://schemas.openxmlformats.org/officeDocument/2006/relationships/image" Target="../media/image10.jpg"/><Relationship Id="rId4" Type="http://schemas.openxmlformats.org/officeDocument/2006/relationships/image" Target="../media/image9.jp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jpg"/><Relationship Id="rId5" Type="http://schemas.openxmlformats.org/officeDocument/2006/relationships/image" Target="../media/image17.jpg"/><Relationship Id="rId4" Type="http://schemas.openxmlformats.org/officeDocument/2006/relationships/image" Target="../media/image16.jp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g"/><Relationship Id="rId7" Type="http://schemas.openxmlformats.org/officeDocument/2006/relationships/image" Target="../media/image26.jpg"/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jpg"/><Relationship Id="rId5" Type="http://schemas.openxmlformats.org/officeDocument/2006/relationships/image" Target="../media/image24.jpg"/><Relationship Id="rId4" Type="http://schemas.openxmlformats.org/officeDocument/2006/relationships/image" Target="../media/image2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9" y="626440"/>
            <a:ext cx="1032637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Система</a:t>
            </a:r>
            <a:r>
              <a:rPr spc="-20" dirty="0"/>
              <a:t> </a:t>
            </a:r>
            <a:r>
              <a:rPr spc="-10" dirty="0"/>
              <a:t>контроля</a:t>
            </a:r>
            <a:r>
              <a:rPr spc="-5" dirty="0"/>
              <a:t> </a:t>
            </a:r>
            <a:r>
              <a:rPr spc="-10" dirty="0"/>
              <a:t>управления</a:t>
            </a:r>
            <a:r>
              <a:rPr spc="-25" dirty="0"/>
              <a:t> </a:t>
            </a:r>
            <a:r>
              <a:rPr spc="-15" dirty="0"/>
              <a:t>доступом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016914" y="2029205"/>
            <a:ext cx="150114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20" dirty="0">
                <a:latin typeface="Times New Roman"/>
                <a:cs typeface="Times New Roman"/>
              </a:rPr>
              <a:t>Доводчик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294585" y="2029205"/>
            <a:ext cx="92583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10" dirty="0">
                <a:latin typeface="Times New Roman"/>
                <a:cs typeface="Times New Roman"/>
              </a:rPr>
              <a:t>Пе</a:t>
            </a:r>
            <a:r>
              <a:rPr sz="2800" spc="-85" dirty="0">
                <a:latin typeface="Times New Roman"/>
                <a:cs typeface="Times New Roman"/>
              </a:rPr>
              <a:t>т</a:t>
            </a:r>
            <a:r>
              <a:rPr sz="2800" spc="-10" dirty="0">
                <a:latin typeface="Times New Roman"/>
                <a:cs typeface="Times New Roman"/>
              </a:rPr>
              <a:t>ля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150870" y="4065523"/>
            <a:ext cx="163830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latin typeface="Times New Roman"/>
                <a:cs typeface="Times New Roman"/>
              </a:rPr>
              <a:t>С</a:t>
            </a:r>
            <a:r>
              <a:rPr sz="2800" spc="-8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Times New Roman"/>
                <a:cs typeface="Times New Roman"/>
              </a:rPr>
              <a:t>рычагом</a:t>
            </a:r>
            <a:endParaRPr sz="2800">
              <a:latin typeface="Times New Roman"/>
              <a:cs typeface="Times New Roman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-18288" y="0"/>
            <a:ext cx="12230100" cy="6896100"/>
            <a:chOff x="-18288" y="0"/>
            <a:chExt cx="12230100" cy="6896100"/>
          </a:xfrm>
        </p:grpSpPr>
        <p:sp>
          <p:nvSpPr>
            <p:cNvPr id="7" name="object 7"/>
            <p:cNvSpPr/>
            <p:nvPr/>
          </p:nvSpPr>
          <p:spPr>
            <a:xfrm>
              <a:off x="761" y="761"/>
              <a:ext cx="12192000" cy="6858000"/>
            </a:xfrm>
            <a:custGeom>
              <a:avLst/>
              <a:gdLst/>
              <a:ahLst/>
              <a:cxnLst/>
              <a:rect l="l" t="t" r="r" b="b"/>
              <a:pathLst>
                <a:path w="12192000" h="6858000">
                  <a:moveTo>
                    <a:pt x="11690604" y="0"/>
                  </a:moveTo>
                  <a:lnTo>
                    <a:pt x="11726291" y="6857999"/>
                  </a:lnTo>
                </a:path>
                <a:path w="12192000" h="6858000">
                  <a:moveTo>
                    <a:pt x="0" y="6435852"/>
                  </a:moveTo>
                  <a:lnTo>
                    <a:pt x="12192000" y="6447726"/>
                  </a:lnTo>
                </a:path>
              </a:pathLst>
            </a:custGeom>
            <a:ln w="38100">
              <a:solidFill>
                <a:srgbClr val="F8740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2548255" y="2223515"/>
              <a:ext cx="753110" cy="1869439"/>
            </a:xfrm>
            <a:custGeom>
              <a:avLst/>
              <a:gdLst/>
              <a:ahLst/>
              <a:cxnLst/>
              <a:rect l="l" t="t" r="r" b="b"/>
              <a:pathLst>
                <a:path w="753110" h="1869439">
                  <a:moveTo>
                    <a:pt x="752983" y="38100"/>
                  </a:moveTo>
                  <a:lnTo>
                    <a:pt x="740283" y="31750"/>
                  </a:lnTo>
                  <a:lnTo>
                    <a:pt x="676783" y="0"/>
                  </a:lnTo>
                  <a:lnTo>
                    <a:pt x="676783" y="31750"/>
                  </a:lnTo>
                  <a:lnTo>
                    <a:pt x="5969" y="31750"/>
                  </a:lnTo>
                  <a:lnTo>
                    <a:pt x="5969" y="38036"/>
                  </a:lnTo>
                  <a:lnTo>
                    <a:pt x="0" y="40132"/>
                  </a:lnTo>
                  <a:lnTo>
                    <a:pt x="614921" y="1799145"/>
                  </a:lnTo>
                  <a:lnTo>
                    <a:pt x="584962" y="1809623"/>
                  </a:lnTo>
                  <a:lnTo>
                    <a:pt x="646049" y="1869059"/>
                  </a:lnTo>
                  <a:lnTo>
                    <a:pt x="653427" y="1811147"/>
                  </a:lnTo>
                  <a:lnTo>
                    <a:pt x="656844" y="1784477"/>
                  </a:lnTo>
                  <a:lnTo>
                    <a:pt x="626859" y="1794967"/>
                  </a:lnTo>
                  <a:lnTo>
                    <a:pt x="14909" y="44450"/>
                  </a:lnTo>
                  <a:lnTo>
                    <a:pt x="676783" y="44450"/>
                  </a:lnTo>
                  <a:lnTo>
                    <a:pt x="676783" y="76200"/>
                  </a:lnTo>
                  <a:lnTo>
                    <a:pt x="740283" y="44450"/>
                  </a:lnTo>
                  <a:lnTo>
                    <a:pt x="752983" y="38100"/>
                  </a:lnTo>
                  <a:close/>
                </a:path>
              </a:pathLst>
            </a:custGeom>
            <a:solidFill>
              <a:srgbClr val="F8740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object 9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468111" y="1726691"/>
              <a:ext cx="1933956" cy="1449324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138159" y="1693163"/>
              <a:ext cx="1991868" cy="1493519"/>
            </a:xfrm>
            <a:prstGeom prst="rect">
              <a:avLst/>
            </a:prstGeom>
          </p:spPr>
        </p:pic>
        <p:pic>
          <p:nvPicPr>
            <p:cNvPr id="11" name="object 11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394959" y="3835908"/>
              <a:ext cx="2007108" cy="1505712"/>
            </a:xfrm>
            <a:prstGeom prst="rect">
              <a:avLst/>
            </a:prstGeom>
          </p:spPr>
        </p:pic>
      </p:grpSp>
      <p:sp>
        <p:nvSpPr>
          <p:cNvPr id="12" name="object 12"/>
          <p:cNvSpPr txBox="1"/>
          <p:nvPr/>
        </p:nvSpPr>
        <p:spPr>
          <a:xfrm>
            <a:off x="8464042" y="3247771"/>
            <a:ext cx="108521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solidFill>
                  <a:srgbClr val="272727"/>
                </a:solidFill>
                <a:latin typeface="Arial MT"/>
                <a:cs typeface="Arial MT"/>
              </a:rPr>
              <a:t>M</a:t>
            </a:r>
            <a:r>
              <a:rPr sz="1200" dirty="0">
                <a:solidFill>
                  <a:srgbClr val="272727"/>
                </a:solidFill>
                <a:latin typeface="Arial MT"/>
                <a:cs typeface="Arial MT"/>
              </a:rPr>
              <a:t>A</a:t>
            </a:r>
            <a:r>
              <a:rPr sz="1200" spc="-5" dirty="0">
                <a:solidFill>
                  <a:srgbClr val="272727"/>
                </a:solidFill>
                <a:latin typeface="Arial MT"/>
                <a:cs typeface="Arial MT"/>
              </a:rPr>
              <a:t>MM</a:t>
            </a:r>
            <a:r>
              <a:rPr sz="1200" dirty="0">
                <a:solidFill>
                  <a:srgbClr val="272727"/>
                </a:solidFill>
                <a:latin typeface="Arial MT"/>
                <a:cs typeface="Arial MT"/>
              </a:rPr>
              <a:t>O</a:t>
            </a:r>
            <a:r>
              <a:rPr sz="1200" spc="10" dirty="0">
                <a:solidFill>
                  <a:srgbClr val="272727"/>
                </a:solidFill>
                <a:latin typeface="Arial MT"/>
                <a:cs typeface="Arial MT"/>
              </a:rPr>
              <a:t>T</a:t>
            </a:r>
            <a:r>
              <a:rPr sz="1200" spc="-5" dirty="0">
                <a:solidFill>
                  <a:srgbClr val="272727"/>
                </a:solidFill>
                <a:latin typeface="Arial MT"/>
                <a:cs typeface="Arial MT"/>
              </a:rPr>
              <a:t>H1</a:t>
            </a:r>
            <a:r>
              <a:rPr sz="1200" dirty="0">
                <a:solidFill>
                  <a:srgbClr val="272727"/>
                </a:solidFill>
                <a:latin typeface="Arial MT"/>
                <a:cs typeface="Arial MT"/>
              </a:rPr>
              <a:t>8</a:t>
            </a:r>
            <a:r>
              <a:rPr sz="1200" spc="-5" dirty="0">
                <a:solidFill>
                  <a:srgbClr val="272727"/>
                </a:solidFill>
                <a:latin typeface="Arial MT"/>
                <a:cs typeface="Arial MT"/>
              </a:rPr>
              <a:t>0</a:t>
            </a:r>
            <a:endParaRPr sz="1200">
              <a:latin typeface="Arial MT"/>
              <a:cs typeface="Arial MT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293611" y="3248405"/>
            <a:ext cx="49339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5" dirty="0">
                <a:solidFill>
                  <a:srgbClr val="272727"/>
                </a:solidFill>
                <a:latin typeface="Arial MT"/>
                <a:cs typeface="Arial MT"/>
              </a:rPr>
              <a:t>T</a:t>
            </a:r>
            <a:r>
              <a:rPr sz="1200" dirty="0">
                <a:solidFill>
                  <a:srgbClr val="272727"/>
                </a:solidFill>
                <a:latin typeface="Arial MT"/>
                <a:cs typeface="Arial MT"/>
              </a:rPr>
              <a:t>IGE</a:t>
            </a:r>
            <a:r>
              <a:rPr sz="1200" spc="-5" dirty="0">
                <a:solidFill>
                  <a:srgbClr val="272727"/>
                </a:solidFill>
                <a:latin typeface="Arial MT"/>
                <a:cs typeface="Arial MT"/>
              </a:rPr>
              <a:t>R</a:t>
            </a:r>
            <a:endParaRPr sz="1200">
              <a:latin typeface="Arial MT"/>
              <a:cs typeface="Arial MT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687948" y="5354192"/>
            <a:ext cx="158750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solidFill>
                  <a:srgbClr val="272727"/>
                </a:solidFill>
                <a:latin typeface="Arial MT"/>
                <a:cs typeface="Arial MT"/>
              </a:rPr>
              <a:t>VERTICLOSE-2-WALL</a:t>
            </a:r>
            <a:endParaRPr sz="1200">
              <a:latin typeface="Arial MT"/>
              <a:cs typeface="Arial MT"/>
            </a:endParaRPr>
          </a:p>
        </p:txBody>
      </p:sp>
      <p:pic>
        <p:nvPicPr>
          <p:cNvPr id="15" name="object 15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8211311" y="3819144"/>
            <a:ext cx="1918716" cy="1438656"/>
          </a:xfrm>
          <a:prstGeom prst="rect">
            <a:avLst/>
          </a:prstGeom>
        </p:spPr>
      </p:pic>
      <p:sp>
        <p:nvSpPr>
          <p:cNvPr id="16" name="object 16"/>
          <p:cNvSpPr txBox="1"/>
          <p:nvPr/>
        </p:nvSpPr>
        <p:spPr>
          <a:xfrm>
            <a:off x="9090406" y="5319141"/>
            <a:ext cx="38227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solidFill>
                  <a:srgbClr val="272727"/>
                </a:solidFill>
                <a:latin typeface="Arial MT"/>
                <a:cs typeface="Arial MT"/>
              </a:rPr>
              <a:t>L</a:t>
            </a:r>
            <a:r>
              <a:rPr sz="1200" dirty="0">
                <a:solidFill>
                  <a:srgbClr val="272727"/>
                </a:solidFill>
                <a:latin typeface="Arial MT"/>
                <a:cs typeface="Arial MT"/>
              </a:rPr>
              <a:t>IO</a:t>
            </a:r>
            <a:r>
              <a:rPr sz="1200" spc="-5" dirty="0">
                <a:solidFill>
                  <a:srgbClr val="272727"/>
                </a:solidFill>
                <a:latin typeface="Arial MT"/>
                <a:cs typeface="Arial MT"/>
              </a:rPr>
              <a:t>N</a:t>
            </a:r>
            <a:endParaRPr sz="12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-18288" y="0"/>
            <a:ext cx="12230100" cy="6896100"/>
            <a:chOff x="-18288" y="0"/>
            <a:chExt cx="12230100" cy="6896100"/>
          </a:xfrm>
        </p:grpSpPr>
        <p:sp>
          <p:nvSpPr>
            <p:cNvPr id="3" name="object 3"/>
            <p:cNvSpPr/>
            <p:nvPr/>
          </p:nvSpPr>
          <p:spPr>
            <a:xfrm>
              <a:off x="546354" y="761"/>
              <a:ext cx="12065" cy="6858000"/>
            </a:xfrm>
            <a:custGeom>
              <a:avLst/>
              <a:gdLst/>
              <a:ahLst/>
              <a:cxnLst/>
              <a:rect l="l" t="t" r="r" b="b"/>
              <a:pathLst>
                <a:path w="12065" h="6858000">
                  <a:moveTo>
                    <a:pt x="0" y="0"/>
                  </a:moveTo>
                  <a:lnTo>
                    <a:pt x="11874" y="6857999"/>
                  </a:lnTo>
                </a:path>
              </a:pathLst>
            </a:custGeom>
            <a:ln w="38100">
              <a:solidFill>
                <a:srgbClr val="F8740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761" y="6460997"/>
              <a:ext cx="12192000" cy="12065"/>
            </a:xfrm>
            <a:custGeom>
              <a:avLst/>
              <a:gdLst/>
              <a:ahLst/>
              <a:cxnLst/>
              <a:rect l="l" t="t" r="r" b="b"/>
              <a:pathLst>
                <a:path w="12192000" h="12064">
                  <a:moveTo>
                    <a:pt x="12192000" y="0"/>
                  </a:moveTo>
                  <a:lnTo>
                    <a:pt x="0" y="11874"/>
                  </a:lnTo>
                </a:path>
              </a:pathLst>
            </a:custGeom>
            <a:ln w="38100">
              <a:solidFill>
                <a:srgbClr val="F8740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104900" y="294132"/>
              <a:ext cx="4642104" cy="6105144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080760" y="294132"/>
              <a:ext cx="4916424" cy="6131052"/>
            </a:xfrm>
            <a:prstGeom prst="rect">
              <a:avLst/>
            </a:prstGeom>
          </p:spPr>
        </p:pic>
      </p:grpSp>
      <p:sp>
        <p:nvSpPr>
          <p:cNvPr id="7" name="Прямоугольник 6"/>
          <p:cNvSpPr/>
          <p:nvPr/>
        </p:nvSpPr>
        <p:spPr>
          <a:xfrm>
            <a:off x="1104900" y="6172200"/>
            <a:ext cx="1181100" cy="22707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9982200" y="6248400"/>
            <a:ext cx="838200" cy="15087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1676400" y="2057400"/>
            <a:ext cx="228600" cy="762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54404" y="626440"/>
            <a:ext cx="1045337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10" dirty="0"/>
              <a:t>Электромеханические,</a:t>
            </a:r>
            <a:r>
              <a:rPr spc="-45" dirty="0"/>
              <a:t> </a:t>
            </a:r>
            <a:r>
              <a:rPr spc="-5" dirty="0"/>
              <a:t>магнитные</a:t>
            </a:r>
            <a:r>
              <a:rPr spc="-15" dirty="0"/>
              <a:t> </a:t>
            </a:r>
            <a:r>
              <a:rPr dirty="0"/>
              <a:t>замки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6939" y="1793493"/>
            <a:ext cx="3627754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41300" indent="-229235">
              <a:lnSpc>
                <a:spcPct val="100000"/>
              </a:lnSpc>
              <a:spcBef>
                <a:spcPts val="95"/>
              </a:spcBef>
              <a:buFont typeface="Arial MT"/>
              <a:buChar char="•"/>
              <a:tabLst>
                <a:tab pos="241935" algn="l"/>
              </a:tabLst>
            </a:pPr>
            <a:r>
              <a:rPr sz="2800" spc="-10" dirty="0">
                <a:latin typeface="Calibri"/>
                <a:cs typeface="Calibri"/>
              </a:rPr>
              <a:t>Электромеханические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570601" y="1996185"/>
            <a:ext cx="150812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latin typeface="Calibri"/>
                <a:cs typeface="Calibri"/>
              </a:rPr>
              <a:t>LEKQ4040U4L9005VSZR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703189" y="2926207"/>
            <a:ext cx="147193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latin typeface="Calibri"/>
                <a:cs typeface="Calibri"/>
              </a:rPr>
              <a:t>LIKQ4040U2L9005VSZR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16939" y="3180410"/>
            <a:ext cx="313499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41300" indent="-229235">
              <a:lnSpc>
                <a:spcPct val="100000"/>
              </a:lnSpc>
              <a:spcBef>
                <a:spcPts val="95"/>
              </a:spcBef>
              <a:buFont typeface="Arial MT"/>
              <a:buChar char="•"/>
              <a:tabLst>
                <a:tab pos="241935" algn="l"/>
              </a:tabLst>
            </a:pPr>
            <a:r>
              <a:rPr sz="2800" spc="-10" dirty="0">
                <a:latin typeface="Calibri"/>
                <a:cs typeface="Calibri"/>
              </a:rPr>
              <a:t>Электромагнитные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645277" y="3383407"/>
            <a:ext cx="65341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Calibri"/>
                <a:cs typeface="Calibri"/>
              </a:rPr>
              <a:t>M</a:t>
            </a:r>
            <a:r>
              <a:rPr sz="1200" spc="-15" dirty="0">
                <a:latin typeface="Calibri"/>
                <a:cs typeface="Calibri"/>
              </a:rPr>
              <a:t>A</a:t>
            </a:r>
            <a:r>
              <a:rPr sz="1200" dirty="0">
                <a:latin typeface="Calibri"/>
                <a:cs typeface="Calibri"/>
              </a:rPr>
              <a:t>GM</a:t>
            </a:r>
            <a:r>
              <a:rPr sz="1200" spc="-15" dirty="0">
                <a:latin typeface="Calibri"/>
                <a:cs typeface="Calibri"/>
              </a:rPr>
              <a:t>A</a:t>
            </a:r>
            <a:r>
              <a:rPr sz="1200" dirty="0">
                <a:latin typeface="Calibri"/>
                <a:cs typeface="Calibri"/>
              </a:rPr>
              <a:t>G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668136" y="4020692"/>
            <a:ext cx="33972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Calibri"/>
                <a:cs typeface="Calibri"/>
              </a:rPr>
              <a:t>M</a:t>
            </a:r>
            <a:r>
              <a:rPr sz="1200" spc="-15" dirty="0">
                <a:latin typeface="Calibri"/>
                <a:cs typeface="Calibri"/>
              </a:rPr>
              <a:t>A</a:t>
            </a:r>
            <a:r>
              <a:rPr sz="1200" dirty="0">
                <a:latin typeface="Calibri"/>
                <a:cs typeface="Calibri"/>
              </a:rPr>
              <a:t>G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633084" y="4602860"/>
            <a:ext cx="44704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5" dirty="0">
                <a:latin typeface="Calibri"/>
                <a:cs typeface="Calibri"/>
              </a:rPr>
              <a:t>N</a:t>
            </a:r>
            <a:r>
              <a:rPr sz="1200" dirty="0">
                <a:latin typeface="Calibri"/>
                <a:cs typeface="Calibri"/>
              </a:rPr>
              <a:t>-</a:t>
            </a:r>
            <a:r>
              <a:rPr sz="1200" spc="-5" dirty="0">
                <a:latin typeface="Calibri"/>
                <a:cs typeface="Calibri"/>
              </a:rPr>
              <a:t>LINE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225921" y="4602860"/>
            <a:ext cx="46926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latin typeface="Calibri"/>
                <a:cs typeface="Calibri"/>
              </a:rPr>
              <a:t>B</a:t>
            </a:r>
            <a:r>
              <a:rPr sz="1200" dirty="0">
                <a:latin typeface="Calibri"/>
                <a:cs typeface="Calibri"/>
              </a:rPr>
              <a:t>-M</a:t>
            </a:r>
            <a:r>
              <a:rPr sz="1200" spc="-15" dirty="0">
                <a:latin typeface="Calibri"/>
                <a:cs typeface="Calibri"/>
              </a:rPr>
              <a:t>A</a:t>
            </a:r>
            <a:r>
              <a:rPr sz="1200" dirty="0">
                <a:latin typeface="Calibri"/>
                <a:cs typeface="Calibri"/>
              </a:rPr>
              <a:t>G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916939" y="4857750"/>
            <a:ext cx="274320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41300" indent="-229235">
              <a:lnSpc>
                <a:spcPct val="100000"/>
              </a:lnSpc>
              <a:spcBef>
                <a:spcPts val="95"/>
              </a:spcBef>
              <a:buFont typeface="Arial MT"/>
              <a:buChar char="•"/>
              <a:tabLst>
                <a:tab pos="241935" algn="l"/>
              </a:tabLst>
            </a:pPr>
            <a:r>
              <a:rPr sz="2800" spc="-20" dirty="0">
                <a:latin typeface="Calibri"/>
                <a:cs typeface="Calibri"/>
              </a:rPr>
              <a:t>Электрозащелка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642228" y="5305856"/>
            <a:ext cx="976630" cy="601980"/>
          </a:xfrm>
          <a:prstGeom prst="rect">
            <a:avLst/>
          </a:prstGeom>
        </p:spPr>
        <p:txBody>
          <a:bodyPr vert="horz" wrap="square" lIns="0" tIns="117475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925"/>
              </a:spcBef>
            </a:pPr>
            <a:r>
              <a:rPr sz="1200" spc="-10" dirty="0">
                <a:latin typeface="Times New Roman"/>
                <a:cs typeface="Times New Roman"/>
              </a:rPr>
              <a:t>INTRALEC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830"/>
              </a:spcBef>
            </a:pPr>
            <a:r>
              <a:rPr sz="1200" spc="-5" dirty="0">
                <a:latin typeface="Calibri"/>
                <a:cs typeface="Calibri"/>
              </a:rPr>
              <a:t>MODULEC-SF-E</a:t>
            </a:r>
            <a:endParaRPr sz="1200">
              <a:latin typeface="Calibri"/>
              <a:cs typeface="Calibri"/>
            </a:endParaRPr>
          </a:p>
        </p:txBody>
      </p:sp>
      <p:pic>
        <p:nvPicPr>
          <p:cNvPr id="13" name="object 1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191243" y="3457955"/>
            <a:ext cx="1805940" cy="1353312"/>
          </a:xfrm>
          <a:prstGeom prst="rect">
            <a:avLst/>
          </a:prstGeom>
        </p:spPr>
      </p:pic>
      <p:grpSp>
        <p:nvGrpSpPr>
          <p:cNvPr id="14" name="object 14"/>
          <p:cNvGrpSpPr/>
          <p:nvPr/>
        </p:nvGrpSpPr>
        <p:grpSpPr>
          <a:xfrm>
            <a:off x="761" y="10667"/>
            <a:ext cx="12192000" cy="6866890"/>
            <a:chOff x="761" y="10667"/>
            <a:chExt cx="12192000" cy="6866890"/>
          </a:xfrm>
        </p:grpSpPr>
        <p:sp>
          <p:nvSpPr>
            <p:cNvPr id="15" name="object 15"/>
            <p:cNvSpPr/>
            <p:nvPr/>
          </p:nvSpPr>
          <p:spPr>
            <a:xfrm>
              <a:off x="11670081" y="29717"/>
              <a:ext cx="12065" cy="6828790"/>
            </a:xfrm>
            <a:custGeom>
              <a:avLst/>
              <a:gdLst/>
              <a:ahLst/>
              <a:cxnLst/>
              <a:rect l="l" t="t" r="r" b="b"/>
              <a:pathLst>
                <a:path w="12065" h="6828790">
                  <a:moveTo>
                    <a:pt x="11759" y="0"/>
                  </a:moveTo>
                  <a:lnTo>
                    <a:pt x="0" y="6828279"/>
                  </a:lnTo>
                </a:path>
              </a:pathLst>
            </a:custGeom>
            <a:ln w="38100">
              <a:solidFill>
                <a:srgbClr val="F8740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761" y="6485382"/>
              <a:ext cx="12192000" cy="0"/>
            </a:xfrm>
            <a:custGeom>
              <a:avLst/>
              <a:gdLst/>
              <a:ahLst/>
              <a:cxnLst/>
              <a:rect l="l" t="t" r="r" b="b"/>
              <a:pathLst>
                <a:path w="12192000">
                  <a:moveTo>
                    <a:pt x="0" y="0"/>
                  </a:moveTo>
                  <a:lnTo>
                    <a:pt x="12192000" y="0"/>
                  </a:lnTo>
                </a:path>
              </a:pathLst>
            </a:custGeom>
            <a:ln w="38100">
              <a:solidFill>
                <a:srgbClr val="F8740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4199128" y="2059558"/>
              <a:ext cx="1430020" cy="2619375"/>
            </a:xfrm>
            <a:custGeom>
              <a:avLst/>
              <a:gdLst/>
              <a:ahLst/>
              <a:cxnLst/>
              <a:rect l="l" t="t" r="r" b="b"/>
              <a:pathLst>
                <a:path w="1430020" h="2619375">
                  <a:moveTo>
                    <a:pt x="1275168" y="44450"/>
                  </a:moveTo>
                  <a:lnTo>
                    <a:pt x="1223772" y="44450"/>
                  </a:lnTo>
                  <a:lnTo>
                    <a:pt x="1211021" y="44450"/>
                  </a:lnTo>
                  <a:lnTo>
                    <a:pt x="1210818" y="76200"/>
                  </a:lnTo>
                  <a:lnTo>
                    <a:pt x="1275168" y="44450"/>
                  </a:lnTo>
                  <a:close/>
                </a:path>
                <a:path w="1430020" h="2619375">
                  <a:moveTo>
                    <a:pt x="1287272" y="38481"/>
                  </a:moveTo>
                  <a:lnTo>
                    <a:pt x="1211326" y="0"/>
                  </a:lnTo>
                  <a:lnTo>
                    <a:pt x="1211110" y="31673"/>
                  </a:lnTo>
                  <a:lnTo>
                    <a:pt x="372872" y="26543"/>
                  </a:lnTo>
                  <a:lnTo>
                    <a:pt x="372872" y="39243"/>
                  </a:lnTo>
                  <a:lnTo>
                    <a:pt x="1211021" y="44373"/>
                  </a:lnTo>
                  <a:lnTo>
                    <a:pt x="1223772" y="44450"/>
                  </a:lnTo>
                  <a:lnTo>
                    <a:pt x="1275321" y="44373"/>
                  </a:lnTo>
                  <a:lnTo>
                    <a:pt x="1287272" y="38481"/>
                  </a:lnTo>
                  <a:close/>
                </a:path>
                <a:path w="1430020" h="2619375">
                  <a:moveTo>
                    <a:pt x="1385062" y="2619248"/>
                  </a:moveTo>
                  <a:lnTo>
                    <a:pt x="1369479" y="2583307"/>
                  </a:lnTo>
                  <a:lnTo>
                    <a:pt x="1351153" y="2541016"/>
                  </a:lnTo>
                  <a:lnTo>
                    <a:pt x="1330756" y="2565387"/>
                  </a:lnTo>
                  <a:lnTo>
                    <a:pt x="8128" y="1456055"/>
                  </a:lnTo>
                  <a:lnTo>
                    <a:pt x="0" y="1465707"/>
                  </a:lnTo>
                  <a:lnTo>
                    <a:pt x="1322603" y="2575128"/>
                  </a:lnTo>
                  <a:lnTo>
                    <a:pt x="1302258" y="2599436"/>
                  </a:lnTo>
                  <a:lnTo>
                    <a:pt x="1385062" y="2619248"/>
                  </a:lnTo>
                  <a:close/>
                </a:path>
                <a:path w="1430020" h="2619375">
                  <a:moveTo>
                    <a:pt x="1429131" y="1418209"/>
                  </a:moveTo>
                  <a:lnTo>
                    <a:pt x="1416431" y="1411859"/>
                  </a:lnTo>
                  <a:lnTo>
                    <a:pt x="1352931" y="1380109"/>
                  </a:lnTo>
                  <a:lnTo>
                    <a:pt x="1352931" y="1411859"/>
                  </a:lnTo>
                  <a:lnTo>
                    <a:pt x="4064" y="1411859"/>
                  </a:lnTo>
                  <a:lnTo>
                    <a:pt x="4064" y="1424559"/>
                  </a:lnTo>
                  <a:lnTo>
                    <a:pt x="1352931" y="1424559"/>
                  </a:lnTo>
                  <a:lnTo>
                    <a:pt x="1352931" y="1456309"/>
                  </a:lnTo>
                  <a:lnTo>
                    <a:pt x="1416431" y="1424559"/>
                  </a:lnTo>
                  <a:lnTo>
                    <a:pt x="1429131" y="1418209"/>
                  </a:lnTo>
                  <a:close/>
                </a:path>
                <a:path w="1430020" h="2619375">
                  <a:moveTo>
                    <a:pt x="1429766" y="993267"/>
                  </a:moveTo>
                  <a:lnTo>
                    <a:pt x="1414729" y="955802"/>
                  </a:lnTo>
                  <a:lnTo>
                    <a:pt x="1398016" y="914146"/>
                  </a:lnTo>
                  <a:lnTo>
                    <a:pt x="1376972" y="937882"/>
                  </a:lnTo>
                  <a:lnTo>
                    <a:pt x="377063" y="51054"/>
                  </a:lnTo>
                  <a:lnTo>
                    <a:pt x="368681" y="60452"/>
                  </a:lnTo>
                  <a:lnTo>
                    <a:pt x="1368564" y="947369"/>
                  </a:lnTo>
                  <a:lnTo>
                    <a:pt x="1347470" y="971169"/>
                  </a:lnTo>
                  <a:lnTo>
                    <a:pt x="1429766" y="993267"/>
                  </a:lnTo>
                  <a:close/>
                </a:path>
              </a:pathLst>
            </a:custGeom>
            <a:solidFill>
              <a:srgbClr val="F8740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8" name="object 18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824216" y="1921763"/>
              <a:ext cx="1758696" cy="1319784"/>
            </a:xfrm>
            <a:prstGeom prst="rect">
              <a:avLst/>
            </a:prstGeom>
          </p:spPr>
        </p:pic>
        <p:pic>
          <p:nvPicPr>
            <p:cNvPr id="19" name="object 19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879335" y="3392423"/>
              <a:ext cx="2004060" cy="1502664"/>
            </a:xfrm>
            <a:prstGeom prst="rect">
              <a:avLst/>
            </a:prstGeom>
          </p:spPr>
        </p:pic>
        <p:sp>
          <p:nvSpPr>
            <p:cNvPr id="20" name="object 20"/>
            <p:cNvSpPr/>
            <p:nvPr/>
          </p:nvSpPr>
          <p:spPr>
            <a:xfrm>
              <a:off x="4200652" y="3490214"/>
              <a:ext cx="1428115" cy="626745"/>
            </a:xfrm>
            <a:custGeom>
              <a:avLst/>
              <a:gdLst/>
              <a:ahLst/>
              <a:cxnLst/>
              <a:rect l="l" t="t" r="r" b="b"/>
              <a:pathLst>
                <a:path w="1428114" h="626745">
                  <a:moveTo>
                    <a:pt x="1355089" y="597437"/>
                  </a:moveTo>
                  <a:lnTo>
                    <a:pt x="1342517" y="626491"/>
                  </a:lnTo>
                  <a:lnTo>
                    <a:pt x="1427607" y="621792"/>
                  </a:lnTo>
                  <a:lnTo>
                    <a:pt x="1411351" y="602488"/>
                  </a:lnTo>
                  <a:lnTo>
                    <a:pt x="1366774" y="602488"/>
                  </a:lnTo>
                  <a:lnTo>
                    <a:pt x="1355089" y="597437"/>
                  </a:lnTo>
                  <a:close/>
                </a:path>
                <a:path w="1428114" h="626745">
                  <a:moveTo>
                    <a:pt x="1360149" y="585744"/>
                  </a:moveTo>
                  <a:lnTo>
                    <a:pt x="1355089" y="597437"/>
                  </a:lnTo>
                  <a:lnTo>
                    <a:pt x="1366774" y="602488"/>
                  </a:lnTo>
                  <a:lnTo>
                    <a:pt x="1371853" y="590804"/>
                  </a:lnTo>
                  <a:lnTo>
                    <a:pt x="1360149" y="585744"/>
                  </a:lnTo>
                  <a:close/>
                </a:path>
                <a:path w="1428114" h="626745">
                  <a:moveTo>
                    <a:pt x="1372743" y="556641"/>
                  </a:moveTo>
                  <a:lnTo>
                    <a:pt x="1360149" y="585744"/>
                  </a:lnTo>
                  <a:lnTo>
                    <a:pt x="1371853" y="590804"/>
                  </a:lnTo>
                  <a:lnTo>
                    <a:pt x="1366774" y="602488"/>
                  </a:lnTo>
                  <a:lnTo>
                    <a:pt x="1411351" y="602488"/>
                  </a:lnTo>
                  <a:lnTo>
                    <a:pt x="1372743" y="556641"/>
                  </a:lnTo>
                  <a:close/>
                </a:path>
                <a:path w="1428114" h="626745">
                  <a:moveTo>
                    <a:pt x="5080" y="0"/>
                  </a:moveTo>
                  <a:lnTo>
                    <a:pt x="0" y="11684"/>
                  </a:lnTo>
                  <a:lnTo>
                    <a:pt x="1355089" y="597437"/>
                  </a:lnTo>
                  <a:lnTo>
                    <a:pt x="1360149" y="585744"/>
                  </a:lnTo>
                  <a:lnTo>
                    <a:pt x="5080" y="0"/>
                  </a:lnTo>
                  <a:close/>
                </a:path>
              </a:pathLst>
            </a:custGeom>
            <a:solidFill>
              <a:srgbClr val="F8740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21" name="object 21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7373111" y="5076444"/>
            <a:ext cx="1548383" cy="1161288"/>
          </a:xfrm>
          <a:prstGeom prst="rect">
            <a:avLst/>
          </a:prstGeom>
        </p:spPr>
      </p:pic>
      <p:sp>
        <p:nvSpPr>
          <p:cNvPr id="22" name="object 22"/>
          <p:cNvSpPr/>
          <p:nvPr/>
        </p:nvSpPr>
        <p:spPr>
          <a:xfrm>
            <a:off x="3762248" y="5169280"/>
            <a:ext cx="1866900" cy="648335"/>
          </a:xfrm>
          <a:custGeom>
            <a:avLst/>
            <a:gdLst/>
            <a:ahLst/>
            <a:cxnLst/>
            <a:rect l="l" t="t" r="r" b="b"/>
            <a:pathLst>
              <a:path w="1866900" h="648335">
                <a:moveTo>
                  <a:pt x="1866392" y="328422"/>
                </a:moveTo>
                <a:lnTo>
                  <a:pt x="1860181" y="323850"/>
                </a:lnTo>
                <a:lnTo>
                  <a:pt x="1797812" y="277876"/>
                </a:lnTo>
                <a:lnTo>
                  <a:pt x="1792401" y="309245"/>
                </a:lnTo>
                <a:lnTo>
                  <a:pt x="3175" y="0"/>
                </a:lnTo>
                <a:lnTo>
                  <a:pt x="2032" y="6223"/>
                </a:lnTo>
                <a:lnTo>
                  <a:pt x="0" y="12192"/>
                </a:lnTo>
                <a:lnTo>
                  <a:pt x="1748358" y="618261"/>
                </a:lnTo>
                <a:lnTo>
                  <a:pt x="1737995" y="648258"/>
                </a:lnTo>
                <a:lnTo>
                  <a:pt x="1822450" y="637209"/>
                </a:lnTo>
                <a:lnTo>
                  <a:pt x="1807984" y="622414"/>
                </a:lnTo>
                <a:lnTo>
                  <a:pt x="1762887" y="576262"/>
                </a:lnTo>
                <a:lnTo>
                  <a:pt x="1752511" y="606259"/>
                </a:lnTo>
                <a:lnTo>
                  <a:pt x="77381" y="25666"/>
                </a:lnTo>
                <a:lnTo>
                  <a:pt x="1790255" y="321691"/>
                </a:lnTo>
                <a:lnTo>
                  <a:pt x="1784858" y="353060"/>
                </a:lnTo>
                <a:lnTo>
                  <a:pt x="1866392" y="328422"/>
                </a:lnTo>
                <a:close/>
              </a:path>
            </a:pathLst>
          </a:custGeom>
          <a:solidFill>
            <a:srgbClr val="F87407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3" name="object 23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9311640" y="5087111"/>
            <a:ext cx="1533144" cy="115062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99109" y="761"/>
            <a:ext cx="12065" cy="6858000"/>
          </a:xfrm>
          <a:custGeom>
            <a:avLst/>
            <a:gdLst/>
            <a:ahLst/>
            <a:cxnLst/>
            <a:rect l="l" t="t" r="r" b="b"/>
            <a:pathLst>
              <a:path w="12065" h="6858000">
                <a:moveTo>
                  <a:pt x="0" y="0"/>
                </a:moveTo>
                <a:lnTo>
                  <a:pt x="11874" y="6857999"/>
                </a:lnTo>
              </a:path>
            </a:pathLst>
          </a:custGeom>
          <a:ln w="38100">
            <a:solidFill>
              <a:srgbClr val="F8740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1686793" y="761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38100">
            <a:solidFill>
              <a:srgbClr val="F8740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276600" y="-1676400"/>
            <a:ext cx="8610600" cy="51943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1674602" y="761"/>
            <a:ext cx="36195" cy="6858000"/>
          </a:xfrm>
          <a:custGeom>
            <a:avLst/>
            <a:gdLst/>
            <a:ahLst/>
            <a:cxnLst/>
            <a:rect l="l" t="t" r="r" b="b"/>
            <a:pathLst>
              <a:path w="36195" h="6858000">
                <a:moveTo>
                  <a:pt x="0" y="0"/>
                </a:moveTo>
                <a:lnTo>
                  <a:pt x="35687" y="6857999"/>
                </a:lnTo>
              </a:path>
            </a:pathLst>
          </a:custGeom>
          <a:ln w="38099">
            <a:solidFill>
              <a:srgbClr val="F8740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486918" y="761"/>
            <a:ext cx="47625" cy="6858000"/>
          </a:xfrm>
          <a:custGeom>
            <a:avLst/>
            <a:gdLst/>
            <a:ahLst/>
            <a:cxnLst/>
            <a:rect l="l" t="t" r="r" b="b"/>
            <a:pathLst>
              <a:path w="47625" h="6858000">
                <a:moveTo>
                  <a:pt x="0" y="0"/>
                </a:moveTo>
                <a:lnTo>
                  <a:pt x="47497" y="6857999"/>
                </a:lnTo>
              </a:path>
            </a:pathLst>
          </a:custGeom>
          <a:ln w="38100">
            <a:solidFill>
              <a:srgbClr val="F8740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776983" y="266700"/>
            <a:ext cx="8269224" cy="64389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451097" y="406984"/>
            <a:ext cx="529336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Замки</a:t>
            </a:r>
            <a:r>
              <a:rPr spc="-40" dirty="0"/>
              <a:t> </a:t>
            </a:r>
            <a:r>
              <a:rPr spc="-10" dirty="0"/>
              <a:t>механические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149090" y="1035557"/>
            <a:ext cx="3893185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b="1" spc="-5" dirty="0">
                <a:solidFill>
                  <a:srgbClr val="F87407"/>
                </a:solidFill>
                <a:latin typeface="Times New Roman"/>
                <a:cs typeface="Times New Roman"/>
              </a:rPr>
              <a:t>на</a:t>
            </a:r>
            <a:r>
              <a:rPr sz="3200" b="1" spc="-15" dirty="0">
                <a:solidFill>
                  <a:srgbClr val="F87407"/>
                </a:solidFill>
                <a:latin typeface="Times New Roman"/>
                <a:cs typeface="Times New Roman"/>
              </a:rPr>
              <a:t> </a:t>
            </a:r>
            <a:r>
              <a:rPr sz="3200" b="1" spc="-5" dirty="0">
                <a:solidFill>
                  <a:srgbClr val="F87407"/>
                </a:solidFill>
                <a:latin typeface="Times New Roman"/>
                <a:cs typeface="Times New Roman"/>
              </a:rPr>
              <a:t>профиль</a:t>
            </a:r>
            <a:r>
              <a:rPr sz="3200" b="1" spc="-35" dirty="0">
                <a:solidFill>
                  <a:srgbClr val="F87407"/>
                </a:solidFill>
                <a:latin typeface="Times New Roman"/>
                <a:cs typeface="Times New Roman"/>
              </a:rPr>
              <a:t> </a:t>
            </a:r>
            <a:r>
              <a:rPr sz="3200" b="1" dirty="0">
                <a:solidFill>
                  <a:srgbClr val="F87407"/>
                </a:solidFill>
                <a:latin typeface="Times New Roman"/>
                <a:cs typeface="Times New Roman"/>
              </a:rPr>
              <a:t>40-80</a:t>
            </a:r>
            <a:r>
              <a:rPr sz="3200" b="1" spc="-35" dirty="0">
                <a:solidFill>
                  <a:srgbClr val="F87407"/>
                </a:solidFill>
                <a:latin typeface="Times New Roman"/>
                <a:cs typeface="Times New Roman"/>
              </a:rPr>
              <a:t> </a:t>
            </a:r>
            <a:r>
              <a:rPr sz="3200" b="1" spc="-5" dirty="0">
                <a:solidFill>
                  <a:srgbClr val="F87407"/>
                </a:solidFill>
                <a:latin typeface="Times New Roman"/>
                <a:cs typeface="Times New Roman"/>
              </a:rPr>
              <a:t>мм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16939" y="1759966"/>
            <a:ext cx="1882139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-5" dirty="0">
                <a:latin typeface="Times New Roman"/>
                <a:cs typeface="Times New Roman"/>
              </a:rPr>
              <a:t>Накладные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906139" y="1962658"/>
            <a:ext cx="1682114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35" dirty="0">
                <a:latin typeface="Times New Roman"/>
                <a:cs typeface="Times New Roman"/>
              </a:rPr>
              <a:t>L</a:t>
            </a:r>
            <a:r>
              <a:rPr sz="1200" spc="-5" dirty="0">
                <a:latin typeface="Times New Roman"/>
                <a:cs typeface="Times New Roman"/>
              </a:rPr>
              <a:t>T</a:t>
            </a:r>
            <a:r>
              <a:rPr sz="1200" spc="-10" dirty="0">
                <a:latin typeface="Times New Roman"/>
                <a:cs typeface="Times New Roman"/>
              </a:rPr>
              <a:t>K</a:t>
            </a:r>
            <a:r>
              <a:rPr sz="1200" spc="-15" dirty="0">
                <a:latin typeface="Times New Roman"/>
                <a:cs typeface="Times New Roman"/>
              </a:rPr>
              <a:t>Z</a:t>
            </a:r>
            <a:r>
              <a:rPr sz="1200" dirty="0">
                <a:latin typeface="Times New Roman"/>
                <a:cs typeface="Times New Roman"/>
              </a:rPr>
              <a:t>4040P</a:t>
            </a:r>
            <a:r>
              <a:rPr sz="1200" spc="10" dirty="0">
                <a:latin typeface="Times New Roman"/>
                <a:cs typeface="Times New Roman"/>
              </a:rPr>
              <a:t>1</a:t>
            </a:r>
            <a:r>
              <a:rPr sz="1200" spc="-30" dirty="0">
                <a:latin typeface="Times New Roman"/>
                <a:cs typeface="Times New Roman"/>
              </a:rPr>
              <a:t>L</a:t>
            </a:r>
            <a:r>
              <a:rPr sz="1200" dirty="0">
                <a:latin typeface="Times New Roman"/>
                <a:cs typeface="Times New Roman"/>
              </a:rPr>
              <a:t>9005</a:t>
            </a:r>
            <a:r>
              <a:rPr sz="1200" spc="5" dirty="0">
                <a:latin typeface="Times New Roman"/>
                <a:cs typeface="Times New Roman"/>
              </a:rPr>
              <a:t>V</a:t>
            </a:r>
            <a:r>
              <a:rPr sz="1200" spc="-5" dirty="0">
                <a:latin typeface="Times New Roman"/>
                <a:cs typeface="Times New Roman"/>
              </a:rPr>
              <a:t>E</a:t>
            </a:r>
            <a:r>
              <a:rPr sz="1200" spc="-10" dirty="0">
                <a:latin typeface="Times New Roman"/>
                <a:cs typeface="Times New Roman"/>
              </a:rPr>
              <a:t>A</a:t>
            </a:r>
            <a:r>
              <a:rPr sz="1200" spc="-5" dirty="0">
                <a:latin typeface="Times New Roman"/>
                <a:cs typeface="Times New Roman"/>
              </a:rPr>
              <a:t>G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889375" y="2558922"/>
            <a:ext cx="1394460" cy="7556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5" dirty="0">
                <a:latin typeface="Times New Roman"/>
                <a:cs typeface="Times New Roman"/>
              </a:rPr>
              <a:t>LAKQ4040U2LZILV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150">
              <a:latin typeface="Times New Roman"/>
              <a:cs typeface="Times New Roman"/>
            </a:endParaRPr>
          </a:p>
          <a:p>
            <a:pPr marL="50800">
              <a:lnSpc>
                <a:spcPct val="100000"/>
              </a:lnSpc>
            </a:pPr>
            <a:r>
              <a:rPr sz="1200" spc="-30" dirty="0">
                <a:latin typeface="Times New Roman"/>
                <a:cs typeface="Times New Roman"/>
              </a:rPr>
              <a:t>L</a:t>
            </a:r>
            <a:r>
              <a:rPr sz="1200" spc="-5" dirty="0">
                <a:latin typeface="Times New Roman"/>
                <a:cs typeface="Times New Roman"/>
              </a:rPr>
              <a:t>MK</a:t>
            </a:r>
            <a:r>
              <a:rPr sz="1200" spc="-10" dirty="0">
                <a:latin typeface="Times New Roman"/>
                <a:cs typeface="Times New Roman"/>
              </a:rPr>
              <a:t>Q</a:t>
            </a:r>
            <a:r>
              <a:rPr sz="1200" dirty="0">
                <a:latin typeface="Times New Roman"/>
                <a:cs typeface="Times New Roman"/>
              </a:rPr>
              <a:t>4040V2</a:t>
            </a:r>
            <a:r>
              <a:rPr sz="1200" spc="-30" dirty="0">
                <a:latin typeface="Times New Roman"/>
                <a:cs typeface="Times New Roman"/>
              </a:rPr>
              <a:t>L</a:t>
            </a:r>
            <a:r>
              <a:rPr sz="1200" dirty="0">
                <a:latin typeface="Times New Roman"/>
                <a:cs typeface="Times New Roman"/>
              </a:rPr>
              <a:t>9005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16939" y="4144136"/>
            <a:ext cx="140017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-5" dirty="0">
                <a:latin typeface="Times New Roman"/>
                <a:cs typeface="Times New Roman"/>
              </a:rPr>
              <a:t>Вре</a:t>
            </a:r>
            <a:r>
              <a:rPr sz="2800" b="1" dirty="0">
                <a:latin typeface="Times New Roman"/>
                <a:cs typeface="Times New Roman"/>
              </a:rPr>
              <a:t>з</a:t>
            </a:r>
            <a:r>
              <a:rPr sz="2800" b="1" spc="-10" dirty="0">
                <a:latin typeface="Times New Roman"/>
                <a:cs typeface="Times New Roman"/>
              </a:rPr>
              <a:t>ные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968622" y="4346829"/>
            <a:ext cx="124523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5" dirty="0">
                <a:latin typeface="Times New Roman"/>
                <a:cs typeface="Times New Roman"/>
              </a:rPr>
              <a:t>F</a:t>
            </a:r>
            <a:r>
              <a:rPr sz="1200" spc="-5" dirty="0">
                <a:latin typeface="Times New Roman"/>
                <a:cs typeface="Times New Roman"/>
              </a:rPr>
              <a:t>O</a:t>
            </a:r>
            <a:r>
              <a:rPr sz="1200" spc="-80" dirty="0">
                <a:latin typeface="Times New Roman"/>
                <a:cs typeface="Times New Roman"/>
              </a:rPr>
              <a:t>R</a:t>
            </a:r>
            <a:r>
              <a:rPr sz="1200" spc="-5" dirty="0">
                <a:latin typeface="Times New Roman"/>
                <a:cs typeface="Times New Roman"/>
              </a:rPr>
              <a:t>T</a:t>
            </a:r>
            <a:r>
              <a:rPr sz="1200" spc="-10" dirty="0">
                <a:latin typeface="Times New Roman"/>
                <a:cs typeface="Times New Roman"/>
              </a:rPr>
              <a:t>Y</a:t>
            </a:r>
            <a:r>
              <a:rPr sz="1200" spc="-5" dirty="0">
                <a:latin typeface="Times New Roman"/>
                <a:cs typeface="Times New Roman"/>
              </a:rPr>
              <a:t>S</a:t>
            </a:r>
            <a:r>
              <a:rPr sz="1200" dirty="0">
                <a:latin typeface="Times New Roman"/>
                <a:cs typeface="Times New Roman"/>
              </a:rPr>
              <a:t>E</a:t>
            </a:r>
            <a:r>
              <a:rPr sz="1200" spc="-110" dirty="0">
                <a:latin typeface="Times New Roman"/>
                <a:cs typeface="Times New Roman"/>
              </a:rPr>
              <a:t>T</a:t>
            </a:r>
            <a:r>
              <a:rPr sz="1200" spc="-5" dirty="0">
                <a:latin typeface="Times New Roman"/>
                <a:cs typeface="Times New Roman"/>
              </a:rPr>
              <a:t>-</a:t>
            </a:r>
            <a:r>
              <a:rPr sz="1200" dirty="0">
                <a:latin typeface="Times New Roman"/>
                <a:cs typeface="Times New Roman"/>
              </a:rPr>
              <a:t>40</a:t>
            </a:r>
            <a:r>
              <a:rPr sz="1200" spc="-30" dirty="0">
                <a:latin typeface="Times New Roman"/>
                <a:cs typeface="Times New Roman"/>
              </a:rPr>
              <a:t>I</a:t>
            </a:r>
            <a:r>
              <a:rPr sz="1200" spc="-5" dirty="0">
                <a:latin typeface="Times New Roman"/>
                <a:cs typeface="Times New Roman"/>
              </a:rPr>
              <a:t>-</a:t>
            </a:r>
            <a:r>
              <a:rPr sz="1200" spc="5" dirty="0">
                <a:latin typeface="Times New Roman"/>
                <a:cs typeface="Times New Roman"/>
              </a:rPr>
              <a:t>JA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965575" y="4940884"/>
            <a:ext cx="1081405" cy="7550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35" dirty="0">
                <a:latin typeface="Times New Roman"/>
                <a:cs typeface="Times New Roman"/>
              </a:rPr>
              <a:t>1W.FORTY.ZAB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150">
              <a:latin typeface="Times New Roman"/>
              <a:cs typeface="Times New Roman"/>
            </a:endParaRPr>
          </a:p>
          <a:p>
            <a:pPr marL="38100">
              <a:lnSpc>
                <a:spcPct val="100000"/>
              </a:lnSpc>
            </a:pPr>
            <a:r>
              <a:rPr sz="1200" spc="-10" dirty="0">
                <a:latin typeface="Calibri"/>
                <a:cs typeface="Calibri"/>
              </a:rPr>
              <a:t>H-МЕТАЛЛ-WB</a:t>
            </a:r>
            <a:endParaRPr sz="1200">
              <a:latin typeface="Calibri"/>
              <a:cs typeface="Calibri"/>
            </a:endParaRPr>
          </a:p>
        </p:txBody>
      </p:sp>
      <p:pic>
        <p:nvPicPr>
          <p:cNvPr id="10" name="object 10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756147" y="1888235"/>
            <a:ext cx="1825752" cy="1370076"/>
          </a:xfrm>
          <a:prstGeom prst="rect">
            <a:avLst/>
          </a:prstGeom>
        </p:spPr>
      </p:pic>
      <p:pic>
        <p:nvPicPr>
          <p:cNvPr id="11" name="object 11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734300" y="1888235"/>
            <a:ext cx="1869948" cy="1402080"/>
          </a:xfrm>
          <a:prstGeom prst="rect">
            <a:avLst/>
          </a:prstGeom>
        </p:spPr>
      </p:pic>
      <p:pic>
        <p:nvPicPr>
          <p:cNvPr id="12" name="object 12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6298691" y="4277867"/>
            <a:ext cx="2185416" cy="1638300"/>
          </a:xfrm>
          <a:prstGeom prst="rect">
            <a:avLst/>
          </a:prstGeom>
        </p:spPr>
      </p:pic>
      <p:sp>
        <p:nvSpPr>
          <p:cNvPr id="13" name="object 13"/>
          <p:cNvSpPr/>
          <p:nvPr/>
        </p:nvSpPr>
        <p:spPr>
          <a:xfrm>
            <a:off x="2869438" y="2062352"/>
            <a:ext cx="1026160" cy="1155700"/>
          </a:xfrm>
          <a:custGeom>
            <a:avLst/>
            <a:gdLst/>
            <a:ahLst/>
            <a:cxnLst/>
            <a:rect l="l" t="t" r="r" b="b"/>
            <a:pathLst>
              <a:path w="1026160" h="1155700">
                <a:moveTo>
                  <a:pt x="985520" y="632968"/>
                </a:moveTo>
                <a:lnTo>
                  <a:pt x="968197" y="605536"/>
                </a:lnTo>
                <a:lnTo>
                  <a:pt x="940054" y="560959"/>
                </a:lnTo>
                <a:lnTo>
                  <a:pt x="923569" y="588149"/>
                </a:lnTo>
                <a:lnTo>
                  <a:pt x="8128" y="33782"/>
                </a:lnTo>
                <a:lnTo>
                  <a:pt x="4826" y="39243"/>
                </a:lnTo>
                <a:lnTo>
                  <a:pt x="0" y="43434"/>
                </a:lnTo>
                <a:lnTo>
                  <a:pt x="930427" y="1102512"/>
                </a:lnTo>
                <a:lnTo>
                  <a:pt x="906653" y="1123442"/>
                </a:lnTo>
                <a:lnTo>
                  <a:pt x="985520" y="1155573"/>
                </a:lnTo>
                <a:lnTo>
                  <a:pt x="974039" y="1112012"/>
                </a:lnTo>
                <a:lnTo>
                  <a:pt x="963803" y="1073150"/>
                </a:lnTo>
                <a:lnTo>
                  <a:pt x="940028" y="1094066"/>
                </a:lnTo>
                <a:lnTo>
                  <a:pt x="36995" y="66192"/>
                </a:lnTo>
                <a:lnTo>
                  <a:pt x="917003" y="598970"/>
                </a:lnTo>
                <a:lnTo>
                  <a:pt x="900557" y="626110"/>
                </a:lnTo>
                <a:lnTo>
                  <a:pt x="985520" y="632968"/>
                </a:lnTo>
                <a:close/>
              </a:path>
              <a:path w="1026160" h="1155700">
                <a:moveTo>
                  <a:pt x="1014412" y="44577"/>
                </a:moveTo>
                <a:lnTo>
                  <a:pt x="962533" y="44577"/>
                </a:lnTo>
                <a:lnTo>
                  <a:pt x="949820" y="44577"/>
                </a:lnTo>
                <a:lnTo>
                  <a:pt x="949452" y="76200"/>
                </a:lnTo>
                <a:lnTo>
                  <a:pt x="1014412" y="44577"/>
                </a:lnTo>
                <a:close/>
              </a:path>
              <a:path w="1026160" h="1155700">
                <a:moveTo>
                  <a:pt x="1026160" y="38862"/>
                </a:moveTo>
                <a:lnTo>
                  <a:pt x="950341" y="0"/>
                </a:lnTo>
                <a:lnTo>
                  <a:pt x="949960" y="31737"/>
                </a:lnTo>
                <a:lnTo>
                  <a:pt x="4953" y="20701"/>
                </a:lnTo>
                <a:lnTo>
                  <a:pt x="4699" y="33401"/>
                </a:lnTo>
                <a:lnTo>
                  <a:pt x="949820" y="44437"/>
                </a:lnTo>
                <a:lnTo>
                  <a:pt x="962533" y="44437"/>
                </a:lnTo>
                <a:lnTo>
                  <a:pt x="1014717" y="44437"/>
                </a:lnTo>
                <a:lnTo>
                  <a:pt x="1026160" y="38862"/>
                </a:lnTo>
                <a:close/>
              </a:path>
            </a:pathLst>
          </a:custGeom>
          <a:solidFill>
            <a:srgbClr val="F87407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4" name="object 14"/>
          <p:cNvGrpSpPr/>
          <p:nvPr/>
        </p:nvGrpSpPr>
        <p:grpSpPr>
          <a:xfrm>
            <a:off x="-18288" y="0"/>
            <a:ext cx="12230100" cy="6896100"/>
            <a:chOff x="-18288" y="0"/>
            <a:chExt cx="12230100" cy="6896100"/>
          </a:xfrm>
        </p:grpSpPr>
        <p:sp>
          <p:nvSpPr>
            <p:cNvPr id="15" name="object 15"/>
            <p:cNvSpPr/>
            <p:nvPr/>
          </p:nvSpPr>
          <p:spPr>
            <a:xfrm>
              <a:off x="2473960" y="4420107"/>
              <a:ext cx="1380490" cy="634365"/>
            </a:xfrm>
            <a:custGeom>
              <a:avLst/>
              <a:gdLst/>
              <a:ahLst/>
              <a:cxnLst/>
              <a:rect l="l" t="t" r="r" b="b"/>
              <a:pathLst>
                <a:path w="1380489" h="634364">
                  <a:moveTo>
                    <a:pt x="1368158" y="44577"/>
                  </a:moveTo>
                  <a:lnTo>
                    <a:pt x="1316482" y="44577"/>
                  </a:lnTo>
                  <a:lnTo>
                    <a:pt x="1303782" y="44577"/>
                  </a:lnTo>
                  <a:lnTo>
                    <a:pt x="1303528" y="76200"/>
                  </a:lnTo>
                  <a:lnTo>
                    <a:pt x="1368158" y="44577"/>
                  </a:lnTo>
                  <a:close/>
                </a:path>
                <a:path w="1380489" h="634364">
                  <a:moveTo>
                    <a:pt x="1380109" y="38735"/>
                  </a:moveTo>
                  <a:lnTo>
                    <a:pt x="1304163" y="0"/>
                  </a:lnTo>
                  <a:lnTo>
                    <a:pt x="1303896" y="31775"/>
                  </a:lnTo>
                  <a:lnTo>
                    <a:pt x="2540" y="20574"/>
                  </a:lnTo>
                  <a:lnTo>
                    <a:pt x="2540" y="33274"/>
                  </a:lnTo>
                  <a:lnTo>
                    <a:pt x="5067" y="33299"/>
                  </a:lnTo>
                  <a:lnTo>
                    <a:pt x="0" y="44958"/>
                  </a:lnTo>
                  <a:lnTo>
                    <a:pt x="1307490" y="605116"/>
                  </a:lnTo>
                  <a:lnTo>
                    <a:pt x="1295019" y="634238"/>
                  </a:lnTo>
                  <a:lnTo>
                    <a:pt x="1380109" y="629285"/>
                  </a:lnTo>
                  <a:lnTo>
                    <a:pt x="1363853" y="610108"/>
                  </a:lnTo>
                  <a:lnTo>
                    <a:pt x="1324991" y="564261"/>
                  </a:lnTo>
                  <a:lnTo>
                    <a:pt x="1312506" y="593407"/>
                  </a:lnTo>
                  <a:lnTo>
                    <a:pt x="5130" y="33299"/>
                  </a:lnTo>
                  <a:lnTo>
                    <a:pt x="1303782" y="44475"/>
                  </a:lnTo>
                  <a:lnTo>
                    <a:pt x="1316482" y="44577"/>
                  </a:lnTo>
                  <a:lnTo>
                    <a:pt x="1368386" y="44475"/>
                  </a:lnTo>
                  <a:lnTo>
                    <a:pt x="1380109" y="38735"/>
                  </a:lnTo>
                  <a:close/>
                </a:path>
              </a:pathLst>
            </a:custGeom>
            <a:solidFill>
              <a:srgbClr val="F8740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761" y="761"/>
              <a:ext cx="12192000" cy="6858000"/>
            </a:xfrm>
            <a:custGeom>
              <a:avLst/>
              <a:gdLst/>
              <a:ahLst/>
              <a:cxnLst/>
              <a:rect l="l" t="t" r="r" b="b"/>
              <a:pathLst>
                <a:path w="12192000" h="6858000">
                  <a:moveTo>
                    <a:pt x="11637264" y="0"/>
                  </a:moveTo>
                  <a:lnTo>
                    <a:pt x="11637264" y="6857999"/>
                  </a:lnTo>
                </a:path>
                <a:path w="12192000" h="6858000">
                  <a:moveTo>
                    <a:pt x="12192000" y="6459601"/>
                  </a:moveTo>
                  <a:lnTo>
                    <a:pt x="0" y="6435852"/>
                  </a:lnTo>
                </a:path>
              </a:pathLst>
            </a:custGeom>
            <a:ln w="38100">
              <a:solidFill>
                <a:srgbClr val="F8740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7" name="object 17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9712451" y="1874519"/>
              <a:ext cx="1792224" cy="1344167"/>
            </a:xfrm>
            <a:prstGeom prst="rect">
              <a:avLst/>
            </a:prstGeom>
          </p:spPr>
        </p:pic>
        <p:sp>
          <p:nvSpPr>
            <p:cNvPr id="18" name="object 18"/>
            <p:cNvSpPr/>
            <p:nvPr/>
          </p:nvSpPr>
          <p:spPr>
            <a:xfrm>
              <a:off x="2472563" y="4478654"/>
              <a:ext cx="1422400" cy="1127125"/>
            </a:xfrm>
            <a:custGeom>
              <a:avLst/>
              <a:gdLst/>
              <a:ahLst/>
              <a:cxnLst/>
              <a:rect l="l" t="t" r="r" b="b"/>
              <a:pathLst>
                <a:path w="1422400" h="1127125">
                  <a:moveTo>
                    <a:pt x="1358358" y="1084463"/>
                  </a:moveTo>
                  <a:lnTo>
                    <a:pt x="1338707" y="1109345"/>
                  </a:lnTo>
                  <a:lnTo>
                    <a:pt x="1422019" y="1126680"/>
                  </a:lnTo>
                  <a:lnTo>
                    <a:pt x="1405959" y="1092327"/>
                  </a:lnTo>
                  <a:lnTo>
                    <a:pt x="1368298" y="1092327"/>
                  </a:lnTo>
                  <a:lnTo>
                    <a:pt x="1358358" y="1084463"/>
                  </a:lnTo>
                  <a:close/>
                </a:path>
                <a:path w="1422400" h="1127125">
                  <a:moveTo>
                    <a:pt x="1366262" y="1074455"/>
                  </a:moveTo>
                  <a:lnTo>
                    <a:pt x="1358358" y="1084463"/>
                  </a:lnTo>
                  <a:lnTo>
                    <a:pt x="1368298" y="1092327"/>
                  </a:lnTo>
                  <a:lnTo>
                    <a:pt x="1376172" y="1082294"/>
                  </a:lnTo>
                  <a:lnTo>
                    <a:pt x="1366262" y="1074455"/>
                  </a:lnTo>
                  <a:close/>
                </a:path>
                <a:path w="1422400" h="1127125">
                  <a:moveTo>
                    <a:pt x="1385951" y="1049528"/>
                  </a:moveTo>
                  <a:lnTo>
                    <a:pt x="1366262" y="1074455"/>
                  </a:lnTo>
                  <a:lnTo>
                    <a:pt x="1376172" y="1082294"/>
                  </a:lnTo>
                  <a:lnTo>
                    <a:pt x="1368298" y="1092327"/>
                  </a:lnTo>
                  <a:lnTo>
                    <a:pt x="1405959" y="1092327"/>
                  </a:lnTo>
                  <a:lnTo>
                    <a:pt x="1385951" y="1049528"/>
                  </a:lnTo>
                  <a:close/>
                </a:path>
                <a:path w="1422400" h="1127125">
                  <a:moveTo>
                    <a:pt x="7874" y="0"/>
                  </a:moveTo>
                  <a:lnTo>
                    <a:pt x="0" y="9906"/>
                  </a:lnTo>
                  <a:lnTo>
                    <a:pt x="1358358" y="1084463"/>
                  </a:lnTo>
                  <a:lnTo>
                    <a:pt x="1366262" y="1074455"/>
                  </a:lnTo>
                  <a:lnTo>
                    <a:pt x="7874" y="0"/>
                  </a:lnTo>
                  <a:close/>
                </a:path>
              </a:pathLst>
            </a:custGeom>
            <a:solidFill>
              <a:srgbClr val="F8740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9" name="object 19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9305434" y="4277867"/>
              <a:ext cx="898697" cy="1664208"/>
            </a:xfrm>
            <a:prstGeom prst="rect">
              <a:avLst/>
            </a:prstGeom>
          </p:spPr>
        </p:pic>
        <p:sp>
          <p:nvSpPr>
            <p:cNvPr id="20" name="object 20"/>
            <p:cNvSpPr/>
            <p:nvPr/>
          </p:nvSpPr>
          <p:spPr>
            <a:xfrm>
              <a:off x="499109" y="761"/>
              <a:ext cx="12065" cy="6858000"/>
            </a:xfrm>
            <a:custGeom>
              <a:avLst/>
              <a:gdLst/>
              <a:ahLst/>
              <a:cxnLst/>
              <a:rect l="l" t="t" r="r" b="b"/>
              <a:pathLst>
                <a:path w="12065" h="6858000">
                  <a:moveTo>
                    <a:pt x="0" y="0"/>
                  </a:moveTo>
                  <a:lnTo>
                    <a:pt x="11874" y="6857999"/>
                  </a:lnTo>
                </a:path>
              </a:pathLst>
            </a:custGeom>
            <a:ln w="38100">
              <a:solidFill>
                <a:srgbClr val="F8740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86918" y="761"/>
            <a:ext cx="24130" cy="6858000"/>
          </a:xfrm>
          <a:custGeom>
            <a:avLst/>
            <a:gdLst/>
            <a:ahLst/>
            <a:cxnLst/>
            <a:rect l="l" t="t" r="r" b="b"/>
            <a:pathLst>
              <a:path w="24129" h="6858000">
                <a:moveTo>
                  <a:pt x="0" y="0"/>
                </a:moveTo>
                <a:lnTo>
                  <a:pt x="23748" y="6857999"/>
                </a:lnTo>
              </a:path>
            </a:pathLst>
          </a:custGeom>
          <a:ln w="38100">
            <a:solidFill>
              <a:srgbClr val="F8740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1686793" y="761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38100">
            <a:solidFill>
              <a:srgbClr val="F8740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019300" y="224027"/>
            <a:ext cx="7813548" cy="65151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1627357" y="761"/>
            <a:ext cx="12065" cy="6858000"/>
          </a:xfrm>
          <a:custGeom>
            <a:avLst/>
            <a:gdLst/>
            <a:ahLst/>
            <a:cxnLst/>
            <a:rect l="l" t="t" r="r" b="b"/>
            <a:pathLst>
              <a:path w="12065" h="6858000">
                <a:moveTo>
                  <a:pt x="0" y="0"/>
                </a:moveTo>
                <a:lnTo>
                  <a:pt x="11938" y="6857999"/>
                </a:lnTo>
              </a:path>
            </a:pathLst>
          </a:custGeom>
          <a:ln w="38100">
            <a:solidFill>
              <a:srgbClr val="F8740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489966" y="761"/>
            <a:ext cx="36195" cy="6858000"/>
          </a:xfrm>
          <a:custGeom>
            <a:avLst/>
            <a:gdLst/>
            <a:ahLst/>
            <a:cxnLst/>
            <a:rect l="l" t="t" r="r" b="b"/>
            <a:pathLst>
              <a:path w="36195" h="6858000">
                <a:moveTo>
                  <a:pt x="0" y="0"/>
                </a:moveTo>
                <a:lnTo>
                  <a:pt x="35623" y="6857999"/>
                </a:lnTo>
              </a:path>
            </a:pathLst>
          </a:custGeom>
          <a:ln w="38100">
            <a:solidFill>
              <a:srgbClr val="F8740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211323" y="0"/>
            <a:ext cx="7769352" cy="6857997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84452" y="626440"/>
            <a:ext cx="931481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1763395" algn="l"/>
                <a:tab pos="9301480" algn="l"/>
              </a:tabLst>
            </a:pPr>
            <a:r>
              <a:rPr b="0" u="heavy" dirty="0">
                <a:uFill>
                  <a:solidFill>
                    <a:srgbClr val="F87407"/>
                  </a:solidFill>
                </a:uFill>
                <a:latin typeface="Times New Roman"/>
                <a:cs typeface="Times New Roman"/>
              </a:rPr>
              <a:t> 	</a:t>
            </a:r>
            <a:r>
              <a:rPr u="heavy" spc="-20" dirty="0">
                <a:uFill>
                  <a:solidFill>
                    <a:srgbClr val="F87407"/>
                  </a:solidFill>
                </a:uFill>
              </a:rPr>
              <a:t>Оцинкованные</a:t>
            </a:r>
            <a:r>
              <a:rPr u="heavy" spc="-25" dirty="0">
                <a:uFill>
                  <a:solidFill>
                    <a:srgbClr val="F87407"/>
                  </a:solidFill>
                </a:uFill>
              </a:rPr>
              <a:t> петли	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6939" y="1804161"/>
            <a:ext cx="149034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-10" dirty="0">
                <a:latin typeface="Times New Roman"/>
                <a:cs typeface="Times New Roman"/>
              </a:rPr>
              <a:t>Св</a:t>
            </a:r>
            <a:r>
              <a:rPr sz="2800" b="1" spc="5" dirty="0">
                <a:latin typeface="Times New Roman"/>
                <a:cs typeface="Times New Roman"/>
              </a:rPr>
              <a:t>а</a:t>
            </a:r>
            <a:r>
              <a:rPr sz="2800" b="1" spc="-10" dirty="0">
                <a:latin typeface="Times New Roman"/>
                <a:cs typeface="Times New Roman"/>
              </a:rPr>
              <a:t>рн</a:t>
            </a:r>
            <a:r>
              <a:rPr sz="2800" b="1" dirty="0">
                <a:latin typeface="Times New Roman"/>
                <a:cs typeface="Times New Roman"/>
              </a:rPr>
              <a:t>ы</a:t>
            </a:r>
            <a:r>
              <a:rPr sz="2800" b="1" spc="-5" dirty="0">
                <a:latin typeface="Times New Roman"/>
                <a:cs typeface="Times New Roman"/>
              </a:rPr>
              <a:t>е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538854" y="2006853"/>
            <a:ext cx="28829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latin typeface="Times New Roman"/>
                <a:cs typeface="Times New Roman"/>
              </a:rPr>
              <a:t>G90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496183" y="2519298"/>
            <a:ext cx="1214755" cy="83946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latin typeface="Times New Roman"/>
                <a:cs typeface="Times New Roman"/>
              </a:rPr>
              <a:t>GAM12</a:t>
            </a:r>
            <a:endParaRPr sz="1200">
              <a:latin typeface="Times New Roman"/>
              <a:cs typeface="Times New Roman"/>
            </a:endParaRPr>
          </a:p>
          <a:p>
            <a:pPr marL="24765" marR="5080">
              <a:lnSpc>
                <a:spcPct val="160000"/>
              </a:lnSpc>
              <a:spcBef>
                <a:spcPts val="360"/>
              </a:spcBef>
            </a:pPr>
            <a:r>
              <a:rPr sz="1200" spc="-5" dirty="0">
                <a:latin typeface="Times New Roman"/>
                <a:cs typeface="Times New Roman"/>
              </a:rPr>
              <a:t>GBMU4D 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G</a:t>
            </a:r>
            <a:r>
              <a:rPr sz="1200" spc="-20" dirty="0">
                <a:latin typeface="Times New Roman"/>
                <a:cs typeface="Times New Roman"/>
              </a:rPr>
              <a:t>B</a:t>
            </a:r>
            <a:r>
              <a:rPr sz="1200" spc="-5" dirty="0">
                <a:latin typeface="Times New Roman"/>
                <a:cs typeface="Times New Roman"/>
              </a:rPr>
              <a:t>MU4</a:t>
            </a:r>
            <a:r>
              <a:rPr sz="1200" spc="-10" dirty="0">
                <a:latin typeface="Times New Roman"/>
                <a:cs typeface="Times New Roman"/>
              </a:rPr>
              <a:t>D</a:t>
            </a:r>
            <a:r>
              <a:rPr sz="1200" spc="-5" dirty="0">
                <a:latin typeface="Times New Roman"/>
                <a:cs typeface="Times New Roman"/>
              </a:rPr>
              <a:t>SH</a:t>
            </a:r>
            <a:r>
              <a:rPr sz="1200" spc="-35" dirty="0">
                <a:latin typeface="Times New Roman"/>
                <a:cs typeface="Times New Roman"/>
              </a:rPr>
              <a:t>I</a:t>
            </a:r>
            <a:r>
              <a:rPr sz="1200" dirty="0">
                <a:latin typeface="Times New Roman"/>
                <a:cs typeface="Times New Roman"/>
              </a:rPr>
              <a:t>E</a:t>
            </a:r>
            <a:r>
              <a:rPr sz="1200" spc="-30" dirty="0">
                <a:latin typeface="Times New Roman"/>
                <a:cs typeface="Times New Roman"/>
              </a:rPr>
              <a:t>L</a:t>
            </a:r>
            <a:r>
              <a:rPr sz="1200" spc="-5" dirty="0">
                <a:latin typeface="Times New Roman"/>
                <a:cs typeface="Times New Roman"/>
              </a:rPr>
              <a:t>D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16939" y="4285869"/>
            <a:ext cx="289179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-5" dirty="0">
                <a:latin typeface="Times New Roman"/>
                <a:cs typeface="Times New Roman"/>
              </a:rPr>
              <a:t>Прик</a:t>
            </a:r>
            <a:r>
              <a:rPr sz="2800" b="1" spc="-30" dirty="0">
                <a:latin typeface="Times New Roman"/>
                <a:cs typeface="Times New Roman"/>
              </a:rPr>
              <a:t>р</a:t>
            </a:r>
            <a:r>
              <a:rPr sz="2800" b="1" dirty="0">
                <a:latin typeface="Times New Roman"/>
                <a:cs typeface="Times New Roman"/>
              </a:rPr>
              <a:t>у</a:t>
            </a:r>
            <a:r>
              <a:rPr sz="2800" b="1" spc="-5" dirty="0">
                <a:latin typeface="Times New Roman"/>
                <a:cs typeface="Times New Roman"/>
              </a:rPr>
              <a:t>чив</a:t>
            </a:r>
            <a:r>
              <a:rPr sz="2800" b="1" dirty="0">
                <a:latin typeface="Times New Roman"/>
                <a:cs typeface="Times New Roman"/>
              </a:rPr>
              <a:t>а</a:t>
            </a:r>
            <a:r>
              <a:rPr sz="2800" b="1" spc="-5" dirty="0">
                <a:latin typeface="Times New Roman"/>
                <a:cs typeface="Times New Roman"/>
              </a:rPr>
              <a:t>емые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532503" y="4488560"/>
            <a:ext cx="40259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latin typeface="Times New Roman"/>
                <a:cs typeface="Times New Roman"/>
              </a:rPr>
              <a:t>D</a:t>
            </a:r>
            <a:r>
              <a:rPr sz="1200" spc="-35" dirty="0">
                <a:latin typeface="Times New Roman"/>
                <a:cs typeface="Times New Roman"/>
              </a:rPr>
              <a:t>I</a:t>
            </a:r>
            <a:r>
              <a:rPr sz="1200" spc="-5" dirty="0">
                <a:latin typeface="Times New Roman"/>
                <a:cs typeface="Times New Roman"/>
              </a:rPr>
              <a:t>NO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537075" y="4826889"/>
            <a:ext cx="660400" cy="5016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latin typeface="Times New Roman"/>
                <a:cs typeface="Times New Roman"/>
              </a:rPr>
              <a:t>PUMA</a:t>
            </a:r>
            <a:endParaRPr sz="1200">
              <a:latin typeface="Times New Roman"/>
              <a:cs typeface="Times New Roman"/>
            </a:endParaRPr>
          </a:p>
          <a:p>
            <a:pPr marL="50800">
              <a:lnSpc>
                <a:spcPct val="100000"/>
              </a:lnSpc>
              <a:spcBef>
                <a:spcPts val="865"/>
              </a:spcBef>
            </a:pPr>
            <a:r>
              <a:rPr sz="1200" spc="-35" dirty="0">
                <a:latin typeface="Times New Roman"/>
                <a:cs typeface="Times New Roman"/>
              </a:rPr>
              <a:t>BOLTON</a:t>
            </a:r>
            <a:endParaRPr sz="1200">
              <a:latin typeface="Times New Roman"/>
              <a:cs typeface="Times New Roman"/>
            </a:endParaRPr>
          </a:p>
        </p:txBody>
      </p:sp>
      <p:pic>
        <p:nvPicPr>
          <p:cNvPr id="9" name="object 9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965692" y="1923288"/>
            <a:ext cx="1699259" cy="1274064"/>
          </a:xfrm>
          <a:prstGeom prst="rect">
            <a:avLst/>
          </a:prstGeom>
        </p:spPr>
      </p:pic>
      <p:pic>
        <p:nvPicPr>
          <p:cNvPr id="10" name="object 10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969252" y="2049779"/>
            <a:ext cx="1584959" cy="1187196"/>
          </a:xfrm>
          <a:prstGeom prst="rect">
            <a:avLst/>
          </a:prstGeom>
        </p:spPr>
      </p:pic>
      <p:pic>
        <p:nvPicPr>
          <p:cNvPr id="11" name="object 11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4945379" y="2049779"/>
            <a:ext cx="1612392" cy="1208532"/>
          </a:xfrm>
          <a:prstGeom prst="rect">
            <a:avLst/>
          </a:prstGeom>
        </p:spPr>
      </p:pic>
      <p:grpSp>
        <p:nvGrpSpPr>
          <p:cNvPr id="12" name="object 12"/>
          <p:cNvGrpSpPr/>
          <p:nvPr/>
        </p:nvGrpSpPr>
        <p:grpSpPr>
          <a:xfrm>
            <a:off x="5946647" y="3860291"/>
            <a:ext cx="4017645" cy="2522220"/>
            <a:chOff x="5946647" y="3860291"/>
            <a:chExt cx="4017645" cy="2522220"/>
          </a:xfrm>
        </p:grpSpPr>
        <p:pic>
          <p:nvPicPr>
            <p:cNvPr id="13" name="object 13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7188707" y="5050535"/>
              <a:ext cx="1776983" cy="1331976"/>
            </a:xfrm>
            <a:prstGeom prst="rect">
              <a:avLst/>
            </a:prstGeom>
          </p:spPr>
        </p:pic>
        <p:pic>
          <p:nvPicPr>
            <p:cNvPr id="14" name="object 14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5946647" y="4002023"/>
              <a:ext cx="1623059" cy="1216152"/>
            </a:xfrm>
            <a:prstGeom prst="rect">
              <a:avLst/>
            </a:prstGeom>
          </p:spPr>
        </p:pic>
        <p:pic>
          <p:nvPicPr>
            <p:cNvPr id="15" name="object 15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8319515" y="3860291"/>
              <a:ext cx="1644396" cy="1232916"/>
            </a:xfrm>
            <a:prstGeom prst="rect">
              <a:avLst/>
            </a:prstGeom>
          </p:spPr>
        </p:pic>
      </p:grpSp>
      <p:sp>
        <p:nvSpPr>
          <p:cNvPr id="16" name="object 16"/>
          <p:cNvSpPr/>
          <p:nvPr/>
        </p:nvSpPr>
        <p:spPr>
          <a:xfrm>
            <a:off x="2537206" y="2042159"/>
            <a:ext cx="990600" cy="1216660"/>
          </a:xfrm>
          <a:custGeom>
            <a:avLst/>
            <a:gdLst/>
            <a:ahLst/>
            <a:cxnLst/>
            <a:rect l="l" t="t" r="r" b="b"/>
            <a:pathLst>
              <a:path w="990600" h="1216660">
                <a:moveTo>
                  <a:pt x="990473" y="38100"/>
                </a:moveTo>
                <a:lnTo>
                  <a:pt x="977773" y="31750"/>
                </a:lnTo>
                <a:lnTo>
                  <a:pt x="914273" y="0"/>
                </a:lnTo>
                <a:lnTo>
                  <a:pt x="914273" y="31750"/>
                </a:lnTo>
                <a:lnTo>
                  <a:pt x="4826" y="31750"/>
                </a:lnTo>
                <a:lnTo>
                  <a:pt x="4826" y="38100"/>
                </a:lnTo>
                <a:lnTo>
                  <a:pt x="0" y="42164"/>
                </a:lnTo>
                <a:lnTo>
                  <a:pt x="508" y="42786"/>
                </a:lnTo>
                <a:lnTo>
                  <a:pt x="936675" y="1162024"/>
                </a:lnTo>
                <a:lnTo>
                  <a:pt x="912368" y="1182370"/>
                </a:lnTo>
                <a:lnTo>
                  <a:pt x="990473" y="1216406"/>
                </a:lnTo>
                <a:lnTo>
                  <a:pt x="979881" y="1171829"/>
                </a:lnTo>
                <a:lnTo>
                  <a:pt x="970788" y="1133475"/>
                </a:lnTo>
                <a:lnTo>
                  <a:pt x="946416" y="1153871"/>
                </a:lnTo>
                <a:lnTo>
                  <a:pt x="70573" y="106883"/>
                </a:lnTo>
                <a:lnTo>
                  <a:pt x="929944" y="892657"/>
                </a:lnTo>
                <a:lnTo>
                  <a:pt x="908558" y="916051"/>
                </a:lnTo>
                <a:lnTo>
                  <a:pt x="990473" y="939292"/>
                </a:lnTo>
                <a:lnTo>
                  <a:pt x="975855" y="901192"/>
                </a:lnTo>
                <a:lnTo>
                  <a:pt x="959993" y="859790"/>
                </a:lnTo>
                <a:lnTo>
                  <a:pt x="938555" y="883234"/>
                </a:lnTo>
                <a:lnTo>
                  <a:pt x="59397" y="79362"/>
                </a:lnTo>
                <a:lnTo>
                  <a:pt x="844981" y="566915"/>
                </a:lnTo>
                <a:lnTo>
                  <a:pt x="828294" y="593852"/>
                </a:lnTo>
                <a:lnTo>
                  <a:pt x="913130" y="601726"/>
                </a:lnTo>
                <a:lnTo>
                  <a:pt x="895858" y="573659"/>
                </a:lnTo>
                <a:lnTo>
                  <a:pt x="868426" y="529082"/>
                </a:lnTo>
                <a:lnTo>
                  <a:pt x="851649" y="556158"/>
                </a:lnTo>
                <a:lnTo>
                  <a:pt x="26949" y="44450"/>
                </a:lnTo>
                <a:lnTo>
                  <a:pt x="914273" y="44450"/>
                </a:lnTo>
                <a:lnTo>
                  <a:pt x="914273" y="76200"/>
                </a:lnTo>
                <a:lnTo>
                  <a:pt x="977773" y="44450"/>
                </a:lnTo>
                <a:lnTo>
                  <a:pt x="990473" y="38100"/>
                </a:lnTo>
                <a:close/>
              </a:path>
            </a:pathLst>
          </a:custGeom>
          <a:solidFill>
            <a:srgbClr val="F8740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3866642" y="4572000"/>
            <a:ext cx="657860" cy="647065"/>
          </a:xfrm>
          <a:custGeom>
            <a:avLst/>
            <a:gdLst/>
            <a:ahLst/>
            <a:cxnLst/>
            <a:rect l="l" t="t" r="r" b="b"/>
            <a:pathLst>
              <a:path w="657860" h="647064">
                <a:moveTo>
                  <a:pt x="657479" y="38100"/>
                </a:moveTo>
                <a:lnTo>
                  <a:pt x="644779" y="31750"/>
                </a:lnTo>
                <a:lnTo>
                  <a:pt x="581279" y="0"/>
                </a:lnTo>
                <a:lnTo>
                  <a:pt x="581279" y="31750"/>
                </a:lnTo>
                <a:lnTo>
                  <a:pt x="4318" y="31750"/>
                </a:lnTo>
                <a:lnTo>
                  <a:pt x="4318" y="38100"/>
                </a:lnTo>
                <a:lnTo>
                  <a:pt x="0" y="42799"/>
                </a:lnTo>
                <a:lnTo>
                  <a:pt x="597369" y="599541"/>
                </a:lnTo>
                <a:lnTo>
                  <a:pt x="575691" y="622808"/>
                </a:lnTo>
                <a:lnTo>
                  <a:pt x="657479" y="646938"/>
                </a:lnTo>
                <a:lnTo>
                  <a:pt x="643001" y="608203"/>
                </a:lnTo>
                <a:lnTo>
                  <a:pt x="627634" y="567055"/>
                </a:lnTo>
                <a:lnTo>
                  <a:pt x="606005" y="590270"/>
                </a:lnTo>
                <a:lnTo>
                  <a:pt x="45199" y="67500"/>
                </a:lnTo>
                <a:lnTo>
                  <a:pt x="587362" y="361238"/>
                </a:lnTo>
                <a:lnTo>
                  <a:pt x="572262" y="389128"/>
                </a:lnTo>
                <a:lnTo>
                  <a:pt x="657479" y="391922"/>
                </a:lnTo>
                <a:lnTo>
                  <a:pt x="640232" y="367284"/>
                </a:lnTo>
                <a:lnTo>
                  <a:pt x="608584" y="322072"/>
                </a:lnTo>
                <a:lnTo>
                  <a:pt x="593432" y="350037"/>
                </a:lnTo>
                <a:lnTo>
                  <a:pt x="29387" y="44450"/>
                </a:lnTo>
                <a:lnTo>
                  <a:pt x="581279" y="44450"/>
                </a:lnTo>
                <a:lnTo>
                  <a:pt x="581279" y="76200"/>
                </a:lnTo>
                <a:lnTo>
                  <a:pt x="644779" y="44450"/>
                </a:lnTo>
                <a:lnTo>
                  <a:pt x="657479" y="38100"/>
                </a:lnTo>
                <a:close/>
              </a:path>
            </a:pathLst>
          </a:custGeom>
          <a:solidFill>
            <a:srgbClr val="F8740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761" y="761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487362" y="0"/>
                </a:moveTo>
                <a:lnTo>
                  <a:pt x="475488" y="6857999"/>
                </a:lnTo>
              </a:path>
              <a:path w="12192000" h="6858000">
                <a:moveTo>
                  <a:pt x="0" y="6472428"/>
                </a:moveTo>
                <a:lnTo>
                  <a:pt x="12192000" y="6496177"/>
                </a:lnTo>
              </a:path>
            </a:pathLst>
          </a:custGeom>
          <a:ln w="38100">
            <a:solidFill>
              <a:srgbClr val="F8740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462C1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</TotalTime>
  <Words>51</Words>
  <Application>Microsoft Office PowerPoint</Application>
  <PresentationFormat>Широкоэкранный</PresentationFormat>
  <Paragraphs>43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3" baseType="lpstr">
      <vt:lpstr>Arial MT</vt:lpstr>
      <vt:lpstr>Calibri</vt:lpstr>
      <vt:lpstr>Times New Roman</vt:lpstr>
      <vt:lpstr>Office Theme</vt:lpstr>
      <vt:lpstr>Система контроля управления доступом</vt:lpstr>
      <vt:lpstr>Презентация PowerPoint</vt:lpstr>
      <vt:lpstr>Электромеханические, магнитные замки</vt:lpstr>
      <vt:lpstr>Презентация PowerPoint</vt:lpstr>
      <vt:lpstr>Презентация PowerPoint</vt:lpstr>
      <vt:lpstr>Замки механические</vt:lpstr>
      <vt:lpstr>Презентация PowerPoint</vt:lpstr>
      <vt:lpstr>Презентация PowerPoint</vt:lpstr>
      <vt:lpstr>  Оцинкованные петли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ОУП</dc:creator>
  <cp:lastModifiedBy>Юрий Баландин</cp:lastModifiedBy>
  <cp:revision>3</cp:revision>
  <dcterms:created xsi:type="dcterms:W3CDTF">2022-12-13T07:58:18Z</dcterms:created>
  <dcterms:modified xsi:type="dcterms:W3CDTF">2022-12-13T09:13:39Z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2022-12-09T00:00:00Z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2022-12-13T00:00:00Z</vt:filetime>
  </property>
</Properties>
</file>