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8288000" cy="10287000"/>
  <p:notesSz cx="6858000" cy="9144000"/>
  <p:embeddedFontLst>
    <p:embeddedFont>
      <p:font typeface="DM Sans" charset="0"/>
      <p:regular r:id="rId15"/>
    </p:embeddedFont>
    <p:embeddedFont>
      <p:font typeface="Calibri" pitchFamily="34" charset="0"/>
      <p:regular r:id="rId16"/>
      <p:bold r:id="rId17"/>
      <p:italic r:id="rId18"/>
      <p:boldItalic r:id="rId19"/>
    </p:embeddedFont>
    <p:embeddedFont>
      <p:font typeface="DM Sans Bold" charset="0"/>
      <p:regular r:id="rId20"/>
    </p:embeddedFont>
    <p:embeddedFont>
      <p:font typeface="DM Serif Display" charset="0"/>
      <p:regular r:id="rId21"/>
    </p:embeddedFont>
    <p:embeddedFont>
      <p:font typeface="Lora Bold" charset="-52"/>
      <p:regular r:id="rId22"/>
    </p:embeddedFont>
    <p:embeddedFont>
      <p:font typeface="Lora" charset="-52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61" d="100"/>
          <a:sy n="61" d="100"/>
        </p:scale>
        <p:origin x="-414" y="2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8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2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.svg"/><Relationship Id="rId7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sv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svg"/><Relationship Id="rId7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4" Type="http://schemas.openxmlformats.org/officeDocument/2006/relationships/image" Target="../media/image4.png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3.sv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11" Type="http://schemas.microsoft.com/office/2007/relationships/hdphoto" Target="../media/hdphoto2.wdp"/><Relationship Id="rId5" Type="http://schemas.openxmlformats.org/officeDocument/2006/relationships/image" Target="../media/image17.svg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image" Target="../media/image21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17.png"/><Relationship Id="rId4" Type="http://schemas.openxmlformats.org/officeDocument/2006/relationships/image" Target="../media/image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3D0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621655" y="0"/>
            <a:ext cx="5657850" cy="10287000"/>
            <a:chOff x="0" y="0"/>
            <a:chExt cx="1913890" cy="3479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13890" cy="3479800"/>
            </a:xfrm>
            <a:custGeom>
              <a:avLst/>
              <a:gdLst/>
              <a:ahLst/>
              <a:cxnLst/>
              <a:rect l="l" t="t" r="r" b="b"/>
              <a:pathLst>
                <a:path w="1913890" h="3479800">
                  <a:moveTo>
                    <a:pt x="0" y="0"/>
                  </a:moveTo>
                  <a:lnTo>
                    <a:pt x="1913890" y="0"/>
                  </a:lnTo>
                  <a:lnTo>
                    <a:pt x="1913890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C1FF72"/>
            </a:solid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9803542" y="2499926"/>
            <a:ext cx="6918239" cy="6918239"/>
            <a:chOff x="0" y="0"/>
            <a:chExt cx="2787650" cy="278765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787650" cy="2787650"/>
            </a:xfrm>
            <a:custGeom>
              <a:avLst/>
              <a:gdLst/>
              <a:ahLst/>
              <a:cxnLst/>
              <a:rect l="l" t="t" r="r" b="b"/>
              <a:pathLst>
                <a:path w="2787650" h="278765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solidFill>
              <a:srgbClr val="7A8727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8409545" y="1313678"/>
            <a:ext cx="7659645" cy="7659645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8613419" y="1517566"/>
            <a:ext cx="7251898" cy="7251869"/>
            <a:chOff x="0" y="0"/>
            <a:chExt cx="6350000" cy="63499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6786" t="-2189" r="-6129" b="-10726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1028700" y="9433264"/>
            <a:ext cx="5361793" cy="497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2"/>
              </a:lnSpc>
            </a:pPr>
            <a:r>
              <a:rPr lang="en-US" sz="2901" spc="307">
                <a:solidFill>
                  <a:srgbClr val="FFFFFF"/>
                </a:solidFill>
                <a:latin typeface="DM Sans"/>
              </a:rPr>
              <a:t>inst:_mer.ali_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7259300" y="287295"/>
            <a:ext cx="1851667" cy="215623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707617" y="7775820"/>
            <a:ext cx="2583633" cy="300859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9967344" y="6419519"/>
            <a:ext cx="4544047" cy="512238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906082" y="4206446"/>
            <a:ext cx="6769186" cy="1473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423"/>
              </a:lnSpc>
            </a:pPr>
            <a:r>
              <a:rPr lang="en-US" sz="11981">
                <a:solidFill>
                  <a:srgbClr val="FFFFFF"/>
                </a:solidFill>
                <a:latin typeface="Marta"/>
              </a:rPr>
              <a:t>Мер-Али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505023" y="5899211"/>
            <a:ext cx="5638977" cy="1771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81"/>
              </a:lnSpc>
            </a:pPr>
            <a:r>
              <a:rPr lang="en-US" sz="7507">
                <a:solidFill>
                  <a:srgbClr val="7A8727"/>
                </a:solidFill>
                <a:latin typeface="Lumios Marker"/>
              </a:rPr>
              <a:t>Мир слоенных изделий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28700" y="2577270"/>
            <a:ext cx="6646567" cy="1286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477"/>
              </a:lnSpc>
            </a:pPr>
            <a:r>
              <a:rPr lang="en-US" sz="7484">
                <a:solidFill>
                  <a:srgbClr val="FFFFFF"/>
                </a:solidFill>
                <a:latin typeface="Lumios Marker"/>
              </a:rPr>
              <a:t>Кондитерская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3D0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9640438" y="-129258"/>
            <a:ext cx="8885945" cy="8272007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251122" y="2114196"/>
            <a:ext cx="11683700" cy="6028553"/>
            <a:chOff x="0" y="0"/>
            <a:chExt cx="3952264" cy="20392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952264" cy="2039288"/>
            </a:xfrm>
            <a:custGeom>
              <a:avLst/>
              <a:gdLst/>
              <a:ahLst/>
              <a:cxnLst/>
              <a:rect l="l" t="t" r="r" b="b"/>
              <a:pathLst>
                <a:path w="3952264" h="2039288">
                  <a:moveTo>
                    <a:pt x="0" y="0"/>
                  </a:moveTo>
                  <a:lnTo>
                    <a:pt x="3952264" y="0"/>
                  </a:lnTo>
                  <a:lnTo>
                    <a:pt x="3952264" y="2039288"/>
                  </a:lnTo>
                  <a:lnTo>
                    <a:pt x="0" y="20392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ru-RU" dirty="0"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9475702" y="4415718"/>
            <a:ext cx="6918239" cy="6918239"/>
            <a:chOff x="0" y="0"/>
            <a:chExt cx="2787650" cy="278765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787650" cy="2787650"/>
            </a:xfrm>
            <a:custGeom>
              <a:avLst/>
              <a:gdLst/>
              <a:ahLst/>
              <a:cxnLst/>
              <a:rect l="l" t="t" r="r" b="b"/>
              <a:pathLst>
                <a:path w="2787650" h="278765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solidFill>
              <a:srgbClr val="444D1E"/>
            </a:solid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1588316" y="-647700"/>
            <a:ext cx="6938067" cy="6938039"/>
            <a:chOff x="0" y="0"/>
            <a:chExt cx="6350000" cy="63499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16370" r="-16961"/>
              </a:stretch>
            </a:blip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7259300" y="-171785"/>
            <a:ext cx="1851667" cy="215623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822967" y="8325020"/>
            <a:ext cx="1851667" cy="2156235"/>
          </a:xfrm>
          <a:prstGeom prst="rect">
            <a:avLst/>
          </a:prstGeom>
        </p:spPr>
      </p:pic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10134600" y="4415718"/>
            <a:ext cx="6382104" cy="6382077"/>
            <a:chOff x="-61897" y="70553"/>
            <a:chExt cx="6350000" cy="6349974"/>
          </a:xfrm>
        </p:grpSpPr>
        <p:sp>
          <p:nvSpPr>
            <p:cNvPr id="12" name="Freeform 12"/>
            <p:cNvSpPr/>
            <p:nvPr/>
          </p:nvSpPr>
          <p:spPr>
            <a:xfrm>
              <a:off x="-61897" y="70553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/>
              <a:stretch>
                <a:fillRect l="-17135" t="-3283" r="-19949" b="468"/>
              </a:stretch>
            </a:blipFill>
          </p:spPr>
        </p:sp>
      </p:grpSp>
      <p:sp>
        <p:nvSpPr>
          <p:cNvPr id="13" name="TextBox 13"/>
          <p:cNvSpPr txBox="1"/>
          <p:nvPr/>
        </p:nvSpPr>
        <p:spPr>
          <a:xfrm>
            <a:off x="2270554" y="2695938"/>
            <a:ext cx="5216289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35"/>
              </a:lnSpc>
            </a:pPr>
            <a:r>
              <a:rPr lang="en-US" sz="5167" dirty="0" smtClean="0">
                <a:solidFill>
                  <a:srgbClr val="7A8727"/>
                </a:solidFill>
                <a:latin typeface="DM Serif Display"/>
              </a:rPr>
              <a:t>П</a:t>
            </a:r>
            <a:r>
              <a:rPr lang="ru-RU" sz="5167" dirty="0" smtClean="0">
                <a:solidFill>
                  <a:srgbClr val="7A8727"/>
                </a:solidFill>
                <a:latin typeface="DM Serif Display"/>
              </a:rPr>
              <a:t>и</a:t>
            </a:r>
            <a:r>
              <a:rPr lang="en-US" sz="5167" dirty="0" err="1" smtClean="0">
                <a:solidFill>
                  <a:srgbClr val="7A8727"/>
                </a:solidFill>
                <a:latin typeface="DM Serif Display"/>
              </a:rPr>
              <a:t>сочн</a:t>
            </a:r>
            <a:r>
              <a:rPr lang="ru-RU" sz="5167" dirty="0" smtClean="0">
                <a:solidFill>
                  <a:srgbClr val="7A8727"/>
                </a:solidFill>
                <a:latin typeface="DM Serif Display"/>
              </a:rPr>
              <a:t>о</a:t>
            </a:r>
            <a:r>
              <a:rPr lang="en-US" sz="5167" dirty="0" smtClean="0">
                <a:solidFill>
                  <a:srgbClr val="7A8727"/>
                </a:solidFill>
                <a:latin typeface="DM Serif Display"/>
              </a:rPr>
              <a:t>е п</a:t>
            </a:r>
            <a:r>
              <a:rPr lang="ru-RU" sz="5167" dirty="0">
                <a:solidFill>
                  <a:srgbClr val="7A8727"/>
                </a:solidFill>
                <a:latin typeface="DM Serif Display"/>
              </a:rPr>
              <a:t>е</a:t>
            </a:r>
            <a:r>
              <a:rPr lang="en-US" sz="5167" dirty="0" err="1" smtClean="0">
                <a:solidFill>
                  <a:srgbClr val="7A8727"/>
                </a:solidFill>
                <a:latin typeface="DM Serif Display"/>
              </a:rPr>
              <a:t>чень</a:t>
            </a:r>
            <a:r>
              <a:rPr lang="ru-RU" sz="5167" dirty="0" smtClean="0">
                <a:solidFill>
                  <a:srgbClr val="7A8727"/>
                </a:solidFill>
                <a:latin typeface="DM Serif Display"/>
              </a:rPr>
              <a:t>е</a:t>
            </a:r>
          </a:p>
          <a:p>
            <a:pPr>
              <a:lnSpc>
                <a:spcPts val="7235"/>
              </a:lnSpc>
            </a:pPr>
            <a:endParaRPr lang="en-US" sz="5167" dirty="0">
              <a:solidFill>
                <a:srgbClr val="7A8727"/>
              </a:solidFill>
              <a:latin typeface="DM Serif Display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2270554" y="5104159"/>
            <a:ext cx="6273370" cy="3693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6"/>
              </a:lnSpc>
            </a:pPr>
            <a:r>
              <a:rPr lang="en-US" sz="2900" dirty="0" err="1">
                <a:solidFill>
                  <a:srgbClr val="000000"/>
                </a:solidFill>
                <a:latin typeface="DM Sans Bold"/>
              </a:rPr>
              <a:t>По</a:t>
            </a:r>
            <a:r>
              <a:rPr lang="en-US" sz="2900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DM Sans Bold"/>
              </a:rPr>
              <a:t>типу</a:t>
            </a:r>
            <a:r>
              <a:rPr lang="en-US" sz="2900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2900" dirty="0" err="1" smtClean="0">
                <a:solidFill>
                  <a:srgbClr val="000000"/>
                </a:solidFill>
                <a:latin typeface="DM Sans Bold"/>
              </a:rPr>
              <a:t>Курабь</a:t>
            </a:r>
            <a:r>
              <a:rPr lang="ru-RU" sz="2900" dirty="0" smtClean="0">
                <a:solidFill>
                  <a:srgbClr val="000000"/>
                </a:solidFill>
                <a:latin typeface="DM Sans Bold"/>
              </a:rPr>
              <a:t>е </a:t>
            </a:r>
          </a:p>
          <a:p>
            <a:pPr>
              <a:lnSpc>
                <a:spcPts val="4756"/>
              </a:lnSpc>
            </a:pPr>
            <a:r>
              <a:rPr lang="ru-RU" sz="2900" dirty="0" smtClean="0">
                <a:solidFill>
                  <a:srgbClr val="000000"/>
                </a:solidFill>
                <a:latin typeface="DM Sans Bold"/>
              </a:rPr>
              <a:t>0,5кг –( в коробке, полиэтиленовой упаковке)</a:t>
            </a:r>
            <a:endParaRPr lang="en-US" sz="2900" dirty="0">
              <a:solidFill>
                <a:srgbClr val="000000"/>
              </a:solidFill>
              <a:latin typeface="DM Sans Bold"/>
            </a:endParaRPr>
          </a:p>
          <a:p>
            <a:pPr>
              <a:lnSpc>
                <a:spcPts val="4756"/>
              </a:lnSpc>
            </a:pPr>
            <a:endParaRPr lang="en-US" sz="2900" dirty="0">
              <a:solidFill>
                <a:srgbClr val="000000"/>
              </a:solidFill>
              <a:latin typeface="DM Sans Bold"/>
            </a:endParaRPr>
          </a:p>
          <a:p>
            <a:pPr>
              <a:lnSpc>
                <a:spcPts val="4756"/>
              </a:lnSpc>
            </a:pPr>
            <a:endParaRPr lang="en-US" sz="2900" dirty="0">
              <a:solidFill>
                <a:srgbClr val="000000"/>
              </a:solidFill>
              <a:latin typeface="DM Sans Bold"/>
            </a:endParaRPr>
          </a:p>
          <a:p>
            <a:pPr>
              <a:lnSpc>
                <a:spcPts val="4756"/>
              </a:lnSpc>
            </a:pPr>
            <a:endParaRPr lang="en-US" sz="2900" dirty="0">
              <a:solidFill>
                <a:srgbClr val="000000"/>
              </a:solidFill>
              <a:latin typeface="DM Sans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3D0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216823" y="0"/>
            <a:ext cx="5062681" cy="10487778"/>
            <a:chOff x="0" y="0"/>
            <a:chExt cx="1712561" cy="354771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12561" cy="3547718"/>
            </a:xfrm>
            <a:custGeom>
              <a:avLst/>
              <a:gdLst/>
              <a:ahLst/>
              <a:cxnLst/>
              <a:rect l="l" t="t" r="r" b="b"/>
              <a:pathLst>
                <a:path w="1712561" h="3547718">
                  <a:moveTo>
                    <a:pt x="0" y="0"/>
                  </a:moveTo>
                  <a:lnTo>
                    <a:pt x="1712561" y="0"/>
                  </a:lnTo>
                  <a:lnTo>
                    <a:pt x="1712561" y="3547718"/>
                  </a:lnTo>
                  <a:lnTo>
                    <a:pt x="0" y="3547718"/>
                  </a:lnTo>
                  <a:close/>
                </a:path>
              </a:pathLst>
            </a:custGeom>
            <a:solidFill>
              <a:srgbClr val="E9E8E9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822967" y="8331543"/>
            <a:ext cx="1851667" cy="2156235"/>
          </a:xfrm>
          <a:prstGeom prst="rect">
            <a:avLst/>
          </a:prstGeom>
        </p:spPr>
      </p:pic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8421695" y="957613"/>
            <a:ext cx="9590257" cy="5394452"/>
            <a:chOff x="0" y="0"/>
            <a:chExt cx="1128903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4"/>
              <a:stretch>
                <a:fillRect l="-6242" t="-17167" r="-3973" b="-21818"/>
              </a:stretch>
            </a:blip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815519" y="6926727"/>
            <a:ext cx="7606176" cy="85742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4697074" y="7355438"/>
            <a:ext cx="4022726" cy="293156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465239" y="6352065"/>
            <a:ext cx="5503168" cy="742417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1908497" y="-407902"/>
            <a:ext cx="4022726" cy="2931562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028700" y="2980859"/>
            <a:ext cx="7872115" cy="3896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77"/>
              </a:lnSpc>
            </a:pPr>
            <a:r>
              <a:rPr lang="en-US" sz="3882">
                <a:solidFill>
                  <a:srgbClr val="E9E8E9"/>
                </a:solidFill>
                <a:latin typeface="Lora Bold"/>
              </a:rPr>
              <a:t>Палочки в сиропе посыпаны бисквитной крошкой</a:t>
            </a:r>
          </a:p>
          <a:p>
            <a:pPr marL="838250" lvl="1" indent="-419125">
              <a:lnSpc>
                <a:spcPts val="3377"/>
              </a:lnSpc>
              <a:buFont typeface="Arial"/>
              <a:buChar char="•"/>
            </a:pPr>
            <a:endParaRPr lang="en-US" sz="3882">
              <a:solidFill>
                <a:srgbClr val="E9E8E9"/>
              </a:solidFill>
              <a:latin typeface="Lora Bold"/>
            </a:endParaRPr>
          </a:p>
          <a:p>
            <a:pPr marL="838250" lvl="1" indent="-419125">
              <a:lnSpc>
                <a:spcPts val="3377"/>
              </a:lnSpc>
              <a:buFont typeface="Arial"/>
              <a:buChar char="•"/>
            </a:pPr>
            <a:r>
              <a:rPr lang="en-US" sz="3882">
                <a:solidFill>
                  <a:srgbClr val="E9E8E9"/>
                </a:solidFill>
                <a:latin typeface="Lora Bold"/>
              </a:rPr>
              <a:t>0.5 кг</a:t>
            </a:r>
          </a:p>
          <a:p>
            <a:pPr>
              <a:lnSpc>
                <a:spcPts val="3377"/>
              </a:lnSpc>
            </a:pPr>
            <a:endParaRPr lang="en-US" sz="3882">
              <a:solidFill>
                <a:srgbClr val="E9E8E9"/>
              </a:solidFill>
              <a:latin typeface="Lora Bold"/>
            </a:endParaRPr>
          </a:p>
          <a:p>
            <a:pPr>
              <a:lnSpc>
                <a:spcPts val="3377"/>
              </a:lnSpc>
            </a:pPr>
            <a:r>
              <a:rPr lang="en-US" sz="3882">
                <a:solidFill>
                  <a:srgbClr val="E9E8E9"/>
                </a:solidFill>
                <a:latin typeface="Lumberjack"/>
              </a:rPr>
              <a:t>По желанию клиента можем посыпать  орехом, кунжутом, кокосовой стружкой, полить шоколадной глазурью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3D0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174729" y="2823283"/>
            <a:ext cx="8589855" cy="8589855"/>
            <a:chOff x="0" y="0"/>
            <a:chExt cx="2787650" cy="27876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87650" cy="2787650"/>
            </a:xfrm>
            <a:custGeom>
              <a:avLst/>
              <a:gdLst/>
              <a:ahLst/>
              <a:cxnLst/>
              <a:rect l="l" t="t" r="r" b="b"/>
              <a:pathLst>
                <a:path w="2787650" h="278765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solidFill>
              <a:srgbClr val="444D1E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-954871" y="1509069"/>
            <a:ext cx="9510402" cy="9510402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-448603" y="1762221"/>
            <a:ext cx="9004134" cy="9004098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3173" b="-3173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9764584" y="904132"/>
            <a:ext cx="5216289" cy="18245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933"/>
              </a:lnSpc>
            </a:pPr>
            <a:r>
              <a:rPr lang="en-US" sz="10667">
                <a:solidFill>
                  <a:srgbClr val="FFFFFF"/>
                </a:solidFill>
                <a:latin typeface="Lora"/>
              </a:rPr>
              <a:t>Скидки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764584" y="3098014"/>
            <a:ext cx="8071300" cy="55826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83"/>
              </a:lnSpc>
            </a:pPr>
            <a:r>
              <a:rPr lang="en-US" sz="3892">
                <a:solidFill>
                  <a:srgbClr val="FFFFFF"/>
                </a:solidFill>
                <a:latin typeface="Lora"/>
              </a:rPr>
              <a:t>Действует система скидок при заказе с высше 1млн и 100% оплате, при заказе с высше 500.000 дарятся бонусы.</a:t>
            </a:r>
          </a:p>
          <a:p>
            <a:pPr>
              <a:lnSpc>
                <a:spcPts val="6383"/>
              </a:lnSpc>
            </a:pPr>
            <a:r>
              <a:rPr lang="en-US" sz="3892">
                <a:solidFill>
                  <a:srgbClr val="FFFFFF"/>
                </a:solidFill>
                <a:latin typeface="Lora"/>
              </a:rPr>
              <a:t>У нас имеются дистрибьюторы в городах  Алматы, Шымкент, Павлодар, Кызылорда, Каскелен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7259300" y="-239813"/>
            <a:ext cx="1851667" cy="21562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3D0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216823" y="0"/>
            <a:ext cx="5062681" cy="10487778"/>
            <a:chOff x="0" y="0"/>
            <a:chExt cx="1712561" cy="354771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12561" cy="3547718"/>
            </a:xfrm>
            <a:custGeom>
              <a:avLst/>
              <a:gdLst/>
              <a:ahLst/>
              <a:cxnLst/>
              <a:rect l="l" t="t" r="r" b="b"/>
              <a:pathLst>
                <a:path w="1712561" h="3547718">
                  <a:moveTo>
                    <a:pt x="0" y="0"/>
                  </a:moveTo>
                  <a:lnTo>
                    <a:pt x="1712561" y="0"/>
                  </a:lnTo>
                  <a:lnTo>
                    <a:pt x="1712561" y="3547718"/>
                  </a:lnTo>
                  <a:lnTo>
                    <a:pt x="0" y="3547718"/>
                  </a:lnTo>
                  <a:close/>
                </a:path>
              </a:pathLst>
            </a:custGeom>
            <a:solidFill>
              <a:srgbClr val="99D847"/>
            </a:solid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0505989" y="1099202"/>
            <a:ext cx="7011741" cy="9716378"/>
            <a:chOff x="0" y="0"/>
            <a:chExt cx="4734560" cy="6560820"/>
          </a:xfrm>
        </p:grpSpPr>
        <p:sp>
          <p:nvSpPr>
            <p:cNvPr id="5" name="Freeform 5"/>
            <p:cNvSpPr/>
            <p:nvPr/>
          </p:nvSpPr>
          <p:spPr>
            <a:xfrm>
              <a:off x="36830" y="50800"/>
              <a:ext cx="4645660" cy="6473190"/>
            </a:xfrm>
            <a:custGeom>
              <a:avLst/>
              <a:gdLst/>
              <a:ahLst/>
              <a:cxnLst/>
              <a:rect l="l" t="t" r="r" b="b"/>
              <a:pathLst>
                <a:path w="4645660" h="6473190">
                  <a:moveTo>
                    <a:pt x="4368800" y="0"/>
                  </a:moveTo>
                  <a:lnTo>
                    <a:pt x="276860" y="0"/>
                  </a:lnTo>
                  <a:cubicBezTo>
                    <a:pt x="124460" y="0"/>
                    <a:pt x="0" y="123190"/>
                    <a:pt x="0" y="276860"/>
                  </a:cubicBezTo>
                  <a:lnTo>
                    <a:pt x="0" y="6196330"/>
                  </a:lnTo>
                  <a:cubicBezTo>
                    <a:pt x="0" y="6350000"/>
                    <a:pt x="124460" y="6473190"/>
                    <a:pt x="276860" y="6473190"/>
                  </a:cubicBezTo>
                  <a:lnTo>
                    <a:pt x="4368800" y="6473190"/>
                  </a:lnTo>
                  <a:cubicBezTo>
                    <a:pt x="4522470" y="6473190"/>
                    <a:pt x="4645660" y="6348730"/>
                    <a:pt x="4645660" y="6196330"/>
                  </a:cubicBezTo>
                  <a:lnTo>
                    <a:pt x="4645660" y="276860"/>
                  </a:lnTo>
                  <a:cubicBezTo>
                    <a:pt x="4645660" y="123190"/>
                    <a:pt x="4522470" y="0"/>
                    <a:pt x="4368800" y="0"/>
                  </a:cubicBezTo>
                  <a:close/>
                  <a:moveTo>
                    <a:pt x="4425950" y="6156960"/>
                  </a:moveTo>
                  <a:cubicBezTo>
                    <a:pt x="4425950" y="6212840"/>
                    <a:pt x="4380230" y="6258560"/>
                    <a:pt x="4324350" y="6258560"/>
                  </a:cubicBezTo>
                  <a:lnTo>
                    <a:pt x="321310" y="6258560"/>
                  </a:lnTo>
                  <a:cubicBezTo>
                    <a:pt x="265430" y="6258560"/>
                    <a:pt x="219710" y="6212840"/>
                    <a:pt x="219710" y="6156960"/>
                  </a:cubicBezTo>
                  <a:lnTo>
                    <a:pt x="219710" y="316230"/>
                  </a:lnTo>
                  <a:cubicBezTo>
                    <a:pt x="219710" y="260350"/>
                    <a:pt x="265430" y="214630"/>
                    <a:pt x="321310" y="214630"/>
                  </a:cubicBezTo>
                  <a:lnTo>
                    <a:pt x="4325620" y="214630"/>
                  </a:lnTo>
                  <a:cubicBezTo>
                    <a:pt x="4381500" y="214630"/>
                    <a:pt x="4427220" y="260350"/>
                    <a:pt x="4427220" y="316230"/>
                  </a:cubicBezTo>
                  <a:lnTo>
                    <a:pt x="4427220" y="6156960"/>
                  </a:lnTo>
                  <a:close/>
                </a:path>
              </a:pathLst>
            </a:custGeom>
            <a:solidFill>
              <a:srgbClr val="010101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16511"/>
              <a:ext cx="4716780" cy="6544310"/>
            </a:xfrm>
            <a:custGeom>
              <a:avLst/>
              <a:gdLst/>
              <a:ahLst/>
              <a:cxnLst/>
              <a:rect l="l" t="t" r="r" b="b"/>
              <a:pathLst>
                <a:path w="4716780" h="6544310">
                  <a:moveTo>
                    <a:pt x="4395470" y="36829"/>
                  </a:moveTo>
                  <a:cubicBezTo>
                    <a:pt x="4552950" y="36829"/>
                    <a:pt x="4681220" y="165099"/>
                    <a:pt x="4681220" y="322579"/>
                  </a:cubicBezTo>
                  <a:lnTo>
                    <a:pt x="4681220" y="6222999"/>
                  </a:lnTo>
                  <a:cubicBezTo>
                    <a:pt x="4681220" y="6380479"/>
                    <a:pt x="4552950" y="6508750"/>
                    <a:pt x="4395470" y="6508750"/>
                  </a:cubicBezTo>
                  <a:lnTo>
                    <a:pt x="321310" y="6508750"/>
                  </a:lnTo>
                  <a:cubicBezTo>
                    <a:pt x="163830" y="6508750"/>
                    <a:pt x="35560" y="6380480"/>
                    <a:pt x="35560" y="6223000"/>
                  </a:cubicBezTo>
                  <a:lnTo>
                    <a:pt x="35560" y="322580"/>
                  </a:lnTo>
                  <a:cubicBezTo>
                    <a:pt x="35560" y="165100"/>
                    <a:pt x="163830" y="36830"/>
                    <a:pt x="321310" y="36830"/>
                  </a:cubicBezTo>
                  <a:lnTo>
                    <a:pt x="4395470" y="36830"/>
                  </a:lnTo>
                  <a:moveTo>
                    <a:pt x="4395470" y="0"/>
                  </a:moveTo>
                  <a:lnTo>
                    <a:pt x="321310" y="0"/>
                  </a:lnTo>
                  <a:cubicBezTo>
                    <a:pt x="143510" y="0"/>
                    <a:pt x="0" y="144780"/>
                    <a:pt x="0" y="322580"/>
                  </a:cubicBezTo>
                  <a:lnTo>
                    <a:pt x="0" y="6223000"/>
                  </a:lnTo>
                  <a:cubicBezTo>
                    <a:pt x="0" y="6400800"/>
                    <a:pt x="143510" y="6544309"/>
                    <a:pt x="321310" y="6544309"/>
                  </a:cubicBezTo>
                  <a:lnTo>
                    <a:pt x="4395470" y="6544309"/>
                  </a:lnTo>
                  <a:cubicBezTo>
                    <a:pt x="4573270" y="6544309"/>
                    <a:pt x="4716780" y="6400800"/>
                    <a:pt x="4716780" y="6223000"/>
                  </a:cubicBezTo>
                  <a:lnTo>
                    <a:pt x="4716780" y="322580"/>
                  </a:lnTo>
                  <a:cubicBezTo>
                    <a:pt x="4716780" y="144780"/>
                    <a:pt x="4573270" y="0"/>
                    <a:pt x="439547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256540" y="265430"/>
              <a:ext cx="4207510" cy="6043930"/>
            </a:xfrm>
            <a:custGeom>
              <a:avLst/>
              <a:gdLst/>
              <a:ahLst/>
              <a:cxnLst/>
              <a:rect l="l" t="t" r="r" b="b"/>
              <a:pathLst>
                <a:path w="4207510" h="6043930">
                  <a:moveTo>
                    <a:pt x="4206240" y="5942330"/>
                  </a:moveTo>
                  <a:cubicBezTo>
                    <a:pt x="4206240" y="5998210"/>
                    <a:pt x="4160520" y="6043930"/>
                    <a:pt x="4104640" y="6043930"/>
                  </a:cubicBezTo>
                  <a:lnTo>
                    <a:pt x="101600" y="6043930"/>
                  </a:lnTo>
                  <a:cubicBezTo>
                    <a:pt x="45720" y="6043930"/>
                    <a:pt x="0" y="5998210"/>
                    <a:pt x="0" y="5942330"/>
                  </a:cubicBezTo>
                  <a:lnTo>
                    <a:pt x="0" y="101600"/>
                  </a:lnTo>
                  <a:cubicBezTo>
                    <a:pt x="0" y="45720"/>
                    <a:pt x="45720" y="0"/>
                    <a:pt x="101600" y="0"/>
                  </a:cubicBezTo>
                  <a:lnTo>
                    <a:pt x="4105910" y="0"/>
                  </a:lnTo>
                  <a:cubicBezTo>
                    <a:pt x="4161790" y="0"/>
                    <a:pt x="4207510" y="45720"/>
                    <a:pt x="4207510" y="101600"/>
                  </a:cubicBezTo>
                  <a:lnTo>
                    <a:pt x="4207510" y="5942330"/>
                  </a:lnTo>
                  <a:close/>
                </a:path>
              </a:pathLst>
            </a:custGeom>
            <a:blipFill>
              <a:blip r:embed="rId2"/>
              <a:stretch>
                <a:fillRect l="-24370" r="-19275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1951378" y="120589"/>
              <a:ext cx="79963" cy="76322"/>
            </a:xfrm>
            <a:custGeom>
              <a:avLst/>
              <a:gdLst/>
              <a:ahLst/>
              <a:cxnLst/>
              <a:rect l="l" t="t" r="r" b="b"/>
              <a:pathLst>
                <a:path w="79963" h="76322">
                  <a:moveTo>
                    <a:pt x="39982" y="61"/>
                  </a:moveTo>
                  <a:cubicBezTo>
                    <a:pt x="26330" y="0"/>
                    <a:pt x="13688" y="7248"/>
                    <a:pt x="6844" y="19062"/>
                  </a:cubicBezTo>
                  <a:cubicBezTo>
                    <a:pt x="0" y="30875"/>
                    <a:pt x="0" y="45447"/>
                    <a:pt x="6844" y="57260"/>
                  </a:cubicBezTo>
                  <a:cubicBezTo>
                    <a:pt x="13688" y="69074"/>
                    <a:pt x="26330" y="76322"/>
                    <a:pt x="39982" y="76261"/>
                  </a:cubicBezTo>
                  <a:cubicBezTo>
                    <a:pt x="53634" y="76322"/>
                    <a:pt x="66276" y="69074"/>
                    <a:pt x="73120" y="57260"/>
                  </a:cubicBezTo>
                  <a:cubicBezTo>
                    <a:pt x="79964" y="45447"/>
                    <a:pt x="79964" y="30875"/>
                    <a:pt x="73120" y="19062"/>
                  </a:cubicBezTo>
                  <a:cubicBezTo>
                    <a:pt x="66276" y="7248"/>
                    <a:pt x="53634" y="0"/>
                    <a:pt x="39982" y="61"/>
                  </a:cubicBezTo>
                  <a:close/>
                </a:path>
              </a:pathLst>
            </a:custGeom>
            <a:solidFill>
              <a:srgbClr val="333333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2119473" y="104052"/>
              <a:ext cx="114614" cy="109395"/>
            </a:xfrm>
            <a:custGeom>
              <a:avLst/>
              <a:gdLst/>
              <a:ahLst/>
              <a:cxnLst/>
              <a:rect l="l" t="t" r="r" b="b"/>
              <a:pathLst>
                <a:path w="114614" h="109395">
                  <a:moveTo>
                    <a:pt x="57307" y="88"/>
                  </a:moveTo>
                  <a:cubicBezTo>
                    <a:pt x="37739" y="0"/>
                    <a:pt x="19619" y="10390"/>
                    <a:pt x="9809" y="27322"/>
                  </a:cubicBezTo>
                  <a:cubicBezTo>
                    <a:pt x="0" y="44255"/>
                    <a:pt x="0" y="65141"/>
                    <a:pt x="9809" y="82074"/>
                  </a:cubicBezTo>
                  <a:cubicBezTo>
                    <a:pt x="19619" y="99006"/>
                    <a:pt x="37739" y="109396"/>
                    <a:pt x="57307" y="109308"/>
                  </a:cubicBezTo>
                  <a:cubicBezTo>
                    <a:pt x="76875" y="109396"/>
                    <a:pt x="94995" y="99006"/>
                    <a:pt x="104804" y="82074"/>
                  </a:cubicBezTo>
                  <a:cubicBezTo>
                    <a:pt x="114614" y="65141"/>
                    <a:pt x="114614" y="44255"/>
                    <a:pt x="104804" y="27322"/>
                  </a:cubicBezTo>
                  <a:cubicBezTo>
                    <a:pt x="94995" y="10390"/>
                    <a:pt x="76875" y="0"/>
                    <a:pt x="57307" y="88"/>
                  </a:cubicBezTo>
                  <a:close/>
                </a:path>
              </a:pathLst>
            </a:custGeom>
            <a:solidFill>
              <a:srgbClr val="333333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2328944" y="128221"/>
              <a:ext cx="63971" cy="61058"/>
            </a:xfrm>
            <a:custGeom>
              <a:avLst/>
              <a:gdLst/>
              <a:ahLst/>
              <a:cxnLst/>
              <a:rect l="l" t="t" r="r" b="b"/>
              <a:pathLst>
                <a:path w="63971" h="61058">
                  <a:moveTo>
                    <a:pt x="31986" y="49"/>
                  </a:moveTo>
                  <a:cubicBezTo>
                    <a:pt x="21064" y="0"/>
                    <a:pt x="10951" y="5799"/>
                    <a:pt x="5476" y="15250"/>
                  </a:cubicBezTo>
                  <a:cubicBezTo>
                    <a:pt x="0" y="24700"/>
                    <a:pt x="0" y="36358"/>
                    <a:pt x="5476" y="45808"/>
                  </a:cubicBezTo>
                  <a:cubicBezTo>
                    <a:pt x="10951" y="55259"/>
                    <a:pt x="21064" y="61058"/>
                    <a:pt x="31986" y="61009"/>
                  </a:cubicBezTo>
                  <a:cubicBezTo>
                    <a:pt x="42908" y="61058"/>
                    <a:pt x="53021" y="55259"/>
                    <a:pt x="58496" y="45808"/>
                  </a:cubicBezTo>
                  <a:cubicBezTo>
                    <a:pt x="63971" y="36358"/>
                    <a:pt x="63971" y="24700"/>
                    <a:pt x="58496" y="15250"/>
                  </a:cubicBezTo>
                  <a:cubicBezTo>
                    <a:pt x="53021" y="5799"/>
                    <a:pt x="42908" y="0"/>
                    <a:pt x="31986" y="49"/>
                  </a:cubicBezTo>
                  <a:close/>
                </a:path>
              </a:pathLst>
            </a:custGeom>
            <a:solidFill>
              <a:srgbClr val="333333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2346270" y="144758"/>
              <a:ext cx="29320" cy="27985"/>
            </a:xfrm>
            <a:custGeom>
              <a:avLst/>
              <a:gdLst/>
              <a:ahLst/>
              <a:cxnLst/>
              <a:rect l="l" t="t" r="r" b="b"/>
              <a:pathLst>
                <a:path w="29320" h="27985">
                  <a:moveTo>
                    <a:pt x="14660" y="22"/>
                  </a:moveTo>
                  <a:cubicBezTo>
                    <a:pt x="9654" y="0"/>
                    <a:pt x="5019" y="2657"/>
                    <a:pt x="2509" y="6989"/>
                  </a:cubicBezTo>
                  <a:cubicBezTo>
                    <a:pt x="0" y="11320"/>
                    <a:pt x="0" y="16664"/>
                    <a:pt x="2509" y="20995"/>
                  </a:cubicBezTo>
                  <a:cubicBezTo>
                    <a:pt x="5019" y="25327"/>
                    <a:pt x="9654" y="27984"/>
                    <a:pt x="14660" y="27962"/>
                  </a:cubicBezTo>
                  <a:cubicBezTo>
                    <a:pt x="19666" y="27984"/>
                    <a:pt x="24301" y="25327"/>
                    <a:pt x="26811" y="20995"/>
                  </a:cubicBezTo>
                  <a:cubicBezTo>
                    <a:pt x="29320" y="16664"/>
                    <a:pt x="29320" y="11320"/>
                    <a:pt x="26811" y="6989"/>
                  </a:cubicBezTo>
                  <a:cubicBezTo>
                    <a:pt x="24301" y="2657"/>
                    <a:pt x="19666" y="0"/>
                    <a:pt x="14660" y="22"/>
                  </a:cubicBezTo>
                  <a:close/>
                </a:path>
              </a:pathLst>
            </a:custGeom>
            <a:solidFill>
              <a:srgbClr val="E9E8E9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2344044" y="144768"/>
              <a:ext cx="15993" cy="15264"/>
            </a:xfrm>
            <a:custGeom>
              <a:avLst/>
              <a:gdLst/>
              <a:ahLst/>
              <a:cxnLst/>
              <a:rect l="l" t="t" r="r" b="b"/>
              <a:pathLst>
                <a:path w="15993" h="15264">
                  <a:moveTo>
                    <a:pt x="7996" y="12"/>
                  </a:moveTo>
                  <a:cubicBezTo>
                    <a:pt x="5266" y="0"/>
                    <a:pt x="2737" y="1449"/>
                    <a:pt x="1368" y="3812"/>
                  </a:cubicBezTo>
                  <a:cubicBezTo>
                    <a:pt x="0" y="6175"/>
                    <a:pt x="0" y="9089"/>
                    <a:pt x="1368" y="11452"/>
                  </a:cubicBezTo>
                  <a:cubicBezTo>
                    <a:pt x="2737" y="13815"/>
                    <a:pt x="5266" y="15264"/>
                    <a:pt x="7996" y="15252"/>
                  </a:cubicBezTo>
                  <a:cubicBezTo>
                    <a:pt x="10726" y="15264"/>
                    <a:pt x="13255" y="13815"/>
                    <a:pt x="14623" y="11452"/>
                  </a:cubicBezTo>
                  <a:cubicBezTo>
                    <a:pt x="15992" y="9089"/>
                    <a:pt x="15992" y="6175"/>
                    <a:pt x="14623" y="3812"/>
                  </a:cubicBezTo>
                  <a:cubicBezTo>
                    <a:pt x="13255" y="1449"/>
                    <a:pt x="10726" y="0"/>
                    <a:pt x="7996" y="12"/>
                  </a:cubicBezTo>
                  <a:close/>
                </a:path>
              </a:pathLst>
            </a:custGeom>
            <a:solidFill>
              <a:srgbClr val="010101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4716780" y="534670"/>
              <a:ext cx="19050" cy="278130"/>
            </a:xfrm>
            <a:custGeom>
              <a:avLst/>
              <a:gdLst/>
              <a:ahLst/>
              <a:cxnLst/>
              <a:rect l="l" t="t" r="r" b="b"/>
              <a:pathLst>
                <a:path w="19050" h="278130">
                  <a:moveTo>
                    <a:pt x="0" y="0"/>
                  </a:moveTo>
                  <a:lnTo>
                    <a:pt x="0" y="278130"/>
                  </a:lnTo>
                  <a:cubicBezTo>
                    <a:pt x="19050" y="278130"/>
                    <a:pt x="16510" y="262890"/>
                    <a:pt x="16510" y="243840"/>
                  </a:cubicBezTo>
                  <a:lnTo>
                    <a:pt x="16510" y="35560"/>
                  </a:lnTo>
                  <a:cubicBezTo>
                    <a:pt x="16510" y="16510"/>
                    <a:pt x="19050" y="0"/>
                    <a:pt x="0" y="0"/>
                  </a:cubicBezTo>
                  <a:close/>
                </a:path>
              </a:pathLst>
            </a:custGeom>
            <a:solidFill>
              <a:srgbClr val="424242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4716780" y="861060"/>
              <a:ext cx="19050" cy="278130"/>
            </a:xfrm>
            <a:custGeom>
              <a:avLst/>
              <a:gdLst/>
              <a:ahLst/>
              <a:cxnLst/>
              <a:rect l="l" t="t" r="r" b="b"/>
              <a:pathLst>
                <a:path w="19050" h="278130">
                  <a:moveTo>
                    <a:pt x="0" y="0"/>
                  </a:moveTo>
                  <a:lnTo>
                    <a:pt x="0" y="278130"/>
                  </a:lnTo>
                  <a:cubicBezTo>
                    <a:pt x="19050" y="278130"/>
                    <a:pt x="16510" y="262890"/>
                    <a:pt x="16510" y="243840"/>
                  </a:cubicBezTo>
                  <a:lnTo>
                    <a:pt x="16510" y="35560"/>
                  </a:lnTo>
                  <a:cubicBezTo>
                    <a:pt x="16510" y="16510"/>
                    <a:pt x="19050" y="0"/>
                    <a:pt x="0" y="0"/>
                  </a:cubicBezTo>
                  <a:close/>
                </a:path>
              </a:pathLst>
            </a:custGeom>
            <a:solidFill>
              <a:srgbClr val="424242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4064000" y="-2540"/>
              <a:ext cx="320040" cy="19050"/>
            </a:xfrm>
            <a:custGeom>
              <a:avLst/>
              <a:gdLst/>
              <a:ahLst/>
              <a:cxnLst/>
              <a:rect l="l" t="t" r="r" b="b"/>
              <a:pathLst>
                <a:path w="320040" h="19050">
                  <a:moveTo>
                    <a:pt x="0" y="19050"/>
                  </a:moveTo>
                  <a:lnTo>
                    <a:pt x="320040" y="19050"/>
                  </a:lnTo>
                  <a:cubicBezTo>
                    <a:pt x="320040" y="0"/>
                    <a:pt x="304800" y="2540"/>
                    <a:pt x="285750" y="2540"/>
                  </a:cubicBezTo>
                  <a:lnTo>
                    <a:pt x="34290" y="2540"/>
                  </a:lnTo>
                  <a:cubicBezTo>
                    <a:pt x="15240" y="2540"/>
                    <a:pt x="0" y="0"/>
                    <a:pt x="0" y="19050"/>
                  </a:cubicBezTo>
                  <a:close/>
                </a:path>
              </a:pathLst>
            </a:custGeom>
            <a:solidFill>
              <a:srgbClr val="424242"/>
            </a:solidFill>
          </p:spPr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822967" y="8331543"/>
            <a:ext cx="1851667" cy="2156235"/>
          </a:xfrm>
          <a:prstGeom prst="rect">
            <a:avLst/>
          </a:prstGeom>
        </p:spPr>
      </p:pic>
      <p:grpSp>
        <p:nvGrpSpPr>
          <p:cNvPr id="17" name="Group 17"/>
          <p:cNvGrpSpPr/>
          <p:nvPr/>
        </p:nvGrpSpPr>
        <p:grpSpPr>
          <a:xfrm>
            <a:off x="1251122" y="5067320"/>
            <a:ext cx="6971986" cy="3776257"/>
            <a:chOff x="0" y="0"/>
            <a:chExt cx="2241392" cy="1214011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241392" cy="1214011"/>
            </a:xfrm>
            <a:custGeom>
              <a:avLst/>
              <a:gdLst/>
              <a:ahLst/>
              <a:cxnLst/>
              <a:rect l="l" t="t" r="r" b="b"/>
              <a:pathLst>
                <a:path w="2241392" h="1214011">
                  <a:moveTo>
                    <a:pt x="2116932" y="1214011"/>
                  </a:moveTo>
                  <a:lnTo>
                    <a:pt x="124460" y="1214011"/>
                  </a:lnTo>
                  <a:cubicBezTo>
                    <a:pt x="55880" y="1214011"/>
                    <a:pt x="0" y="1158131"/>
                    <a:pt x="0" y="108955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116932" y="0"/>
                  </a:lnTo>
                  <a:cubicBezTo>
                    <a:pt x="2185512" y="0"/>
                    <a:pt x="2241392" y="55880"/>
                    <a:pt x="2241392" y="124460"/>
                  </a:cubicBezTo>
                  <a:lnTo>
                    <a:pt x="2241392" y="1089551"/>
                  </a:lnTo>
                  <a:cubicBezTo>
                    <a:pt x="2241392" y="1158131"/>
                    <a:pt x="2185512" y="1214011"/>
                    <a:pt x="2116932" y="121401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9" name="TextBox 19"/>
          <p:cNvSpPr txBox="1"/>
          <p:nvPr/>
        </p:nvSpPr>
        <p:spPr>
          <a:xfrm>
            <a:off x="1251122" y="3043906"/>
            <a:ext cx="8216569" cy="12757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280"/>
              </a:lnSpc>
            </a:pPr>
            <a:r>
              <a:rPr lang="en-US" sz="10667">
                <a:solidFill>
                  <a:srgbClr val="FFFFFF"/>
                </a:solidFill>
                <a:latin typeface="Lora"/>
              </a:rPr>
              <a:t>Мер- Али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641626" y="5957391"/>
            <a:ext cx="6190978" cy="2229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51"/>
              </a:lnSpc>
            </a:pPr>
            <a:r>
              <a:rPr lang="en-US" sz="2840">
                <a:solidFill>
                  <a:srgbClr val="010101"/>
                </a:solidFill>
                <a:latin typeface="DM Sans"/>
              </a:rPr>
              <a:t>Мы находимся в городе Шымкент, адрес Жибек Жолы 78/6</a:t>
            </a:r>
          </a:p>
          <a:p>
            <a:pPr>
              <a:lnSpc>
                <a:spcPts val="3551"/>
              </a:lnSpc>
            </a:pPr>
            <a:r>
              <a:rPr lang="en-US" sz="2840">
                <a:solidFill>
                  <a:srgbClr val="010101"/>
                </a:solidFill>
                <a:latin typeface="DM Sans"/>
              </a:rPr>
              <a:t>Наши номера</a:t>
            </a:r>
          </a:p>
          <a:p>
            <a:pPr>
              <a:lnSpc>
                <a:spcPts val="3551"/>
              </a:lnSpc>
            </a:pPr>
            <a:r>
              <a:rPr lang="en-US" sz="2840">
                <a:solidFill>
                  <a:srgbClr val="010101"/>
                </a:solidFill>
                <a:latin typeface="DM Sans"/>
              </a:rPr>
              <a:t>+7 771 635 64 05</a:t>
            </a:r>
          </a:p>
          <a:p>
            <a:pPr>
              <a:lnSpc>
                <a:spcPts val="3551"/>
              </a:lnSpc>
            </a:pPr>
            <a:r>
              <a:rPr lang="en-US" sz="2840">
                <a:solidFill>
                  <a:srgbClr val="010101"/>
                </a:solidFill>
                <a:latin typeface="DM Sans"/>
              </a:rPr>
              <a:t>+7 701 563 17 46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3D0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1958068" y="5765622"/>
            <a:ext cx="6985355" cy="6985355"/>
            <a:chOff x="0" y="0"/>
            <a:chExt cx="2787650" cy="27876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87650" cy="2787650"/>
            </a:xfrm>
            <a:custGeom>
              <a:avLst/>
              <a:gdLst/>
              <a:ahLst/>
              <a:cxnLst/>
              <a:rect l="l" t="t" r="r" b="b"/>
              <a:pathLst>
                <a:path w="2787650" h="278765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solidFill>
              <a:srgbClr val="E9E8E9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7259300" y="-239813"/>
            <a:ext cx="1851667" cy="215623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590940" y="4238625"/>
            <a:ext cx="7315200" cy="1157132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7381424" y="857250"/>
            <a:ext cx="9153289" cy="1443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759"/>
              </a:lnSpc>
            </a:pPr>
            <a:r>
              <a:rPr lang="en-US" sz="8399" dirty="0" err="1">
                <a:solidFill>
                  <a:srgbClr val="FFFFFF"/>
                </a:solidFill>
                <a:latin typeface="Lumios Marker"/>
              </a:rPr>
              <a:t>На</a:t>
            </a:r>
            <a:r>
              <a:rPr lang="en-US" sz="8399" dirty="0">
                <a:solidFill>
                  <a:srgbClr val="FFFFFF"/>
                </a:solidFill>
                <a:latin typeface="Lumios Marker"/>
              </a:rPr>
              <a:t> </a:t>
            </a:r>
            <a:r>
              <a:rPr lang="en-US" sz="8399" dirty="0" err="1">
                <a:solidFill>
                  <a:srgbClr val="FFFFFF"/>
                </a:solidFill>
                <a:latin typeface="Lumios Marker"/>
              </a:rPr>
              <a:t>рынке</a:t>
            </a:r>
            <a:r>
              <a:rPr lang="en-US" sz="8399" dirty="0">
                <a:solidFill>
                  <a:srgbClr val="FFFFFF"/>
                </a:solidFill>
                <a:latin typeface="Lumios Marker"/>
              </a:rPr>
              <a:t> </a:t>
            </a:r>
            <a:r>
              <a:rPr lang="en-US" sz="8399" dirty="0" err="1">
                <a:solidFill>
                  <a:srgbClr val="FFFFFF"/>
                </a:solidFill>
                <a:latin typeface="Lumios Marker"/>
              </a:rPr>
              <a:t>уже</a:t>
            </a:r>
            <a:r>
              <a:rPr lang="en-US" sz="8399" dirty="0">
                <a:solidFill>
                  <a:srgbClr val="FFFFFF"/>
                </a:solidFill>
                <a:latin typeface="Lumios Marker"/>
              </a:rPr>
              <a:t> </a:t>
            </a:r>
            <a:r>
              <a:rPr lang="en-US" sz="8399" dirty="0" err="1">
                <a:solidFill>
                  <a:srgbClr val="FFFFFF"/>
                </a:solidFill>
                <a:latin typeface="Lumios Marker"/>
              </a:rPr>
              <a:t>более</a:t>
            </a:r>
            <a:r>
              <a:rPr lang="en-US" sz="8399" dirty="0">
                <a:solidFill>
                  <a:srgbClr val="FFFFFF"/>
                </a:solidFill>
                <a:latin typeface="Lumios Marker"/>
              </a:rPr>
              <a:t> 10 </a:t>
            </a:r>
            <a:r>
              <a:rPr lang="en-US" sz="8399" dirty="0" err="1">
                <a:solidFill>
                  <a:srgbClr val="FFFFFF"/>
                </a:solidFill>
                <a:latin typeface="Lumios Marker"/>
              </a:rPr>
              <a:t>лет</a:t>
            </a:r>
            <a:endParaRPr lang="en-US" sz="8399" dirty="0">
              <a:solidFill>
                <a:srgbClr val="FFFFFF"/>
              </a:solidFill>
              <a:latin typeface="Lumios Marker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28700" y="876300"/>
            <a:ext cx="5346570" cy="8548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48"/>
              </a:lnSpc>
            </a:pPr>
            <a:r>
              <a:rPr lang="en-US" sz="5907" dirty="0" err="1">
                <a:solidFill>
                  <a:srgbClr val="FFFFFF"/>
                </a:solidFill>
                <a:latin typeface="+mj-lt"/>
              </a:rPr>
              <a:t>Мы</a:t>
            </a:r>
            <a:r>
              <a:rPr lang="en-US" sz="5907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5907" dirty="0" err="1">
                <a:solidFill>
                  <a:srgbClr val="FFFFFF"/>
                </a:solidFill>
                <a:latin typeface="+mj-lt"/>
              </a:rPr>
              <a:t>предлагаем</a:t>
            </a:r>
            <a:r>
              <a:rPr lang="en-US" sz="5907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5907" dirty="0" err="1">
                <a:solidFill>
                  <a:srgbClr val="FFFFFF"/>
                </a:solidFill>
                <a:latin typeface="+mj-lt"/>
              </a:rPr>
              <a:t>кондитерские</a:t>
            </a:r>
            <a:r>
              <a:rPr lang="en-US" sz="5907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5907" dirty="0" err="1">
                <a:solidFill>
                  <a:srgbClr val="FFFFFF"/>
                </a:solidFill>
                <a:latin typeface="+mj-lt"/>
              </a:rPr>
              <a:t>изделия</a:t>
            </a:r>
            <a:r>
              <a:rPr lang="en-US" sz="5907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5907" dirty="0" err="1">
                <a:solidFill>
                  <a:srgbClr val="FFFFFF"/>
                </a:solidFill>
                <a:latin typeface="+mj-lt"/>
              </a:rPr>
              <a:t>из</a:t>
            </a:r>
            <a:r>
              <a:rPr lang="en-US" sz="5907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5907" dirty="0" err="1">
                <a:solidFill>
                  <a:srgbClr val="FFFFFF"/>
                </a:solidFill>
                <a:latin typeface="+mj-lt"/>
              </a:rPr>
              <a:t>слоенного</a:t>
            </a:r>
            <a:r>
              <a:rPr lang="en-US" sz="5907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5907" dirty="0" err="1">
                <a:solidFill>
                  <a:srgbClr val="FFFFFF"/>
                </a:solidFill>
                <a:latin typeface="+mj-lt"/>
              </a:rPr>
              <a:t>теста</a:t>
            </a:r>
            <a:r>
              <a:rPr lang="en-US" sz="5907" dirty="0">
                <a:solidFill>
                  <a:srgbClr val="FFFFFF"/>
                </a:solidFill>
                <a:latin typeface="+mj-lt"/>
              </a:rPr>
              <a:t>, </a:t>
            </a:r>
            <a:r>
              <a:rPr lang="en-US" sz="5907" dirty="0" err="1">
                <a:solidFill>
                  <a:srgbClr val="FFFFFF"/>
                </a:solidFill>
                <a:latin typeface="+mj-lt"/>
              </a:rPr>
              <a:t>изготовленных</a:t>
            </a:r>
            <a:r>
              <a:rPr lang="en-US" sz="5907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5907" dirty="0" err="1">
                <a:solidFill>
                  <a:srgbClr val="FFFFFF"/>
                </a:solidFill>
                <a:latin typeface="+mj-lt"/>
              </a:rPr>
              <a:t>из</a:t>
            </a:r>
            <a:r>
              <a:rPr lang="en-US" sz="5907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5907" dirty="0" err="1">
                <a:solidFill>
                  <a:srgbClr val="FFFFFF"/>
                </a:solidFill>
                <a:latin typeface="+mj-lt"/>
              </a:rPr>
              <a:t>натуральных</a:t>
            </a:r>
            <a:r>
              <a:rPr lang="en-US" sz="5907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5907" dirty="0" err="1">
                <a:solidFill>
                  <a:srgbClr val="FFFFFF"/>
                </a:solidFill>
                <a:latin typeface="+mj-lt"/>
              </a:rPr>
              <a:t>продуктов</a:t>
            </a:r>
            <a:r>
              <a:rPr lang="en-US" sz="5907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5907" dirty="0" err="1">
                <a:solidFill>
                  <a:srgbClr val="FFFFFF"/>
                </a:solidFill>
                <a:latin typeface="+mj-lt"/>
              </a:rPr>
              <a:t>без</a:t>
            </a:r>
            <a:r>
              <a:rPr lang="en-US" sz="5907" dirty="0">
                <a:solidFill>
                  <a:srgbClr val="FFFFFF"/>
                </a:solidFill>
                <a:latin typeface="+mj-lt"/>
              </a:rPr>
              <a:t> ГМО.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381424" y="2186942"/>
            <a:ext cx="9668865" cy="1847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387"/>
              </a:lnSpc>
            </a:pPr>
            <a:r>
              <a:rPr lang="en-US" sz="5276">
                <a:solidFill>
                  <a:srgbClr val="FFFFFF"/>
                </a:solidFill>
                <a:latin typeface="Libra Serif Modern"/>
              </a:rPr>
              <a:t>Продаем</a:t>
            </a:r>
            <a:r>
              <a:rPr lang="en-US" sz="5276" dirty="0">
                <a:solidFill>
                  <a:srgbClr val="FFFFFF"/>
                </a:solidFill>
                <a:latin typeface="Libra Serif Modern"/>
              </a:rPr>
              <a:t> </a:t>
            </a:r>
            <a:r>
              <a:rPr lang="en-US" sz="5276" dirty="0" err="1">
                <a:solidFill>
                  <a:srgbClr val="FFFFFF"/>
                </a:solidFill>
                <a:latin typeface="Libra Serif Modern"/>
              </a:rPr>
              <a:t>во</a:t>
            </a:r>
            <a:r>
              <a:rPr lang="en-US" sz="5276" dirty="0">
                <a:solidFill>
                  <a:srgbClr val="FFFFFF"/>
                </a:solidFill>
                <a:latin typeface="Libra Serif Modern"/>
              </a:rPr>
              <a:t> </a:t>
            </a:r>
            <a:r>
              <a:rPr lang="en-US" sz="5276" dirty="0" err="1">
                <a:solidFill>
                  <a:srgbClr val="FFFFFF"/>
                </a:solidFill>
                <a:latin typeface="Libra Serif Modern"/>
              </a:rPr>
              <a:t>многие</a:t>
            </a:r>
            <a:r>
              <a:rPr lang="en-US" sz="5276" dirty="0">
                <a:solidFill>
                  <a:srgbClr val="FFFFFF"/>
                </a:solidFill>
                <a:latin typeface="Libra Serif Modern"/>
              </a:rPr>
              <a:t> </a:t>
            </a:r>
            <a:r>
              <a:rPr lang="en-US" sz="5276" dirty="0" err="1">
                <a:solidFill>
                  <a:srgbClr val="FFFFFF"/>
                </a:solidFill>
                <a:latin typeface="Libra Serif Modern"/>
              </a:rPr>
              <a:t>города</a:t>
            </a:r>
            <a:r>
              <a:rPr lang="en-US" sz="5276" dirty="0">
                <a:solidFill>
                  <a:srgbClr val="FFFFFF"/>
                </a:solidFill>
                <a:latin typeface="Libra Serif Modern"/>
              </a:rPr>
              <a:t> </a:t>
            </a:r>
            <a:r>
              <a:rPr lang="en-US" sz="5276" dirty="0" err="1">
                <a:solidFill>
                  <a:srgbClr val="FFFFFF"/>
                </a:solidFill>
                <a:latin typeface="Libra Serif Modern"/>
              </a:rPr>
              <a:t>кз</a:t>
            </a:r>
            <a:r>
              <a:rPr lang="en-US" sz="5276" dirty="0">
                <a:solidFill>
                  <a:srgbClr val="FFFFFF"/>
                </a:solidFill>
                <a:latin typeface="Libra Serif Modern"/>
              </a:rPr>
              <a:t>. </a:t>
            </a:r>
            <a:r>
              <a:rPr lang="en-US" sz="5276" dirty="0" err="1">
                <a:solidFill>
                  <a:srgbClr val="FFFFFF"/>
                </a:solidFill>
                <a:latin typeface="Libra Serif Modern"/>
              </a:rPr>
              <a:t>помогаем</a:t>
            </a:r>
            <a:r>
              <a:rPr lang="en-US" sz="5276" dirty="0">
                <a:solidFill>
                  <a:srgbClr val="FFFFFF"/>
                </a:solidFill>
                <a:latin typeface="Libra Serif Modern"/>
              </a:rPr>
              <a:t> с </a:t>
            </a:r>
            <a:r>
              <a:rPr lang="en-US" sz="5276" dirty="0" err="1">
                <a:solidFill>
                  <a:srgbClr val="FFFFFF"/>
                </a:solidFill>
                <a:latin typeface="Libra Serif Modern"/>
              </a:rPr>
              <a:t>логистикой</a:t>
            </a:r>
            <a:r>
              <a:rPr lang="en-US" sz="5276" dirty="0">
                <a:solidFill>
                  <a:srgbClr val="FFFFFF"/>
                </a:solidFill>
                <a:latin typeface="Libra Serif Modern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3D0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06795" y="485446"/>
            <a:ext cx="7799693" cy="9316109"/>
            <a:chOff x="0" y="0"/>
            <a:chExt cx="2622043" cy="313182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622043" cy="3131820"/>
            </a:xfrm>
            <a:custGeom>
              <a:avLst/>
              <a:gdLst/>
              <a:ahLst/>
              <a:cxnLst/>
              <a:rect l="l" t="t" r="r" b="b"/>
              <a:pathLst>
                <a:path w="2622043" h="3131820">
                  <a:moveTo>
                    <a:pt x="0" y="0"/>
                  </a:moveTo>
                  <a:lnTo>
                    <a:pt x="2622043" y="0"/>
                  </a:lnTo>
                  <a:lnTo>
                    <a:pt x="2622043" y="3131820"/>
                  </a:lnTo>
                  <a:lnTo>
                    <a:pt x="0" y="3131820"/>
                  </a:lnTo>
                  <a:close/>
                </a:path>
              </a:pathLst>
            </a:custGeom>
            <a:solidFill>
              <a:srgbClr val="E9E8E9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822967" y="7794024"/>
            <a:ext cx="1851667" cy="215623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737380" y="475846"/>
            <a:ext cx="7315200" cy="1157132"/>
          </a:xfrm>
          <a:prstGeom prst="rect">
            <a:avLst/>
          </a:prstGeom>
        </p:spPr>
      </p:pic>
      <p:sp>
        <p:nvSpPr>
          <p:cNvPr id="8" name="AutoShape 8"/>
          <p:cNvSpPr/>
          <p:nvPr/>
        </p:nvSpPr>
        <p:spPr>
          <a:xfrm>
            <a:off x="9124951" y="-256255"/>
            <a:ext cx="19049" cy="10543255"/>
          </a:xfrm>
          <a:prstGeom prst="line">
            <a:avLst/>
          </a:prstGeom>
          <a:ln w="38100" cap="flat">
            <a:solidFill>
              <a:srgbClr val="FFFFFF"/>
            </a:solidFill>
            <a:prstDash val="sysDot"/>
            <a:headEnd type="none" w="sm" len="sm"/>
            <a:tailEnd type="none" w="sm" len="sm"/>
          </a:ln>
        </p:spPr>
      </p:sp>
      <p:grpSp>
        <p:nvGrpSpPr>
          <p:cNvPr id="9" name="Group 9"/>
          <p:cNvGrpSpPr/>
          <p:nvPr/>
        </p:nvGrpSpPr>
        <p:grpSpPr>
          <a:xfrm>
            <a:off x="13354588" y="5143500"/>
            <a:ext cx="5320869" cy="5320869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C1FF72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 rot="-5400000">
            <a:off x="13522976" y="5311897"/>
            <a:ext cx="4984094" cy="4984074"/>
            <a:chOff x="0" y="0"/>
            <a:chExt cx="6350000" cy="634997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/>
              <a:stretch>
                <a:fillRect t="-58500" b="-63723"/>
              </a:stretch>
            </a:blipFill>
          </p:spPr>
        </p:sp>
      </p:grpSp>
      <p:sp>
        <p:nvSpPr>
          <p:cNvPr id="14" name="TextBox 14"/>
          <p:cNvSpPr txBox="1"/>
          <p:nvPr/>
        </p:nvSpPr>
        <p:spPr>
          <a:xfrm>
            <a:off x="1028700" y="1643016"/>
            <a:ext cx="5735586" cy="1442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667"/>
              </a:lnSpc>
            </a:pPr>
            <a:r>
              <a:rPr lang="en-US" sz="10667">
                <a:solidFill>
                  <a:srgbClr val="1D2626"/>
                </a:solidFill>
                <a:latin typeface="Libra Serif Modern"/>
              </a:rPr>
              <a:t>Ассорти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96245" y="5825503"/>
            <a:ext cx="6420794" cy="2923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63"/>
              </a:lnSpc>
            </a:pPr>
            <a:r>
              <a:rPr lang="en-US" sz="4045" dirty="0" err="1">
                <a:solidFill>
                  <a:srgbClr val="1D2626"/>
                </a:solidFill>
                <a:latin typeface="Lumberjack"/>
              </a:rPr>
              <a:t>Состоит</a:t>
            </a:r>
            <a:r>
              <a:rPr lang="en-US" sz="4045" dirty="0">
                <a:solidFill>
                  <a:srgbClr val="1D2626"/>
                </a:solidFill>
                <a:latin typeface="Lumberjack"/>
              </a:rPr>
              <a:t> </a:t>
            </a:r>
            <a:r>
              <a:rPr lang="en-US" sz="4045" dirty="0" err="1">
                <a:solidFill>
                  <a:srgbClr val="1D2626"/>
                </a:solidFill>
                <a:latin typeface="Lumberjack"/>
              </a:rPr>
              <a:t>из</a:t>
            </a:r>
            <a:r>
              <a:rPr lang="en-US" sz="4045" dirty="0">
                <a:solidFill>
                  <a:srgbClr val="1D2626"/>
                </a:solidFill>
                <a:latin typeface="Lumberjack"/>
              </a:rPr>
              <a:t> </a:t>
            </a:r>
            <a:r>
              <a:rPr lang="en-US" sz="4045" dirty="0" err="1">
                <a:solidFill>
                  <a:srgbClr val="1D2626"/>
                </a:solidFill>
                <a:latin typeface="Lumberjack"/>
              </a:rPr>
              <a:t>колечек,ушек,язычков</a:t>
            </a:r>
            <a:r>
              <a:rPr lang="en-US" sz="4045" dirty="0">
                <a:solidFill>
                  <a:srgbClr val="1D2626"/>
                </a:solidFill>
                <a:latin typeface="Lumberjack"/>
              </a:rPr>
              <a:t>  </a:t>
            </a:r>
            <a:r>
              <a:rPr lang="en-US" sz="4045" dirty="0" err="1">
                <a:solidFill>
                  <a:srgbClr val="1D2626"/>
                </a:solidFill>
                <a:latin typeface="Lumberjack"/>
              </a:rPr>
              <a:t>со</a:t>
            </a:r>
            <a:r>
              <a:rPr lang="en-US" sz="4045" dirty="0">
                <a:solidFill>
                  <a:srgbClr val="1D2626"/>
                </a:solidFill>
                <a:latin typeface="Lumberjack"/>
              </a:rPr>
              <a:t> </a:t>
            </a:r>
            <a:r>
              <a:rPr lang="en-US" sz="4045" dirty="0" err="1">
                <a:solidFill>
                  <a:srgbClr val="1D2626"/>
                </a:solidFill>
                <a:latin typeface="Lumberjack"/>
              </a:rPr>
              <a:t>сгущенкой</a:t>
            </a:r>
            <a:r>
              <a:rPr lang="en-US" sz="4045" dirty="0">
                <a:solidFill>
                  <a:srgbClr val="1D2626"/>
                </a:solidFill>
                <a:latin typeface="Lumberjack"/>
              </a:rPr>
              <a:t>, </a:t>
            </a:r>
            <a:r>
              <a:rPr lang="en-US" sz="4045" dirty="0" err="1">
                <a:solidFill>
                  <a:srgbClr val="1D2626"/>
                </a:solidFill>
                <a:latin typeface="Lumberjack"/>
              </a:rPr>
              <a:t>политых</a:t>
            </a:r>
            <a:r>
              <a:rPr lang="en-US" sz="4045" dirty="0">
                <a:solidFill>
                  <a:srgbClr val="1D2626"/>
                </a:solidFill>
                <a:latin typeface="Lumberjack"/>
              </a:rPr>
              <a:t> </a:t>
            </a:r>
            <a:r>
              <a:rPr lang="en-US" sz="4045" dirty="0" err="1">
                <a:solidFill>
                  <a:srgbClr val="1D2626"/>
                </a:solidFill>
                <a:latin typeface="Lumberjack"/>
              </a:rPr>
              <a:t>медовым</a:t>
            </a:r>
            <a:r>
              <a:rPr lang="en-US" sz="4045" dirty="0">
                <a:solidFill>
                  <a:srgbClr val="1D2626"/>
                </a:solidFill>
                <a:latin typeface="Lumberjack"/>
              </a:rPr>
              <a:t> </a:t>
            </a:r>
            <a:r>
              <a:rPr lang="en-US" sz="4045" dirty="0" err="1" smtClean="0">
                <a:solidFill>
                  <a:srgbClr val="1D2626"/>
                </a:solidFill>
                <a:latin typeface="Lumberjack"/>
              </a:rPr>
              <a:t>сиропом</a:t>
            </a:r>
            <a:r>
              <a:rPr lang="ru-RU" sz="4045" dirty="0" smtClean="0">
                <a:solidFill>
                  <a:srgbClr val="1D2626"/>
                </a:solidFill>
                <a:latin typeface="Lumberjack"/>
              </a:rPr>
              <a:t>.</a:t>
            </a:r>
            <a:endParaRPr lang="en-US" sz="4045" dirty="0">
              <a:solidFill>
                <a:srgbClr val="1D2626"/>
              </a:solidFill>
              <a:latin typeface="Lumberjack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606795" y="3466535"/>
            <a:ext cx="4982223" cy="19398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203914" lvl="1" indent="-601957">
              <a:lnSpc>
                <a:spcPts val="7806"/>
              </a:lnSpc>
              <a:buFont typeface="Arial"/>
              <a:buChar char="•"/>
            </a:pPr>
            <a:r>
              <a:rPr lang="en-US" sz="5576">
                <a:solidFill>
                  <a:srgbClr val="1D2626"/>
                </a:solidFill>
                <a:latin typeface="Lumberjack"/>
              </a:rPr>
              <a:t>0.5 кг</a:t>
            </a:r>
          </a:p>
          <a:p>
            <a:pPr marL="1203914" lvl="1" indent="-601957">
              <a:lnSpc>
                <a:spcPts val="7806"/>
              </a:lnSpc>
              <a:buFont typeface="Arial"/>
              <a:buChar char="•"/>
            </a:pPr>
            <a:r>
              <a:rPr lang="en-US" sz="5576">
                <a:solidFill>
                  <a:srgbClr val="1D2626"/>
                </a:solidFill>
                <a:latin typeface="Lumberjack"/>
              </a:rPr>
              <a:t>0.9кг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2313" b="77688" l="2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7528" y="-6591300"/>
            <a:ext cx="7817858" cy="1598730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3D0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7357111" y="561732"/>
            <a:ext cx="14662227" cy="14662227"/>
            <a:chOff x="0" y="0"/>
            <a:chExt cx="2787650" cy="27876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87650" cy="2787650"/>
            </a:xfrm>
            <a:custGeom>
              <a:avLst/>
              <a:gdLst/>
              <a:ahLst/>
              <a:cxnLst/>
              <a:rect l="l" t="t" r="r" b="b"/>
              <a:pathLst>
                <a:path w="2787650" h="278765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solidFill>
              <a:srgbClr val="E9E8E9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251122" y="2296468"/>
            <a:ext cx="11683700" cy="6028553"/>
            <a:chOff x="0" y="0"/>
            <a:chExt cx="3952264" cy="203928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952264" cy="2039288"/>
            </a:xfrm>
            <a:custGeom>
              <a:avLst/>
              <a:gdLst/>
              <a:ahLst/>
              <a:cxnLst/>
              <a:rect l="l" t="t" r="r" b="b"/>
              <a:pathLst>
                <a:path w="3952264" h="2039288">
                  <a:moveTo>
                    <a:pt x="0" y="0"/>
                  </a:moveTo>
                  <a:lnTo>
                    <a:pt x="3952264" y="0"/>
                  </a:lnTo>
                  <a:lnTo>
                    <a:pt x="3952264" y="2039288"/>
                  </a:lnTo>
                  <a:lnTo>
                    <a:pt x="0" y="2039288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-5463023">
            <a:off x="11958865" y="4093246"/>
            <a:ext cx="6170244" cy="6170219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t="-44526" b="-47666"/>
              </a:stretch>
            </a:blip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7259300" y="-171785"/>
            <a:ext cx="1851667" cy="215623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822967" y="8325020"/>
            <a:ext cx="1851667" cy="2156235"/>
          </a:xfrm>
          <a:prstGeom prst="rect">
            <a:avLst/>
          </a:prstGeom>
        </p:spPr>
      </p:pic>
      <p:grpSp>
        <p:nvGrpSpPr>
          <p:cNvPr id="10" name="Group 10"/>
          <p:cNvGrpSpPr>
            <a:grpSpLocks noChangeAspect="1"/>
          </p:cNvGrpSpPr>
          <p:nvPr/>
        </p:nvGrpSpPr>
        <p:grpSpPr>
          <a:xfrm rot="-145120">
            <a:off x="7819323" y="-117781"/>
            <a:ext cx="8753344" cy="4923695"/>
            <a:chOff x="0" y="0"/>
            <a:chExt cx="1128903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5"/>
              <a:stretch>
                <a:fillRect l="-6592" t="-24900" b="-17235"/>
              </a:stretch>
            </a:blip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379385" y="8416709"/>
            <a:ext cx="7315200" cy="1635945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689368" y="3972310"/>
            <a:ext cx="4282914" cy="2452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11963" lvl="1" indent="-505982">
              <a:lnSpc>
                <a:spcPts val="6562"/>
              </a:lnSpc>
              <a:buFont typeface="Arial"/>
              <a:buChar char="•"/>
            </a:pPr>
            <a:r>
              <a:rPr lang="en-US" sz="4687">
                <a:solidFill>
                  <a:srgbClr val="093D04"/>
                </a:solidFill>
                <a:latin typeface="DM Serif Display"/>
              </a:rPr>
              <a:t>0.5 кг</a:t>
            </a:r>
          </a:p>
          <a:p>
            <a:pPr marL="1011963" lvl="1" indent="-505982">
              <a:lnSpc>
                <a:spcPts val="6562"/>
              </a:lnSpc>
              <a:buFont typeface="Arial"/>
              <a:buChar char="•"/>
            </a:pPr>
            <a:r>
              <a:rPr lang="en-US" sz="4687">
                <a:solidFill>
                  <a:srgbClr val="093D04"/>
                </a:solidFill>
                <a:latin typeface="DM Serif Display"/>
              </a:rPr>
              <a:t>0.9 кг</a:t>
            </a:r>
          </a:p>
          <a:p>
            <a:pPr>
              <a:lnSpc>
                <a:spcPts val="6562"/>
              </a:lnSpc>
            </a:pPr>
            <a:endParaRPr lang="en-US" sz="4687">
              <a:solidFill>
                <a:srgbClr val="093D04"/>
              </a:solidFill>
              <a:latin typeface="DM Serif Display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979961" y="5738544"/>
            <a:ext cx="7984641" cy="2154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39"/>
              </a:lnSpc>
            </a:pPr>
            <a:r>
              <a:rPr lang="en-US" sz="3499">
                <a:solidFill>
                  <a:srgbClr val="093D04"/>
                </a:solidFill>
                <a:latin typeface="Lumberjack"/>
              </a:rPr>
              <a:t>делаем 1.5кг,2кг,3.5 кг на заказ.</a:t>
            </a:r>
          </a:p>
          <a:p>
            <a:pPr>
              <a:lnSpc>
                <a:spcPts val="5903"/>
              </a:lnSpc>
            </a:pPr>
            <a:r>
              <a:rPr lang="en-US" sz="3599">
                <a:solidFill>
                  <a:srgbClr val="093D04"/>
                </a:solidFill>
                <a:latin typeface="Lumberjack"/>
              </a:rPr>
              <a:t>Печенное со сгущенкой полито медовым сиропом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979961" y="2649318"/>
            <a:ext cx="4424650" cy="13878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177"/>
              </a:lnSpc>
            </a:pPr>
            <a:r>
              <a:rPr lang="en-US" sz="7984">
                <a:solidFill>
                  <a:srgbClr val="093D04"/>
                </a:solidFill>
                <a:latin typeface="Libra Serif Modern"/>
              </a:rPr>
              <a:t>Язычёк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3D0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621655" y="0"/>
            <a:ext cx="5657850" cy="10287000"/>
            <a:chOff x="0" y="0"/>
            <a:chExt cx="1913890" cy="3479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13890" cy="3479800"/>
            </a:xfrm>
            <a:custGeom>
              <a:avLst/>
              <a:gdLst/>
              <a:ahLst/>
              <a:cxnLst/>
              <a:rect l="l" t="t" r="r" b="b"/>
              <a:pathLst>
                <a:path w="1913890" h="3479800">
                  <a:moveTo>
                    <a:pt x="0" y="0"/>
                  </a:moveTo>
                  <a:lnTo>
                    <a:pt x="1913890" y="0"/>
                  </a:lnTo>
                  <a:lnTo>
                    <a:pt x="1913890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E9E8E9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822967" y="7794024"/>
            <a:ext cx="1851667" cy="2156235"/>
          </a:xfrm>
          <a:prstGeom prst="rect">
            <a:avLst/>
          </a:prstGeom>
        </p:spPr>
      </p:pic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0098113" y="564235"/>
            <a:ext cx="6021022" cy="9031533"/>
            <a:chOff x="0" y="0"/>
            <a:chExt cx="6350000" cy="9525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4"/>
              <a:stretch>
                <a:fillRect t="-715" b="-17803"/>
              </a:stretch>
            </a:blip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803791" y="6835119"/>
            <a:ext cx="5590457" cy="4074045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340311" y="3279490"/>
            <a:ext cx="6273370" cy="854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79496" lvl="1" indent="-539748">
              <a:lnSpc>
                <a:spcPts val="6999"/>
              </a:lnSpc>
              <a:buFont typeface="Arial"/>
              <a:buChar char="•"/>
            </a:pPr>
            <a:r>
              <a:rPr lang="en-US" sz="4999">
                <a:solidFill>
                  <a:srgbClr val="FFFFFF"/>
                </a:solidFill>
                <a:latin typeface="DM Serif Display"/>
              </a:rPr>
              <a:t>0.5 кг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68563" y="1026117"/>
            <a:ext cx="6273370" cy="2023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035"/>
              </a:lnSpc>
            </a:pPr>
            <a:r>
              <a:rPr lang="en-US" sz="4899">
                <a:solidFill>
                  <a:srgbClr val="FFFFFF"/>
                </a:solidFill>
                <a:latin typeface="Libra Serif Modern Bold"/>
              </a:rPr>
              <a:t>Трубочки в подарочной упаковке.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68563" y="5034243"/>
            <a:ext cx="8575437" cy="2086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374"/>
              </a:lnSpc>
            </a:pPr>
            <a:r>
              <a:rPr lang="en-US" sz="5982">
                <a:solidFill>
                  <a:srgbClr val="FFFFFF"/>
                </a:solidFill>
                <a:latin typeface="Lumios Marker"/>
              </a:rPr>
              <a:t>трубочки с кремом посыпаны сахарной пудрой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3D0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7259300" y="287295"/>
            <a:ext cx="1851667" cy="215623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822967" y="7794024"/>
            <a:ext cx="1851667" cy="215623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583025" y="899448"/>
            <a:ext cx="7518571" cy="699910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9740729" y="3383994"/>
            <a:ext cx="7518571" cy="6999106"/>
          </a:xfrm>
          <a:prstGeom prst="rect">
            <a:avLst/>
          </a:prstGeom>
        </p:spPr>
      </p:pic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3304354" y="5174861"/>
            <a:ext cx="4915650" cy="4801874"/>
            <a:chOff x="0" y="0"/>
            <a:chExt cx="4828540" cy="4716780"/>
          </a:xfrm>
        </p:grpSpPr>
        <p:sp>
          <p:nvSpPr>
            <p:cNvPr id="9" name="Freeform 9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6"/>
              <a:stretch>
                <a:fillRect t="-2333" b="-6918"/>
              </a:stretch>
            </a:blip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678337" y="9327758"/>
            <a:ext cx="11044376" cy="1245002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574844" y="3651177"/>
            <a:ext cx="5102301" cy="11093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28361" lvl="1" indent="-464181">
              <a:lnSpc>
                <a:spcPts val="4299"/>
              </a:lnSpc>
              <a:buFont typeface="Arial"/>
              <a:buChar char="•"/>
            </a:pPr>
            <a:r>
              <a:rPr lang="en-US" sz="4299">
                <a:solidFill>
                  <a:srgbClr val="FFFFFF"/>
                </a:solidFill>
                <a:latin typeface="DM Serif Display"/>
              </a:rPr>
              <a:t>0.5 кг</a:t>
            </a:r>
          </a:p>
          <a:p>
            <a:pPr marL="928361" lvl="1" indent="-464181">
              <a:lnSpc>
                <a:spcPts val="4299"/>
              </a:lnSpc>
              <a:buFont typeface="Arial"/>
              <a:buChar char="•"/>
            </a:pPr>
            <a:r>
              <a:rPr lang="en-US" sz="4299">
                <a:solidFill>
                  <a:srgbClr val="FFFFFF"/>
                </a:solidFill>
                <a:latin typeface="DM Serif Display"/>
              </a:rPr>
              <a:t>0.9 кг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97725" y="456680"/>
            <a:ext cx="5701116" cy="2624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403"/>
              </a:lnSpc>
            </a:pPr>
            <a:r>
              <a:rPr lang="en-US" sz="7430">
                <a:solidFill>
                  <a:srgbClr val="FFFFFF"/>
                </a:solidFill>
                <a:latin typeface="Libra Serif Modern"/>
              </a:rPr>
              <a:t>Медовое ассорти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8700" y="5505450"/>
            <a:ext cx="6871634" cy="2603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09"/>
              </a:lnSpc>
            </a:pPr>
            <a:r>
              <a:rPr lang="en-US" sz="3176">
                <a:solidFill>
                  <a:srgbClr val="FFFFFF"/>
                </a:solidFill>
                <a:latin typeface="Libra Serif Modern"/>
              </a:rPr>
              <a:t>Изделия из слоенного теста политые в медовом сиропе, украшенные кондитерской посыпкой, маком, орехами, кокосовой стружкой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2396" b="92292" l="234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507" y="-571500"/>
            <a:ext cx="8700796" cy="65255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3D0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9943043" y="2213178"/>
            <a:ext cx="9576107" cy="9576107"/>
            <a:chOff x="0" y="0"/>
            <a:chExt cx="2787650" cy="27876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87650" cy="2787650"/>
            </a:xfrm>
            <a:custGeom>
              <a:avLst/>
              <a:gdLst/>
              <a:ahLst/>
              <a:cxnLst/>
              <a:rect l="l" t="t" r="r" b="b"/>
              <a:pathLst>
                <a:path w="2787650" h="278765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solidFill>
              <a:srgbClr val="E9E8E9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9134896" y="1028700"/>
            <a:ext cx="8759030" cy="8759030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9368031" y="1261852"/>
            <a:ext cx="8292760" cy="8292727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t="-9713" b="-11270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8669037" y="584790"/>
            <a:ext cx="3256778" cy="3256778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7259300" y="287295"/>
            <a:ext cx="1851667" cy="215623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784867" y="7631495"/>
            <a:ext cx="1851667" cy="215623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9040608" y="7001232"/>
            <a:ext cx="8620183" cy="286817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963397" y="6339372"/>
            <a:ext cx="7315200" cy="1157132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2194017" y="3516585"/>
            <a:ext cx="5944531" cy="878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581852" lvl="1" indent="-790926">
              <a:lnSpc>
                <a:spcPts val="6374"/>
              </a:lnSpc>
              <a:buFont typeface="Arial"/>
              <a:buChar char="•"/>
            </a:pPr>
            <a:r>
              <a:rPr lang="en-US" sz="7326">
                <a:solidFill>
                  <a:srgbClr val="FFFFFF"/>
                </a:solidFill>
                <a:latin typeface="DM Serif Display"/>
              </a:rPr>
              <a:t>0.5 кг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395667" y="5010150"/>
            <a:ext cx="6273370" cy="11714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6"/>
              </a:lnSpc>
            </a:pPr>
            <a:r>
              <a:rPr lang="en-US" sz="2900">
                <a:solidFill>
                  <a:srgbClr val="FFFFFF"/>
                </a:solidFill>
                <a:latin typeface="Lora"/>
              </a:rPr>
              <a:t>Ушки слоенное кондитерское изделие с сахаром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017729" y="1870140"/>
            <a:ext cx="2559393" cy="914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81"/>
              </a:lnSpc>
            </a:pPr>
            <a:r>
              <a:rPr lang="en-US" sz="7507">
                <a:solidFill>
                  <a:srgbClr val="7A8727"/>
                </a:solidFill>
                <a:latin typeface="Lumberjack"/>
              </a:rPr>
              <a:t>Ушки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66800" y="1682916"/>
            <a:ext cx="5944531" cy="13688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177"/>
              </a:lnSpc>
            </a:pPr>
            <a:r>
              <a:rPr lang="en-US" sz="7984">
                <a:solidFill>
                  <a:srgbClr val="FFFFFF"/>
                </a:solidFill>
                <a:latin typeface="Lora"/>
              </a:rPr>
              <a:t>Ушки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3D0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1031440" y="1028700"/>
            <a:ext cx="10723922" cy="10723922"/>
            <a:chOff x="0" y="0"/>
            <a:chExt cx="2787650" cy="27876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87650" cy="2787650"/>
            </a:xfrm>
            <a:custGeom>
              <a:avLst/>
              <a:gdLst/>
              <a:ahLst/>
              <a:cxnLst/>
              <a:rect l="l" t="t" r="r" b="b"/>
              <a:pathLst>
                <a:path w="2787650" h="278765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solidFill>
              <a:srgbClr val="444D1E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7259300" y="-239813"/>
            <a:ext cx="1851667" cy="2156235"/>
          </a:xfrm>
          <a:prstGeom prst="rect">
            <a:avLst/>
          </a:prstGeom>
        </p:spPr>
      </p:pic>
      <p:grpSp>
        <p:nvGrpSpPr>
          <p:cNvPr id="5" name="Group 5"/>
          <p:cNvGrpSpPr>
            <a:grpSpLocks noChangeAspect="1"/>
          </p:cNvGrpSpPr>
          <p:nvPr/>
        </p:nvGrpSpPr>
        <p:grpSpPr>
          <a:xfrm rot="5400000">
            <a:off x="1899181" y="-396379"/>
            <a:ext cx="4348327" cy="6522490"/>
            <a:chOff x="0" y="0"/>
            <a:chExt cx="6350000" cy="9525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4"/>
              <a:stretch>
                <a:fillRect l="-6250" r="-6250"/>
              </a:stretch>
            </a:blip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3158703" y="5579523"/>
            <a:ext cx="7226728" cy="4064984"/>
            <a:chOff x="0" y="0"/>
            <a:chExt cx="1128903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5"/>
              <a:stretch>
                <a:fillRect t="-10280" r="-3429" b="-27766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11143334" y="1387467"/>
            <a:ext cx="5216289" cy="986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119"/>
              </a:lnSpc>
            </a:pPr>
            <a:r>
              <a:rPr lang="en-US" sz="5799">
                <a:solidFill>
                  <a:srgbClr val="FFFFFF"/>
                </a:solidFill>
                <a:latin typeface="Brittany"/>
              </a:rPr>
              <a:t>Бантики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143334" y="2721991"/>
            <a:ext cx="6273370" cy="65363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79" lvl="1" indent="-345439">
              <a:lnSpc>
                <a:spcPts val="5247"/>
              </a:lnSpc>
              <a:buFont typeface="Arial"/>
              <a:buChar char="•"/>
            </a:pPr>
            <a:r>
              <a:rPr lang="en-US" sz="3199">
                <a:solidFill>
                  <a:srgbClr val="FFFFFF"/>
                </a:solidFill>
                <a:latin typeface="DM Sans"/>
              </a:rPr>
              <a:t>0.4 кг</a:t>
            </a:r>
          </a:p>
          <a:p>
            <a:pPr marL="690879" lvl="1" indent="-345439">
              <a:lnSpc>
                <a:spcPts val="5247"/>
              </a:lnSpc>
              <a:buFont typeface="Arial"/>
              <a:buChar char="•"/>
            </a:pPr>
            <a:r>
              <a:rPr lang="en-US" sz="3199">
                <a:solidFill>
                  <a:srgbClr val="FFFFFF"/>
                </a:solidFill>
                <a:latin typeface="DM Sans"/>
              </a:rPr>
              <a:t>0.5 кг</a:t>
            </a:r>
          </a:p>
          <a:p>
            <a:pPr marL="690879" lvl="1" indent="-345439">
              <a:lnSpc>
                <a:spcPts val="5247"/>
              </a:lnSpc>
              <a:buFont typeface="Arial"/>
              <a:buChar char="•"/>
            </a:pPr>
            <a:r>
              <a:rPr lang="en-US" sz="3199">
                <a:solidFill>
                  <a:srgbClr val="FFFFFF"/>
                </a:solidFill>
                <a:latin typeface="DM Sans"/>
              </a:rPr>
              <a:t>0.7 кг</a:t>
            </a:r>
          </a:p>
          <a:p>
            <a:pPr>
              <a:lnSpc>
                <a:spcPts val="5247"/>
              </a:lnSpc>
            </a:pPr>
            <a:r>
              <a:rPr lang="en-US" sz="3199">
                <a:solidFill>
                  <a:srgbClr val="FFFFFF"/>
                </a:solidFill>
                <a:latin typeface="DM Sans"/>
              </a:rPr>
              <a:t>по требованиям заказчиков можем запаковать в коробки экран</a:t>
            </a:r>
          </a:p>
          <a:p>
            <a:pPr>
              <a:lnSpc>
                <a:spcPts val="5247"/>
              </a:lnSpc>
            </a:pPr>
            <a:r>
              <a:rPr lang="en-US" sz="3199">
                <a:solidFill>
                  <a:srgbClr val="FFFFFF"/>
                </a:solidFill>
                <a:latin typeface="DM Sans"/>
              </a:rPr>
              <a:t>Один из продаваемых товаров нашего производства бантики, воздушные политое сиропом печенрое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3D0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51122" y="2114196"/>
            <a:ext cx="11683700" cy="6028553"/>
            <a:chOff x="0" y="0"/>
            <a:chExt cx="3952264" cy="203928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952264" cy="2039288"/>
            </a:xfrm>
            <a:custGeom>
              <a:avLst/>
              <a:gdLst/>
              <a:ahLst/>
              <a:cxnLst/>
              <a:rect l="l" t="t" r="r" b="b"/>
              <a:pathLst>
                <a:path w="3952264" h="2039288">
                  <a:moveTo>
                    <a:pt x="0" y="0"/>
                  </a:moveTo>
                  <a:lnTo>
                    <a:pt x="3952264" y="0"/>
                  </a:lnTo>
                  <a:lnTo>
                    <a:pt x="3952264" y="2039288"/>
                  </a:lnTo>
                  <a:lnTo>
                    <a:pt x="0" y="2039288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0674693" y="2809810"/>
            <a:ext cx="6918239" cy="6918239"/>
            <a:chOff x="0" y="0"/>
            <a:chExt cx="2787650" cy="278765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787650" cy="2787650"/>
            </a:xfrm>
            <a:custGeom>
              <a:avLst/>
              <a:gdLst/>
              <a:ahLst/>
              <a:cxnLst/>
              <a:rect l="l" t="t" r="r" b="b"/>
              <a:pathLst>
                <a:path w="2787650" h="278765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solidFill>
              <a:srgbClr val="444D1E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9104999" y="1298650"/>
            <a:ext cx="7900678" cy="7900678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7259300" y="-171785"/>
            <a:ext cx="1851667" cy="215623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822967" y="8325020"/>
            <a:ext cx="1851667" cy="2156235"/>
          </a:xfrm>
          <a:prstGeom prst="rect">
            <a:avLst/>
          </a:prstGeom>
        </p:spPr>
      </p:pic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0315574" y="2260600"/>
            <a:ext cx="6208112" cy="6064420"/>
            <a:chOff x="0" y="0"/>
            <a:chExt cx="4828540" cy="4716780"/>
          </a:xfrm>
        </p:grpSpPr>
        <p:sp>
          <p:nvSpPr>
            <p:cNvPr id="11" name="Freeform 11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4"/>
              <a:stretch>
                <a:fillRect l="-21675" r="-8384"/>
              </a:stretch>
            </a:blipFill>
          </p:spPr>
        </p:sp>
      </p:grpSp>
      <p:sp>
        <p:nvSpPr>
          <p:cNvPr id="12" name="TextBox 12"/>
          <p:cNvSpPr txBox="1"/>
          <p:nvPr/>
        </p:nvSpPr>
        <p:spPr>
          <a:xfrm>
            <a:off x="2270554" y="5351647"/>
            <a:ext cx="6273370" cy="2527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99"/>
              </a:lnSpc>
            </a:pPr>
            <a:r>
              <a:rPr lang="en-US" sz="3399">
                <a:solidFill>
                  <a:srgbClr val="010101"/>
                </a:solidFill>
                <a:latin typeface="Libra Serif Modern Bold"/>
              </a:rPr>
              <a:t>Бантики в медовом сиропе украшенные шоколадной глазурью запакованны в подарочной упаковке.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270554" y="2668368"/>
            <a:ext cx="4424650" cy="27880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177"/>
              </a:lnSpc>
            </a:pPr>
            <a:r>
              <a:rPr lang="en-US" sz="7984">
                <a:solidFill>
                  <a:srgbClr val="444D1E"/>
                </a:solidFill>
                <a:latin typeface="Lora"/>
              </a:rPr>
              <a:t>Бантики</a:t>
            </a:r>
          </a:p>
          <a:p>
            <a:pPr>
              <a:lnSpc>
                <a:spcPts val="11177"/>
              </a:lnSpc>
            </a:pPr>
            <a:r>
              <a:rPr lang="en-US" sz="7984">
                <a:solidFill>
                  <a:srgbClr val="444D1E"/>
                </a:solidFill>
                <a:latin typeface="Lumberjack"/>
              </a:rPr>
              <a:t>-0.4 кг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269</Words>
  <Application>Microsoft Office PowerPoint</Application>
  <PresentationFormat>Произвольный</PresentationFormat>
  <Paragraphs>53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7" baseType="lpstr">
      <vt:lpstr>Arial</vt:lpstr>
      <vt:lpstr>Brittany</vt:lpstr>
      <vt:lpstr>DM Sans</vt:lpstr>
      <vt:lpstr>Calibri</vt:lpstr>
      <vt:lpstr>Lumberjack</vt:lpstr>
      <vt:lpstr>Marta</vt:lpstr>
      <vt:lpstr>Libra Serif Modern Bold</vt:lpstr>
      <vt:lpstr>DM Sans Bold</vt:lpstr>
      <vt:lpstr>Libra Serif Modern</vt:lpstr>
      <vt:lpstr>Lumios Marker</vt:lpstr>
      <vt:lpstr>DM Serif Display</vt:lpstr>
      <vt:lpstr>Lora Bold</vt:lpstr>
      <vt:lpstr>Lora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Food Presentation</dc:title>
  <cp:lastModifiedBy>Пользователь Windows</cp:lastModifiedBy>
  <cp:revision>3</cp:revision>
  <dcterms:created xsi:type="dcterms:W3CDTF">2006-08-16T00:00:00Z</dcterms:created>
  <dcterms:modified xsi:type="dcterms:W3CDTF">2023-05-18T13:55:47Z</dcterms:modified>
  <dc:identifier>DAFcsLbg4oM</dc:identifier>
</cp:coreProperties>
</file>