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0466" y="1092453"/>
            <a:ext cx="663257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0466" y="1462481"/>
            <a:ext cx="10791190" cy="3382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6600" y="4724400"/>
            <a:ext cx="76962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20" dirty="0">
                <a:latin typeface="Algerian" panose="04020705040A02060702" pitchFamily="82" charset="0"/>
                <a:ea typeface="Microsoft YaHei" panose="020B0503020204020204" pitchFamily="34" charset="-122"/>
                <a:cs typeface="Calibri"/>
              </a:rPr>
              <a:t>Электроды</a:t>
            </a:r>
            <a:r>
              <a:rPr sz="4000" b="1" spc="-40" dirty="0">
                <a:latin typeface="Algerian" panose="04020705040A02060702" pitchFamily="82" charset="0"/>
                <a:ea typeface="Microsoft YaHei" panose="020B0503020204020204" pitchFamily="34" charset="-122"/>
                <a:cs typeface="Calibri"/>
              </a:rPr>
              <a:t> </a:t>
            </a:r>
            <a:r>
              <a:rPr sz="4000" b="1" spc="-5" dirty="0">
                <a:latin typeface="Algerian" panose="04020705040A02060702" pitchFamily="82" charset="0"/>
                <a:ea typeface="Microsoft YaHei" panose="020B0503020204020204" pitchFamily="34" charset="-122"/>
                <a:cs typeface="Calibri"/>
              </a:rPr>
              <a:t>для</a:t>
            </a:r>
            <a:r>
              <a:rPr sz="4000" b="1" spc="-40" dirty="0">
                <a:latin typeface="Algerian" panose="04020705040A02060702" pitchFamily="82" charset="0"/>
                <a:ea typeface="Microsoft YaHei" panose="020B0503020204020204" pitchFamily="34" charset="-122"/>
                <a:cs typeface="Calibri"/>
              </a:rPr>
              <a:t> </a:t>
            </a:r>
            <a:r>
              <a:rPr sz="4000" b="1" spc="-10" dirty="0">
                <a:latin typeface="Algerian" panose="04020705040A02060702" pitchFamily="82" charset="0"/>
                <a:ea typeface="Microsoft YaHei" panose="020B0503020204020204" pitchFamily="34" charset="-122"/>
                <a:cs typeface="Calibri"/>
              </a:rPr>
              <a:t>сварки</a:t>
            </a:r>
            <a:endParaRPr sz="4000" dirty="0">
              <a:latin typeface="Algerian" panose="04020705040A02060702" pitchFamily="82" charset="0"/>
              <a:ea typeface="Microsoft YaHei" panose="020B0503020204020204" pitchFamily="34" charset="-122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466" y="1071321"/>
            <a:ext cx="37547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20" dirty="0"/>
              <a:t>Компания</a:t>
            </a:r>
            <a:r>
              <a:rPr b="1" spc="-80" dirty="0"/>
              <a:t> </a:t>
            </a:r>
            <a:r>
              <a:rPr b="1" spc="-15" dirty="0"/>
              <a:t>«Шираз</a:t>
            </a:r>
            <a:r>
              <a:rPr b="1" spc="-90" dirty="0"/>
              <a:t> </a:t>
            </a:r>
            <a:r>
              <a:rPr b="1" spc="-20" dirty="0"/>
              <a:t>Электрод»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80466" y="1462481"/>
            <a:ext cx="10791190" cy="40145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0541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Ведущее иранское </a:t>
            </a:r>
            <a:r>
              <a:rPr dirty="0"/>
              <a:t>предприятие по </a:t>
            </a:r>
            <a:r>
              <a:rPr spc="-5" dirty="0"/>
              <a:t>производству сварочных электродов </a:t>
            </a:r>
            <a:r>
              <a:rPr dirty="0"/>
              <a:t>с </a:t>
            </a:r>
            <a:r>
              <a:rPr spc="-5" dirty="0"/>
              <a:t>производственной </a:t>
            </a:r>
            <a:r>
              <a:rPr dirty="0"/>
              <a:t> </a:t>
            </a:r>
            <a:r>
              <a:rPr spc="-5" dirty="0"/>
              <a:t>мощностью </a:t>
            </a:r>
            <a:r>
              <a:rPr dirty="0"/>
              <a:t>6000 </a:t>
            </a:r>
            <a:r>
              <a:rPr spc="-5" dirty="0"/>
              <a:t>тонн </a:t>
            </a:r>
            <a:r>
              <a:rPr dirty="0"/>
              <a:t>в </a:t>
            </a:r>
            <a:r>
              <a:rPr spc="-5" dirty="0"/>
              <a:t>год, для сварки различных </a:t>
            </a:r>
            <a:r>
              <a:rPr dirty="0"/>
              <a:t>типов сталей в </a:t>
            </a:r>
            <a:r>
              <a:rPr spc="-5" dirty="0"/>
              <a:t>нефтегазовой промышленности, </a:t>
            </a:r>
            <a:r>
              <a:rPr spc="-440" dirty="0"/>
              <a:t> </a:t>
            </a:r>
            <a:r>
              <a:rPr spc="-5" dirty="0"/>
              <a:t>судостроении </a:t>
            </a:r>
            <a:r>
              <a:rPr dirty="0"/>
              <a:t>и в монтаже металлических каркасов. Компания "Шираз Электрод" выпускает </a:t>
            </a:r>
            <a:r>
              <a:rPr spc="5" dirty="0"/>
              <a:t> </a:t>
            </a:r>
            <a:r>
              <a:rPr dirty="0"/>
              <a:t>электроды </a:t>
            </a:r>
            <a:r>
              <a:rPr spc="-5" dirty="0"/>
              <a:t>под торговой </a:t>
            </a:r>
            <a:r>
              <a:rPr dirty="0"/>
              <a:t>маркой WIEM и является </a:t>
            </a:r>
            <a:r>
              <a:rPr spc="-5" dirty="0"/>
              <a:t>настоящим лидером производства электродов </a:t>
            </a:r>
            <a:r>
              <a:rPr dirty="0"/>
              <a:t>в </a:t>
            </a:r>
            <a:r>
              <a:rPr spc="-440" dirty="0"/>
              <a:t> </a:t>
            </a:r>
            <a:r>
              <a:rPr spc="-5" dirty="0"/>
              <a:t>Иране.</a:t>
            </a:r>
            <a:r>
              <a:rPr spc="-20" dirty="0"/>
              <a:t> </a:t>
            </a:r>
            <a:r>
              <a:rPr dirty="0"/>
              <a:t>Компания</a:t>
            </a:r>
            <a:r>
              <a:rPr spc="-40" dirty="0"/>
              <a:t> </a:t>
            </a:r>
            <a:r>
              <a:rPr spc="-5" dirty="0"/>
              <a:t>была</a:t>
            </a:r>
            <a:r>
              <a:rPr spc="-10" dirty="0"/>
              <a:t> </a:t>
            </a:r>
            <a:r>
              <a:rPr spc="-5" dirty="0"/>
              <a:t>основана</a:t>
            </a:r>
            <a:r>
              <a:rPr spc="-25" dirty="0"/>
              <a:t> </a:t>
            </a:r>
            <a:r>
              <a:rPr dirty="0"/>
              <a:t>в</a:t>
            </a:r>
            <a:r>
              <a:rPr spc="20" dirty="0"/>
              <a:t> </a:t>
            </a:r>
            <a:r>
              <a:rPr dirty="0"/>
              <a:t>1976</a:t>
            </a:r>
            <a:r>
              <a:rPr spc="-25" dirty="0"/>
              <a:t> </a:t>
            </a:r>
            <a:r>
              <a:rPr spc="-5" dirty="0"/>
              <a:t>году</a:t>
            </a:r>
            <a:r>
              <a:rPr spc="-15" dirty="0"/>
              <a:t> </a:t>
            </a:r>
            <a:r>
              <a:rPr dirty="0"/>
              <a:t>в</a:t>
            </a:r>
            <a:r>
              <a:rPr spc="5" dirty="0"/>
              <a:t> </a:t>
            </a:r>
            <a:r>
              <a:rPr spc="-5" dirty="0"/>
              <a:t>городе</a:t>
            </a:r>
            <a:r>
              <a:rPr spc="-35" dirty="0"/>
              <a:t> </a:t>
            </a:r>
            <a:r>
              <a:rPr b="1" spc="-5" dirty="0"/>
              <a:t>Шираз.Компания</a:t>
            </a:r>
            <a:r>
              <a:rPr b="1" spc="-30" dirty="0"/>
              <a:t> </a:t>
            </a:r>
            <a:r>
              <a:rPr b="1" dirty="0"/>
              <a:t>получила</a:t>
            </a:r>
            <a:r>
              <a:rPr b="1" spc="-35" dirty="0"/>
              <a:t> </a:t>
            </a:r>
            <a:r>
              <a:rPr b="1" dirty="0"/>
              <a:t>лицензию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b="1" dirty="0"/>
              <a:t>шведской </a:t>
            </a:r>
            <a:r>
              <a:rPr b="1" spc="-5" dirty="0"/>
              <a:t>ЭСАБ</a:t>
            </a:r>
            <a:r>
              <a:rPr b="1" dirty="0"/>
              <a:t> и </a:t>
            </a:r>
            <a:r>
              <a:rPr b="1" spc="-5" dirty="0"/>
              <a:t>сертификацию </a:t>
            </a:r>
            <a:r>
              <a:rPr b="1" dirty="0"/>
              <a:t>интегрированной </a:t>
            </a:r>
            <a:r>
              <a:rPr b="1" spc="-5" dirty="0"/>
              <a:t>системы </a:t>
            </a:r>
            <a:r>
              <a:rPr b="1" dirty="0"/>
              <a:t>управления </a:t>
            </a:r>
            <a:r>
              <a:rPr b="1" spc="-5" dirty="0"/>
              <a:t>IMS австрийской </a:t>
            </a:r>
            <a:r>
              <a:rPr b="1" dirty="0"/>
              <a:t>компании </a:t>
            </a:r>
            <a:r>
              <a:rPr b="1" spc="-440" dirty="0"/>
              <a:t> </a:t>
            </a:r>
            <a:r>
              <a:rPr b="1" dirty="0"/>
              <a:t>QA</a:t>
            </a:r>
            <a:r>
              <a:rPr dirty="0"/>
              <a:t>.</a:t>
            </a:r>
            <a:r>
              <a:rPr spc="-10" dirty="0"/>
              <a:t> </a:t>
            </a:r>
            <a:r>
              <a:rPr dirty="0"/>
              <a:t>Компания</a:t>
            </a:r>
            <a:r>
              <a:rPr spc="-30" dirty="0"/>
              <a:t> </a:t>
            </a:r>
            <a:r>
              <a:rPr dirty="0"/>
              <a:t>"Шираз</a:t>
            </a:r>
            <a:r>
              <a:rPr spc="-35" dirty="0"/>
              <a:t> </a:t>
            </a:r>
            <a:r>
              <a:rPr dirty="0"/>
              <a:t>Электрод"</a:t>
            </a:r>
            <a:r>
              <a:rPr spc="-30" dirty="0"/>
              <a:t> </a:t>
            </a:r>
            <a:r>
              <a:rPr spc="-5" dirty="0"/>
              <a:t>обладая</a:t>
            </a:r>
            <a:r>
              <a:rPr spc="-35" dirty="0"/>
              <a:t> </a:t>
            </a:r>
            <a:r>
              <a:rPr dirty="0"/>
              <a:t>более</a:t>
            </a:r>
            <a:r>
              <a:rPr spc="-40" dirty="0"/>
              <a:t> </a:t>
            </a:r>
            <a:r>
              <a:rPr dirty="0"/>
              <a:t>45</a:t>
            </a:r>
            <a:r>
              <a:rPr spc="-15" dirty="0"/>
              <a:t> </a:t>
            </a:r>
            <a:r>
              <a:rPr dirty="0"/>
              <a:t>лет</a:t>
            </a:r>
            <a:r>
              <a:rPr spc="-15" dirty="0"/>
              <a:t> </a:t>
            </a:r>
            <a:r>
              <a:rPr spc="-5" dirty="0"/>
              <a:t>опытом</a:t>
            </a:r>
            <a:r>
              <a:rPr spc="-30" dirty="0"/>
              <a:t> </a:t>
            </a:r>
            <a:r>
              <a:rPr dirty="0"/>
              <a:t>в</a:t>
            </a:r>
            <a:r>
              <a:rPr spc="5" dirty="0"/>
              <a:t> </a:t>
            </a:r>
            <a:r>
              <a:rPr spc="-5" dirty="0"/>
              <a:t>производстве</a:t>
            </a:r>
            <a:r>
              <a:rPr spc="-35" dirty="0"/>
              <a:t> </a:t>
            </a:r>
            <a:r>
              <a:rPr spc="-5" dirty="0"/>
              <a:t>продукции</a:t>
            </a:r>
            <a:r>
              <a:rPr spc="-35" dirty="0"/>
              <a:t> </a:t>
            </a:r>
            <a:r>
              <a:rPr spc="-5" dirty="0"/>
              <a:t>для</a:t>
            </a:r>
          </a:p>
          <a:p>
            <a:pPr marL="12700" marR="342265">
              <a:lnSpc>
                <a:spcPct val="100000"/>
              </a:lnSpc>
            </a:pPr>
            <a:r>
              <a:rPr spc="-5" dirty="0"/>
              <a:t>сварочной промышленности </a:t>
            </a:r>
            <a:r>
              <a:rPr dirty="0"/>
              <a:t>и </a:t>
            </a:r>
            <a:r>
              <a:rPr spc="-5" dirty="0"/>
              <a:t>входя </a:t>
            </a:r>
            <a:r>
              <a:rPr dirty="0"/>
              <a:t>в </a:t>
            </a:r>
            <a:r>
              <a:rPr spc="-5" dirty="0"/>
              <a:t>список лучщих сотрудников </a:t>
            </a:r>
            <a:r>
              <a:rPr dirty="0"/>
              <a:t>нефтяных компаний </a:t>
            </a:r>
            <a:r>
              <a:rPr spc="-5" dirty="0"/>
              <a:t>Ирана, </a:t>
            </a:r>
            <a:r>
              <a:rPr dirty="0"/>
              <a:t> </a:t>
            </a:r>
            <a:r>
              <a:rPr spc="-5" dirty="0"/>
              <a:t>гордится сотрудничеством </a:t>
            </a:r>
            <a:r>
              <a:rPr dirty="0"/>
              <a:t>с </a:t>
            </a:r>
            <a:r>
              <a:rPr spc="-5" dirty="0"/>
              <a:t>отечественными </a:t>
            </a:r>
            <a:r>
              <a:rPr dirty="0"/>
              <a:t>и зарубежными </a:t>
            </a:r>
            <a:r>
              <a:rPr spc="-5" dirty="0"/>
              <a:t>промышленными предприятиями. </a:t>
            </a:r>
            <a:r>
              <a:rPr spc="-440" dirty="0"/>
              <a:t> </a:t>
            </a:r>
            <a:r>
              <a:rPr dirty="0"/>
              <a:t>Шираз Электрод </a:t>
            </a:r>
            <a:r>
              <a:rPr spc="-5" dirty="0"/>
              <a:t>предлагает большой </a:t>
            </a:r>
            <a:r>
              <a:rPr dirty="0"/>
              <a:t>выбор </a:t>
            </a:r>
            <a:r>
              <a:rPr spc="-5" dirty="0"/>
              <a:t>электродов </a:t>
            </a:r>
            <a:r>
              <a:rPr dirty="0"/>
              <a:t>и </a:t>
            </a:r>
            <a:r>
              <a:rPr spc="-5" dirty="0"/>
              <a:t>готова </a:t>
            </a:r>
            <a:r>
              <a:rPr dirty="0"/>
              <a:t>поставлять качественную </a:t>
            </a:r>
            <a:r>
              <a:rPr spc="5" dirty="0"/>
              <a:t> </a:t>
            </a:r>
            <a:r>
              <a:rPr spc="-5" dirty="0"/>
              <a:t>продукцию</a:t>
            </a:r>
            <a:r>
              <a:rPr spc="-45" dirty="0"/>
              <a:t> </a:t>
            </a:r>
            <a:r>
              <a:rPr dirty="0"/>
              <a:t>в страны</a:t>
            </a:r>
            <a:r>
              <a:rPr spc="-25" dirty="0"/>
              <a:t> </a:t>
            </a:r>
            <a:r>
              <a:rPr spc="-5" dirty="0"/>
              <a:t>СНГ</a:t>
            </a:r>
            <a:r>
              <a:rPr spc="-5" dirty="0" smtClean="0"/>
              <a:t>.</a:t>
            </a:r>
            <a:r>
              <a:rPr lang="ru-RU" spc="-5" dirty="0" smtClean="0"/>
              <a:t> </a:t>
            </a:r>
          </a:p>
          <a:p>
            <a:pPr marL="12700" marR="342265">
              <a:lnSpc>
                <a:spcPct val="100000"/>
              </a:lnSpc>
            </a:pPr>
            <a:r>
              <a:rPr lang="ru-RU" spc="-5" dirty="0" smtClean="0"/>
              <a:t>Компания ООО «ПИ КЬЮ ГРУПП» является </a:t>
            </a:r>
            <a:r>
              <a:rPr lang="ru-RU" spc="-5" dirty="0"/>
              <a:t>официальным </a:t>
            </a:r>
            <a:r>
              <a:rPr lang="ru-RU" spc="-5" dirty="0" smtClean="0"/>
              <a:t>эксклюзивным дистрибьютором </a:t>
            </a:r>
            <a:r>
              <a:rPr lang="ru-RU" spc="-5" dirty="0"/>
              <a:t>на территории </a:t>
            </a:r>
            <a:r>
              <a:rPr lang="ru-RU" spc="-5" dirty="0" smtClean="0"/>
              <a:t>СНГ.</a:t>
            </a:r>
            <a:endParaRPr spc="-5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48800" y="4952999"/>
            <a:ext cx="3099816" cy="190500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26723" y="213359"/>
            <a:ext cx="786383" cy="4754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466" y="1092453"/>
            <a:ext cx="66325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sz="2800" spc="-20" dirty="0" err="1">
                <a:latin typeface="Berlin Sans FB Demi" panose="020E0802020502020306" pitchFamily="34" charset="0"/>
              </a:rPr>
              <a:t>Категории</a:t>
            </a:r>
            <a:r>
              <a:rPr sz="2800" spc="-70" dirty="0">
                <a:latin typeface="Berlin Sans FB Demi" panose="020E0802020502020306" pitchFamily="34" charset="0"/>
              </a:rPr>
              <a:t> </a:t>
            </a:r>
            <a:r>
              <a:rPr sz="2800" spc="-20" dirty="0" err="1" smtClean="0">
                <a:latin typeface="Berlin Sans FB Demi" panose="020E0802020502020306" pitchFamily="34" charset="0"/>
              </a:rPr>
              <a:t>электродов</a:t>
            </a:r>
            <a:r>
              <a:rPr lang="ru-RU" sz="2800" spc="-20" dirty="0" smtClean="0"/>
              <a:t>:</a:t>
            </a:r>
            <a:endParaRPr sz="2800" spc="-20" dirty="0">
              <a:latin typeface="Berlin Sans FB Demi" panose="020E0802020502020306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>
                <a:latin typeface="Britannic Bold" panose="020B0903060703020204" pitchFamily="34" charset="0"/>
              </a:rPr>
              <a:t>Рутиловые</a:t>
            </a:r>
            <a:r>
              <a:rPr spc="-80" dirty="0">
                <a:latin typeface="Britannic Bold" panose="020B0903060703020204" pitchFamily="34" charset="0"/>
              </a:rPr>
              <a:t> </a:t>
            </a:r>
            <a:r>
              <a:rPr spc="-15" dirty="0">
                <a:latin typeface="Britannic Bold" panose="020B0903060703020204" pitchFamily="34" charset="0"/>
              </a:rPr>
              <a:t>электроды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spc="-5" dirty="0"/>
              <a:t>Рутиловый вид</a:t>
            </a:r>
            <a:r>
              <a:rPr sz="1600" spc="10" dirty="0"/>
              <a:t> </a:t>
            </a:r>
            <a:r>
              <a:rPr sz="1600" spc="-10" dirty="0"/>
              <a:t>покрытия</a:t>
            </a:r>
            <a:r>
              <a:rPr sz="1600" spc="40" dirty="0"/>
              <a:t> </a:t>
            </a:r>
            <a:r>
              <a:rPr sz="1600" spc="-10" dirty="0"/>
              <a:t>электродов</a:t>
            </a:r>
            <a:r>
              <a:rPr sz="1600" spc="40" dirty="0"/>
              <a:t> </a:t>
            </a:r>
            <a:r>
              <a:rPr sz="1600" spc="-10" dirty="0"/>
              <a:t>состоит</a:t>
            </a:r>
            <a:r>
              <a:rPr sz="1600" spc="10" dirty="0"/>
              <a:t> </a:t>
            </a:r>
            <a:r>
              <a:rPr sz="1600" spc="-5" dirty="0"/>
              <a:t>в</a:t>
            </a:r>
            <a:r>
              <a:rPr sz="1600" dirty="0"/>
              <a:t> </a:t>
            </a:r>
            <a:r>
              <a:rPr sz="1600" spc="-10" dirty="0"/>
              <a:t>основном</a:t>
            </a:r>
            <a:r>
              <a:rPr sz="1600" spc="45" dirty="0"/>
              <a:t> </a:t>
            </a:r>
            <a:r>
              <a:rPr sz="1600" spc="-5" dirty="0"/>
              <a:t>из</a:t>
            </a:r>
            <a:r>
              <a:rPr sz="1600" spc="15" dirty="0"/>
              <a:t> </a:t>
            </a:r>
            <a:r>
              <a:rPr sz="1600" spc="-5" dirty="0"/>
              <a:t>природного</a:t>
            </a:r>
            <a:r>
              <a:rPr sz="1600" spc="80" dirty="0"/>
              <a:t> </a:t>
            </a:r>
            <a:r>
              <a:rPr sz="1600" spc="-10" dirty="0"/>
              <a:t>концентрата</a:t>
            </a:r>
            <a:r>
              <a:rPr sz="1600" spc="35" dirty="0"/>
              <a:t> </a:t>
            </a:r>
            <a:r>
              <a:rPr sz="1600" spc="-5" dirty="0"/>
              <a:t>рутила</a:t>
            </a:r>
            <a:r>
              <a:rPr sz="1600" dirty="0"/>
              <a:t> </a:t>
            </a:r>
            <a:r>
              <a:rPr sz="1600" spc="-5" dirty="0"/>
              <a:t>(двуокиси</a:t>
            </a:r>
            <a:r>
              <a:rPr sz="1600" spc="5" dirty="0"/>
              <a:t> </a:t>
            </a:r>
            <a:r>
              <a:rPr sz="1600" spc="-10" dirty="0"/>
              <a:t>титана</a:t>
            </a:r>
            <a:r>
              <a:rPr sz="1600" spc="5" dirty="0"/>
              <a:t> </a:t>
            </a:r>
            <a:r>
              <a:rPr sz="1600" dirty="0"/>
              <a:t>TiO2),</a:t>
            </a:r>
          </a:p>
          <a:p>
            <a:pPr marL="12700" marR="41910">
              <a:lnSpc>
                <a:spcPct val="100000"/>
              </a:lnSpc>
            </a:pPr>
            <a:r>
              <a:rPr sz="1600" spc="-10" dirty="0"/>
              <a:t>кремнезема</a:t>
            </a:r>
            <a:r>
              <a:rPr sz="1600" spc="30" dirty="0"/>
              <a:t> </a:t>
            </a:r>
            <a:r>
              <a:rPr sz="1600" spc="-5" dirty="0"/>
              <a:t>(гранита,</a:t>
            </a:r>
            <a:r>
              <a:rPr sz="1600" spc="10" dirty="0"/>
              <a:t> </a:t>
            </a:r>
            <a:r>
              <a:rPr sz="1600" spc="-5" dirty="0"/>
              <a:t>полевого</a:t>
            </a:r>
            <a:r>
              <a:rPr sz="1600" spc="35" dirty="0"/>
              <a:t> </a:t>
            </a:r>
            <a:r>
              <a:rPr sz="1600" spc="-10" dirty="0"/>
              <a:t>шпата,</a:t>
            </a:r>
            <a:r>
              <a:rPr sz="1600" spc="10" dirty="0"/>
              <a:t> </a:t>
            </a:r>
            <a:r>
              <a:rPr sz="1600" spc="-5" dirty="0"/>
              <a:t>слюды),</a:t>
            </a:r>
            <a:r>
              <a:rPr sz="1600" spc="-15" dirty="0"/>
              <a:t> </a:t>
            </a:r>
            <a:r>
              <a:rPr sz="1600" spc="-5" dirty="0"/>
              <a:t>карбонатов</a:t>
            </a:r>
            <a:r>
              <a:rPr sz="1600" spc="50" dirty="0"/>
              <a:t> </a:t>
            </a:r>
            <a:r>
              <a:rPr sz="1600" spc="-5" dirty="0"/>
              <a:t>кальция и</a:t>
            </a:r>
            <a:r>
              <a:rPr sz="1600" spc="5" dirty="0"/>
              <a:t> </a:t>
            </a:r>
            <a:r>
              <a:rPr sz="1600" spc="-10" dirty="0"/>
              <a:t>магния,</a:t>
            </a:r>
            <a:r>
              <a:rPr sz="1600" spc="20" dirty="0"/>
              <a:t> </a:t>
            </a:r>
            <a:r>
              <a:rPr sz="1600" spc="-5" dirty="0"/>
              <a:t>ферромарганца.Наличие</a:t>
            </a:r>
            <a:r>
              <a:rPr sz="1600" spc="45" dirty="0"/>
              <a:t> </a:t>
            </a:r>
            <a:r>
              <a:rPr sz="1600" spc="-10" dirty="0"/>
              <a:t>большого</a:t>
            </a:r>
            <a:r>
              <a:rPr sz="1600" spc="40" dirty="0"/>
              <a:t> </a:t>
            </a:r>
            <a:r>
              <a:rPr sz="1600" spc="-5" dirty="0"/>
              <a:t>количества </a:t>
            </a:r>
            <a:r>
              <a:rPr sz="1600" spc="-350" dirty="0"/>
              <a:t> </a:t>
            </a:r>
            <a:r>
              <a:rPr sz="1600" spc="-5" dirty="0"/>
              <a:t>ионизирующего</a:t>
            </a:r>
            <a:r>
              <a:rPr sz="1600" spc="25" dirty="0"/>
              <a:t> </a:t>
            </a:r>
            <a:r>
              <a:rPr sz="1600" spc="-10" dirty="0"/>
              <a:t>материала </a:t>
            </a:r>
            <a:r>
              <a:rPr sz="1600" spc="-5" dirty="0"/>
              <a:t>в</a:t>
            </a:r>
            <a:r>
              <a:rPr sz="1600" spc="-10" dirty="0"/>
              <a:t> покрытии</a:t>
            </a:r>
            <a:r>
              <a:rPr sz="1600" spc="45" dirty="0"/>
              <a:t> </a:t>
            </a:r>
            <a:r>
              <a:rPr sz="1600" spc="-10" dirty="0"/>
              <a:t>облегчает</a:t>
            </a:r>
            <a:r>
              <a:rPr sz="1600" spc="-5" dirty="0"/>
              <a:t> работу</a:t>
            </a:r>
            <a:r>
              <a:rPr sz="1600" spc="10" dirty="0"/>
              <a:t> </a:t>
            </a:r>
            <a:r>
              <a:rPr sz="1600" spc="-5" dirty="0"/>
              <a:t>с</a:t>
            </a:r>
            <a:r>
              <a:rPr sz="1600" spc="-10" dirty="0"/>
              <a:t> этими</a:t>
            </a:r>
            <a:r>
              <a:rPr sz="1600" spc="15" dirty="0"/>
              <a:t> </a:t>
            </a:r>
            <a:r>
              <a:rPr sz="1600" spc="-5" dirty="0"/>
              <a:t>электродами.</a:t>
            </a:r>
            <a:endParaRPr sz="1600" dirty="0"/>
          </a:p>
          <a:p>
            <a:pPr marL="12700">
              <a:lnSpc>
                <a:spcPts val="2385"/>
              </a:lnSpc>
            </a:pPr>
            <a:r>
              <a:rPr spc="-15" dirty="0">
                <a:latin typeface="Britannic Bold" panose="020B0903060703020204" pitchFamily="34" charset="0"/>
              </a:rPr>
              <a:t>Электроды</a:t>
            </a:r>
            <a:r>
              <a:rPr spc="-70" dirty="0">
                <a:latin typeface="Britannic Bold" panose="020B0903060703020204" pitchFamily="34" charset="0"/>
              </a:rPr>
              <a:t> </a:t>
            </a:r>
            <a:r>
              <a:rPr dirty="0">
                <a:latin typeface="Britannic Bold" panose="020B0903060703020204" pitchFamily="34" charset="0"/>
              </a:rPr>
              <a:t>с</a:t>
            </a:r>
            <a:r>
              <a:rPr spc="-35" dirty="0">
                <a:latin typeface="Britannic Bold" panose="020B0903060703020204" pitchFamily="34" charset="0"/>
              </a:rPr>
              <a:t> </a:t>
            </a:r>
            <a:r>
              <a:rPr spc="-15" dirty="0">
                <a:latin typeface="Britannic Bold" panose="020B0903060703020204" pitchFamily="34" charset="0"/>
              </a:rPr>
              <a:t>основным</a:t>
            </a:r>
            <a:r>
              <a:rPr spc="-70" dirty="0">
                <a:latin typeface="Britannic Bold" panose="020B0903060703020204" pitchFamily="34" charset="0"/>
              </a:rPr>
              <a:t> </a:t>
            </a:r>
            <a:r>
              <a:rPr spc="-15" dirty="0">
                <a:latin typeface="Britannic Bold" panose="020B0903060703020204" pitchFamily="34" charset="0"/>
              </a:rPr>
              <a:t>покрытием</a:t>
            </a:r>
          </a:p>
          <a:p>
            <a:pPr marL="12700" marR="191770">
              <a:lnSpc>
                <a:spcPct val="100000"/>
              </a:lnSpc>
              <a:spcBef>
                <a:spcPts val="15"/>
              </a:spcBef>
            </a:pPr>
            <a:r>
              <a:rPr sz="1600" spc="-10" dirty="0"/>
              <a:t>Электроды</a:t>
            </a:r>
            <a:r>
              <a:rPr sz="1600" spc="30" dirty="0"/>
              <a:t> </a:t>
            </a:r>
            <a:r>
              <a:rPr sz="1600" spc="-5" dirty="0"/>
              <a:t>с</a:t>
            </a:r>
            <a:r>
              <a:rPr sz="1600" spc="5" dirty="0"/>
              <a:t> </a:t>
            </a:r>
            <a:r>
              <a:rPr sz="1600" spc="-10" dirty="0"/>
              <a:t>основным</a:t>
            </a:r>
            <a:r>
              <a:rPr sz="1600" spc="40" dirty="0"/>
              <a:t> </a:t>
            </a:r>
            <a:r>
              <a:rPr sz="1600" spc="-10" dirty="0"/>
              <a:t>покрытием</a:t>
            </a:r>
            <a:r>
              <a:rPr sz="1600" spc="60" dirty="0"/>
              <a:t> </a:t>
            </a:r>
            <a:r>
              <a:rPr sz="1600" spc="-5" dirty="0"/>
              <a:t>содержат</a:t>
            </a:r>
            <a:r>
              <a:rPr sz="1600" spc="15" dirty="0"/>
              <a:t> </a:t>
            </a:r>
            <a:r>
              <a:rPr sz="1600" spc="-10" dirty="0"/>
              <a:t>значительное</a:t>
            </a:r>
            <a:r>
              <a:rPr sz="1600" spc="25" dirty="0"/>
              <a:t> </a:t>
            </a:r>
            <a:r>
              <a:rPr sz="1600" spc="-5" dirty="0"/>
              <a:t>количество</a:t>
            </a:r>
            <a:r>
              <a:rPr sz="1600" spc="15" dirty="0"/>
              <a:t> </a:t>
            </a:r>
            <a:r>
              <a:rPr sz="1600" spc="-5" dirty="0"/>
              <a:t>карбоната</a:t>
            </a:r>
            <a:r>
              <a:rPr sz="1600" spc="20" dirty="0"/>
              <a:t> </a:t>
            </a:r>
            <a:r>
              <a:rPr sz="1600" spc="-5" dirty="0"/>
              <a:t>и</a:t>
            </a:r>
            <a:r>
              <a:rPr sz="1600" spc="10" dirty="0"/>
              <a:t> </a:t>
            </a:r>
            <a:r>
              <a:rPr sz="1600" spc="-10" dirty="0"/>
              <a:t>флюориты</a:t>
            </a:r>
            <a:r>
              <a:rPr sz="1600" spc="35" dirty="0"/>
              <a:t> </a:t>
            </a:r>
            <a:r>
              <a:rPr sz="1600" spc="-5" dirty="0"/>
              <a:t>кальция,</a:t>
            </a:r>
            <a:r>
              <a:rPr sz="1600" spc="5" dirty="0"/>
              <a:t> </a:t>
            </a:r>
            <a:r>
              <a:rPr sz="1600" spc="-10" dirty="0"/>
              <a:t>плавикового</a:t>
            </a:r>
            <a:r>
              <a:rPr sz="1600" spc="30" dirty="0"/>
              <a:t> </a:t>
            </a:r>
            <a:r>
              <a:rPr sz="1600" spc="-10" dirty="0"/>
              <a:t>шпата </a:t>
            </a:r>
            <a:r>
              <a:rPr sz="1600" spc="-345" dirty="0"/>
              <a:t> </a:t>
            </a:r>
            <a:r>
              <a:rPr sz="1600" spc="-5" dirty="0"/>
              <a:t>калия</a:t>
            </a:r>
            <a:r>
              <a:rPr sz="1600" dirty="0"/>
              <a:t> </a:t>
            </a:r>
            <a:r>
              <a:rPr sz="1600" spc="-5" dirty="0"/>
              <a:t>или</a:t>
            </a:r>
            <a:r>
              <a:rPr sz="1600" spc="5" dirty="0"/>
              <a:t> </a:t>
            </a:r>
            <a:r>
              <a:rPr sz="1600" spc="-5" dirty="0"/>
              <a:t>натрия</a:t>
            </a:r>
            <a:r>
              <a:rPr sz="1600" spc="15" dirty="0"/>
              <a:t> </a:t>
            </a:r>
            <a:r>
              <a:rPr sz="1600" spc="-5" dirty="0"/>
              <a:t>и</a:t>
            </a:r>
            <a:r>
              <a:rPr sz="1600" spc="5" dirty="0"/>
              <a:t> </a:t>
            </a:r>
            <a:r>
              <a:rPr sz="1600" spc="-5" dirty="0"/>
              <a:t>небольшое</a:t>
            </a:r>
            <a:r>
              <a:rPr sz="1600" spc="30" dirty="0"/>
              <a:t> </a:t>
            </a:r>
            <a:r>
              <a:rPr sz="1600" spc="-5" dirty="0"/>
              <a:t>количество</a:t>
            </a:r>
            <a:r>
              <a:rPr sz="1600" dirty="0"/>
              <a:t> </a:t>
            </a:r>
            <a:r>
              <a:rPr sz="1600" spc="-5" dirty="0"/>
              <a:t>тарантула</a:t>
            </a:r>
            <a:r>
              <a:rPr sz="1600" spc="5" dirty="0"/>
              <a:t> </a:t>
            </a:r>
            <a:r>
              <a:rPr sz="1600" spc="-5" dirty="0"/>
              <a:t>и</a:t>
            </a:r>
            <a:r>
              <a:rPr sz="1600" spc="15" dirty="0"/>
              <a:t> </a:t>
            </a:r>
            <a:r>
              <a:rPr sz="1600" spc="-5" dirty="0"/>
              <a:t>других</a:t>
            </a:r>
            <a:r>
              <a:rPr sz="1600" spc="30" dirty="0"/>
              <a:t> </a:t>
            </a:r>
            <a:r>
              <a:rPr sz="1600" spc="-10" dirty="0"/>
              <a:t>материалов.</a:t>
            </a:r>
            <a:r>
              <a:rPr sz="1600" dirty="0"/>
              <a:t> </a:t>
            </a:r>
            <a:r>
              <a:rPr sz="1600" spc="-10" dirty="0"/>
              <a:t>Покрытие</a:t>
            </a:r>
            <a:r>
              <a:rPr sz="1600" spc="45" dirty="0"/>
              <a:t> </a:t>
            </a:r>
            <a:r>
              <a:rPr sz="1600" spc="-5" dirty="0"/>
              <a:t>не</a:t>
            </a:r>
            <a:r>
              <a:rPr sz="1600" spc="5" dirty="0"/>
              <a:t> </a:t>
            </a:r>
            <a:r>
              <a:rPr sz="1600" spc="-10" dirty="0"/>
              <a:t>позволяет</a:t>
            </a:r>
            <a:r>
              <a:rPr sz="1600" spc="25" dirty="0"/>
              <a:t> </a:t>
            </a:r>
            <a:r>
              <a:rPr sz="1600" spc="-5" dirty="0"/>
              <a:t>дуге</a:t>
            </a:r>
            <a:r>
              <a:rPr sz="1600" spc="5" dirty="0"/>
              <a:t> </a:t>
            </a:r>
            <a:r>
              <a:rPr sz="1600" spc="-10" dirty="0"/>
              <a:t>контактировать</a:t>
            </a:r>
            <a:r>
              <a:rPr sz="1600" spc="30" dirty="0"/>
              <a:t> </a:t>
            </a:r>
            <a:r>
              <a:rPr sz="1600" spc="-5" dirty="0"/>
              <a:t>с </a:t>
            </a:r>
            <a:r>
              <a:rPr sz="1600" dirty="0"/>
              <a:t> </a:t>
            </a:r>
            <a:r>
              <a:rPr sz="1600" spc="-10" dirty="0"/>
              <a:t>газами</a:t>
            </a:r>
            <a:r>
              <a:rPr sz="1600" spc="10" dirty="0"/>
              <a:t> </a:t>
            </a:r>
            <a:r>
              <a:rPr sz="1600" spc="-5" dirty="0"/>
              <a:t>атмосферы</a:t>
            </a:r>
            <a:r>
              <a:rPr sz="1600" spc="5" dirty="0"/>
              <a:t> </a:t>
            </a:r>
            <a:r>
              <a:rPr sz="1600" spc="-5" dirty="0"/>
              <a:t>(азот,</a:t>
            </a:r>
            <a:r>
              <a:rPr sz="1600" spc="5" dirty="0"/>
              <a:t> </a:t>
            </a:r>
            <a:r>
              <a:rPr sz="1600" spc="-5" dirty="0"/>
              <a:t>водород</a:t>
            </a:r>
            <a:r>
              <a:rPr sz="1600" spc="25" dirty="0"/>
              <a:t> </a:t>
            </a:r>
            <a:r>
              <a:rPr sz="1600" spc="-5" dirty="0"/>
              <a:t>и</a:t>
            </a:r>
            <a:r>
              <a:rPr sz="1600" dirty="0"/>
              <a:t> </a:t>
            </a:r>
            <a:r>
              <a:rPr sz="1600" spc="-10" dirty="0"/>
              <a:t>кислород).</a:t>
            </a:r>
            <a:r>
              <a:rPr sz="1600" spc="20" dirty="0"/>
              <a:t> </a:t>
            </a:r>
            <a:r>
              <a:rPr sz="1600" spc="-5" dirty="0"/>
              <a:t>А</a:t>
            </a:r>
            <a:r>
              <a:rPr sz="1600" dirty="0"/>
              <a:t> </a:t>
            </a:r>
            <a:r>
              <a:rPr sz="1600" spc="-10" dirty="0"/>
              <a:t>также</a:t>
            </a:r>
            <a:r>
              <a:rPr sz="1600" spc="5" dirty="0"/>
              <a:t> </a:t>
            </a:r>
            <a:r>
              <a:rPr sz="1600" spc="-5" dirty="0"/>
              <a:t>защищает</a:t>
            </a:r>
            <a:r>
              <a:rPr sz="1600" spc="-15" dirty="0"/>
              <a:t> </a:t>
            </a:r>
            <a:r>
              <a:rPr sz="1600" spc="-5" dirty="0"/>
              <a:t>сварочный</a:t>
            </a:r>
            <a:r>
              <a:rPr sz="1600" spc="25" dirty="0"/>
              <a:t> </a:t>
            </a:r>
            <a:r>
              <a:rPr sz="1600" spc="-10" dirty="0"/>
              <a:t>шов</a:t>
            </a:r>
            <a:r>
              <a:rPr sz="1600" spc="10" dirty="0"/>
              <a:t> </a:t>
            </a:r>
            <a:r>
              <a:rPr sz="1600" spc="-5" dirty="0"/>
              <a:t>от</a:t>
            </a:r>
            <a:r>
              <a:rPr sz="1600" dirty="0"/>
              <a:t> </a:t>
            </a:r>
            <a:r>
              <a:rPr sz="1600" spc="-10" dirty="0"/>
              <a:t>образования</a:t>
            </a:r>
            <a:r>
              <a:rPr sz="1600" spc="20" dirty="0"/>
              <a:t> </a:t>
            </a:r>
            <a:r>
              <a:rPr sz="1600" spc="-10" dirty="0"/>
              <a:t>пор</a:t>
            </a:r>
            <a:r>
              <a:rPr sz="1600" spc="35" dirty="0"/>
              <a:t> </a:t>
            </a:r>
            <a:r>
              <a:rPr sz="1600" spc="-5" dirty="0"/>
              <a:t>или</a:t>
            </a:r>
            <a:r>
              <a:rPr sz="1600" dirty="0"/>
              <a:t> </a:t>
            </a:r>
            <a:r>
              <a:rPr sz="1600" spc="-10" dirty="0"/>
              <a:t>трещин.</a:t>
            </a:r>
            <a:endParaRPr sz="1600" dirty="0"/>
          </a:p>
          <a:p>
            <a:pPr marL="12700">
              <a:lnSpc>
                <a:spcPts val="2385"/>
              </a:lnSpc>
            </a:pPr>
            <a:r>
              <a:rPr spc="-15" dirty="0">
                <a:latin typeface="Britannic Bold" panose="020B0903060703020204" pitchFamily="34" charset="0"/>
              </a:rPr>
              <a:t>Целлюлозные</a:t>
            </a:r>
            <a:r>
              <a:rPr spc="-85" dirty="0">
                <a:latin typeface="Britannic Bold" panose="020B0903060703020204" pitchFamily="34" charset="0"/>
              </a:rPr>
              <a:t> </a:t>
            </a:r>
            <a:r>
              <a:rPr spc="-15" dirty="0">
                <a:latin typeface="Britannic Bold" panose="020B0903060703020204" pitchFamily="34" charset="0"/>
              </a:rPr>
              <a:t>электроды</a:t>
            </a: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</a:pPr>
            <a:r>
              <a:rPr sz="1600" spc="-5" dirty="0"/>
              <a:t>В составе </a:t>
            </a:r>
            <a:r>
              <a:rPr sz="1600" spc="-10" dirty="0"/>
              <a:t>покрытие такого типа электродов, большого </a:t>
            </a:r>
            <a:r>
              <a:rPr sz="1600" spc="-5" dirty="0"/>
              <a:t>количества целлюлозы, </a:t>
            </a:r>
            <a:r>
              <a:rPr sz="1600" spc="-10" dirty="0"/>
              <a:t>которая </a:t>
            </a:r>
            <a:r>
              <a:rPr sz="1600" spc="-5" dirty="0"/>
              <a:t>в результате своего горения выделяет </a:t>
            </a:r>
            <a:r>
              <a:rPr sz="1600" dirty="0"/>
              <a:t> </a:t>
            </a:r>
            <a:r>
              <a:rPr sz="1600" spc="-10" dirty="0"/>
              <a:t>большое </a:t>
            </a:r>
            <a:r>
              <a:rPr sz="1600" spc="-5" dirty="0"/>
              <a:t>количество водорода, водяного пара и оксида углерода, </a:t>
            </a:r>
            <a:r>
              <a:rPr sz="1600" spc="-10" dirty="0"/>
              <a:t>который </a:t>
            </a:r>
            <a:r>
              <a:rPr sz="1600" spc="-5" dirty="0"/>
              <a:t>защищает дугу и сварочную ванну от воздействия </a:t>
            </a:r>
            <a:r>
              <a:rPr sz="1600" dirty="0"/>
              <a:t> </a:t>
            </a:r>
            <a:r>
              <a:rPr sz="1600" spc="-5" dirty="0"/>
              <a:t>атмосферы</a:t>
            </a:r>
            <a:r>
              <a:rPr sz="1600" dirty="0"/>
              <a:t> </a:t>
            </a:r>
            <a:r>
              <a:rPr sz="1600" spc="-5" dirty="0"/>
              <a:t>и</a:t>
            </a:r>
            <a:r>
              <a:rPr sz="1600" dirty="0"/>
              <a:t> </a:t>
            </a:r>
            <a:r>
              <a:rPr sz="1600" spc="-5" dirty="0"/>
              <a:t>даже</a:t>
            </a:r>
            <a:r>
              <a:rPr sz="1600" spc="5" dirty="0"/>
              <a:t> </a:t>
            </a:r>
            <a:r>
              <a:rPr sz="1600" spc="-10" dirty="0"/>
              <a:t>оказывает</a:t>
            </a:r>
            <a:r>
              <a:rPr sz="1600" dirty="0"/>
              <a:t> </a:t>
            </a:r>
            <a:r>
              <a:rPr sz="1600" spc="-5" dirty="0"/>
              <a:t>восстановительное</a:t>
            </a:r>
            <a:r>
              <a:rPr sz="1600" dirty="0"/>
              <a:t> </a:t>
            </a:r>
            <a:r>
              <a:rPr sz="1600" spc="-5" dirty="0"/>
              <a:t>действие</a:t>
            </a:r>
            <a:r>
              <a:rPr sz="1600" spc="-15" dirty="0"/>
              <a:t> </a:t>
            </a:r>
            <a:r>
              <a:rPr sz="1600" spc="-10" dirty="0"/>
              <a:t>некоторых</a:t>
            </a:r>
            <a:r>
              <a:rPr sz="1600" spc="50" dirty="0"/>
              <a:t> </a:t>
            </a:r>
            <a:r>
              <a:rPr sz="1600" spc="-10" dirty="0"/>
              <a:t>оксидов.</a:t>
            </a:r>
            <a:r>
              <a:rPr sz="1600" spc="5" dirty="0"/>
              <a:t> </a:t>
            </a:r>
            <a:r>
              <a:rPr sz="1600" spc="-5" dirty="0"/>
              <a:t>Защита с</a:t>
            </a:r>
            <a:r>
              <a:rPr sz="1600" spc="5" dirty="0"/>
              <a:t> </a:t>
            </a:r>
            <a:r>
              <a:rPr sz="1600" spc="-10" dirty="0"/>
              <a:t>помощью</a:t>
            </a:r>
            <a:r>
              <a:rPr sz="1600" spc="30" dirty="0"/>
              <a:t> </a:t>
            </a:r>
            <a:r>
              <a:rPr sz="1600" spc="-5" dirty="0"/>
              <a:t>образующихся</a:t>
            </a:r>
            <a:r>
              <a:rPr sz="1600" dirty="0"/>
              <a:t> </a:t>
            </a:r>
            <a:r>
              <a:rPr sz="1600" spc="-5" dirty="0"/>
              <a:t>газов</a:t>
            </a:r>
            <a:endParaRPr sz="1600" dirty="0"/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spc="-5" dirty="0"/>
              <a:t>означает</a:t>
            </a:r>
            <a:r>
              <a:rPr sz="1600" dirty="0"/>
              <a:t> </a:t>
            </a:r>
            <a:r>
              <a:rPr sz="1600" spc="-5" dirty="0"/>
              <a:t>что</a:t>
            </a:r>
            <a:r>
              <a:rPr sz="1600" spc="15" dirty="0"/>
              <a:t> </a:t>
            </a:r>
            <a:r>
              <a:rPr sz="1600" spc="-5" dirty="0"/>
              <a:t>образующийся</a:t>
            </a:r>
            <a:r>
              <a:rPr sz="1600" spc="-15" dirty="0"/>
              <a:t> </a:t>
            </a:r>
            <a:r>
              <a:rPr sz="1600" spc="-5" dirty="0"/>
              <a:t>шлак</a:t>
            </a:r>
            <a:r>
              <a:rPr sz="1600" dirty="0"/>
              <a:t> </a:t>
            </a:r>
            <a:r>
              <a:rPr sz="1600" spc="-10" dirty="0"/>
              <a:t>тоньше</a:t>
            </a:r>
            <a:r>
              <a:rPr sz="1600" spc="25" dirty="0"/>
              <a:t> </a:t>
            </a:r>
            <a:r>
              <a:rPr sz="1600" spc="-5" dirty="0"/>
              <a:t>чем</a:t>
            </a:r>
            <a:r>
              <a:rPr sz="1600" dirty="0"/>
              <a:t> </a:t>
            </a:r>
            <a:r>
              <a:rPr sz="1600" spc="-5" dirty="0"/>
              <a:t>у</a:t>
            </a:r>
            <a:r>
              <a:rPr sz="1600" dirty="0"/>
              <a:t> </a:t>
            </a:r>
            <a:r>
              <a:rPr sz="1600" spc="-5" dirty="0"/>
              <a:t>других</a:t>
            </a:r>
            <a:r>
              <a:rPr sz="1600" spc="20" dirty="0"/>
              <a:t> </a:t>
            </a:r>
            <a:r>
              <a:rPr sz="1600" spc="-10" dirty="0"/>
              <a:t>электродов.</a:t>
            </a:r>
            <a:endParaRPr sz="1600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51959" y="4997194"/>
            <a:ext cx="3416808" cy="176479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26723" y="213359"/>
            <a:ext cx="786383" cy="4754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275297" y="381000"/>
            <a:ext cx="3138170" cy="2753995"/>
            <a:chOff x="681227" y="649223"/>
            <a:chExt cx="3138170" cy="275399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49223"/>
              <a:ext cx="3137916" cy="275386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6299" y="844295"/>
              <a:ext cx="2549652" cy="2165604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4301933" y="381000"/>
            <a:ext cx="3218815" cy="2753995"/>
            <a:chOff x="4573523" y="649223"/>
            <a:chExt cx="3218815" cy="275399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73523" y="649223"/>
              <a:ext cx="3218687" cy="275386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68595" y="844295"/>
              <a:ext cx="2630424" cy="2165604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8314498" y="353694"/>
            <a:ext cx="3366514" cy="2781173"/>
            <a:chOff x="8546592" y="649223"/>
            <a:chExt cx="3205480" cy="275399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546592" y="649223"/>
              <a:ext cx="3204972" cy="27538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41664" y="844295"/>
              <a:ext cx="2616707" cy="216560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97788" y="3018992"/>
            <a:ext cx="3474720" cy="2593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 Light"/>
                <a:cs typeface="Calibri Light"/>
              </a:rPr>
              <a:t>OK</a:t>
            </a:r>
            <a:r>
              <a:rPr sz="2400" spc="-85" dirty="0">
                <a:latin typeface="Calibri Light"/>
                <a:cs typeface="Calibri Light"/>
              </a:rPr>
              <a:t> </a:t>
            </a:r>
            <a:r>
              <a:rPr sz="2400" spc="-10" dirty="0">
                <a:latin typeface="Calibri Light"/>
                <a:cs typeface="Calibri Light"/>
              </a:rPr>
              <a:t>46.00</a:t>
            </a:r>
            <a:endParaRPr sz="2400" dirty="0">
              <a:latin typeface="Calibri Light"/>
              <a:cs typeface="Calibri Light"/>
            </a:endParaRPr>
          </a:p>
          <a:p>
            <a:pPr marL="399415" marR="392430" indent="-1905" algn="ctr">
              <a:lnSpc>
                <a:spcPct val="100000"/>
              </a:lnSpc>
              <a:spcBef>
                <a:spcPts val="60"/>
              </a:spcBef>
            </a:pPr>
            <a:r>
              <a:rPr sz="1600" spc="-5" dirty="0">
                <a:latin typeface="Calibri Light"/>
                <a:cs typeface="Calibri Light"/>
              </a:rPr>
              <a:t>Это </a:t>
            </a:r>
            <a:r>
              <a:rPr sz="1600" spc="-15" dirty="0">
                <a:latin typeface="Calibri Light"/>
                <a:cs typeface="Calibri Light"/>
              </a:rPr>
              <a:t>широко используемый </a:t>
            </a:r>
            <a:r>
              <a:rPr sz="1600" spc="-5" dirty="0">
                <a:latin typeface="Calibri Light"/>
                <a:cs typeface="Calibri Light"/>
              </a:rPr>
              <a:t>тип </a:t>
            </a:r>
            <a:r>
              <a:rPr sz="160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рут</a:t>
            </a:r>
            <a:r>
              <a:rPr sz="1600" spc="-15" dirty="0">
                <a:latin typeface="Calibri Light"/>
                <a:cs typeface="Calibri Light"/>
              </a:rPr>
              <a:t>и</a:t>
            </a:r>
            <a:r>
              <a:rPr sz="1600" spc="-25" dirty="0">
                <a:latin typeface="Calibri Light"/>
                <a:cs typeface="Calibri Light"/>
              </a:rPr>
              <a:t>л</a:t>
            </a:r>
            <a:r>
              <a:rPr sz="1600" spc="-10" dirty="0">
                <a:latin typeface="Calibri Light"/>
                <a:cs typeface="Calibri Light"/>
              </a:rPr>
              <a:t>о</a:t>
            </a:r>
            <a:r>
              <a:rPr sz="1600" spc="-20" dirty="0">
                <a:latin typeface="Calibri Light"/>
                <a:cs typeface="Calibri Light"/>
              </a:rPr>
              <a:t>в</a:t>
            </a:r>
            <a:r>
              <a:rPr sz="1600" spc="-25" dirty="0">
                <a:latin typeface="Calibri Light"/>
                <a:cs typeface="Calibri Light"/>
              </a:rPr>
              <a:t>о</a:t>
            </a:r>
            <a:r>
              <a:rPr sz="1600" spc="-10" dirty="0">
                <a:latin typeface="Calibri Light"/>
                <a:cs typeface="Calibri Light"/>
              </a:rPr>
              <a:t>г</a:t>
            </a:r>
            <a:r>
              <a:rPr sz="1600" spc="-5" dirty="0">
                <a:latin typeface="Calibri Light"/>
                <a:cs typeface="Calibri Light"/>
              </a:rPr>
              <a:t>о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эл</a:t>
            </a:r>
            <a:r>
              <a:rPr sz="1600" spc="-15" dirty="0">
                <a:latin typeface="Calibri Light"/>
                <a:cs typeface="Calibri Light"/>
              </a:rPr>
              <a:t>ек</a:t>
            </a:r>
            <a:r>
              <a:rPr sz="1600" spc="-10" dirty="0">
                <a:latin typeface="Calibri Light"/>
                <a:cs typeface="Calibri Light"/>
              </a:rPr>
              <a:t>т</a:t>
            </a:r>
            <a:r>
              <a:rPr sz="1600" spc="-25" dirty="0">
                <a:latin typeface="Calibri Light"/>
                <a:cs typeface="Calibri Light"/>
              </a:rPr>
              <a:t>р</a:t>
            </a:r>
            <a:r>
              <a:rPr sz="1600" spc="-10" dirty="0">
                <a:latin typeface="Calibri Light"/>
                <a:cs typeface="Calibri Light"/>
              </a:rPr>
              <a:t>о</a:t>
            </a:r>
            <a:r>
              <a:rPr sz="1600" spc="-30" dirty="0">
                <a:latin typeface="Calibri Light"/>
                <a:cs typeface="Calibri Light"/>
              </a:rPr>
              <a:t>д</a:t>
            </a:r>
            <a:r>
              <a:rPr sz="1600" spc="-15" dirty="0">
                <a:latin typeface="Calibri Light"/>
                <a:cs typeface="Calibri Light"/>
              </a:rPr>
              <a:t>а</a:t>
            </a:r>
            <a:r>
              <a:rPr sz="1600" spc="-5" dirty="0">
                <a:latin typeface="Calibri Light"/>
                <a:cs typeface="Calibri Light"/>
              </a:rPr>
              <a:t>,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к</a:t>
            </a:r>
            <a:r>
              <a:rPr sz="1600" spc="-10" dirty="0">
                <a:latin typeface="Calibri Light"/>
                <a:cs typeface="Calibri Light"/>
              </a:rPr>
              <a:t>ото</a:t>
            </a:r>
            <a:r>
              <a:rPr sz="1600" spc="-20" dirty="0">
                <a:latin typeface="Calibri Light"/>
                <a:cs typeface="Calibri Light"/>
              </a:rPr>
              <a:t>ры</a:t>
            </a:r>
            <a:r>
              <a:rPr sz="1600" spc="-5" dirty="0">
                <a:latin typeface="Calibri Light"/>
                <a:cs typeface="Calibri Light"/>
              </a:rPr>
              <a:t>й</a:t>
            </a:r>
            <a:endParaRPr sz="1600" dirty="0">
              <a:latin typeface="Calibri Light"/>
              <a:cs typeface="Calibri Light"/>
            </a:endParaRPr>
          </a:p>
          <a:p>
            <a:pPr marL="12700" marR="5080" algn="ctr">
              <a:lnSpc>
                <a:spcPct val="100000"/>
              </a:lnSpc>
            </a:pPr>
            <a:r>
              <a:rPr sz="1600" spc="-10" dirty="0">
                <a:latin typeface="Calibri Light"/>
                <a:cs typeface="Calibri Light"/>
              </a:rPr>
              <a:t>подходит</a:t>
            </a:r>
            <a:r>
              <a:rPr sz="1600" spc="-65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для</a:t>
            </a:r>
            <a:r>
              <a:rPr sz="1600" spc="-45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сварки</a:t>
            </a:r>
            <a:r>
              <a:rPr sz="1600" spc="-65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низкоуглеродистых </a:t>
            </a:r>
            <a:r>
              <a:rPr sz="1600" spc="-350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сталей, </a:t>
            </a:r>
            <a:r>
              <a:rPr sz="1600" spc="-5" dirty="0">
                <a:latin typeface="Calibri Light"/>
                <a:cs typeface="Calibri Light"/>
              </a:rPr>
              <a:t>таких </a:t>
            </a:r>
            <a:r>
              <a:rPr sz="1600" spc="-10" dirty="0">
                <a:latin typeface="Calibri Light"/>
                <a:cs typeface="Calibri Light"/>
              </a:rPr>
              <a:t>как </a:t>
            </a:r>
            <a:r>
              <a:rPr sz="1600" spc="-15" dirty="0">
                <a:latin typeface="Calibri Light"/>
                <a:cs typeface="Calibri Light"/>
              </a:rPr>
              <a:t>тонколистовые </a:t>
            </a:r>
            <a:r>
              <a:rPr sz="1600" spc="-1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конструкции, резервуары </a:t>
            </a:r>
            <a:r>
              <a:rPr sz="1600" spc="-5" dirty="0">
                <a:latin typeface="Calibri Light"/>
                <a:cs typeface="Calibri Light"/>
              </a:rPr>
              <a:t>и </a:t>
            </a:r>
            <a:r>
              <a:rPr sz="160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конструкционные </a:t>
            </a:r>
            <a:r>
              <a:rPr sz="1600" spc="-10" dirty="0">
                <a:latin typeface="Calibri Light"/>
                <a:cs typeface="Calibri Light"/>
              </a:rPr>
              <a:t>стали. </a:t>
            </a:r>
            <a:r>
              <a:rPr sz="1600" spc="-5" dirty="0">
                <a:latin typeface="Calibri Light"/>
                <a:cs typeface="Calibri Light"/>
              </a:rPr>
              <a:t>Этот </a:t>
            </a:r>
            <a:r>
              <a:rPr sz="1600" spc="-15" dirty="0">
                <a:latin typeface="Calibri Light"/>
                <a:cs typeface="Calibri Light"/>
              </a:rPr>
              <a:t>электрод </a:t>
            </a:r>
            <a:r>
              <a:rPr sz="1600" spc="-1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относительно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нечувствителен</a:t>
            </a:r>
            <a:r>
              <a:rPr sz="1600" spc="-7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к</a:t>
            </a:r>
            <a:endParaRPr sz="1600" dirty="0">
              <a:latin typeface="Calibri Light"/>
              <a:cs typeface="Calibri Light"/>
            </a:endParaRPr>
          </a:p>
          <a:p>
            <a:pPr marL="388620" marR="379095" algn="ctr">
              <a:lnSpc>
                <a:spcPct val="100000"/>
              </a:lnSpc>
            </a:pPr>
            <a:r>
              <a:rPr sz="1600" spc="-5" dirty="0">
                <a:latin typeface="Calibri Light"/>
                <a:cs typeface="Calibri Light"/>
              </a:rPr>
              <a:t>рж</a:t>
            </a:r>
            <a:r>
              <a:rPr sz="1600" spc="-20" dirty="0">
                <a:latin typeface="Calibri Light"/>
                <a:cs typeface="Calibri Light"/>
              </a:rPr>
              <a:t>а</a:t>
            </a:r>
            <a:r>
              <a:rPr sz="1600" spc="-25" dirty="0">
                <a:latin typeface="Calibri Light"/>
                <a:cs typeface="Calibri Light"/>
              </a:rPr>
              <a:t>в</a:t>
            </a:r>
            <a:r>
              <a:rPr sz="1600" spc="-20" dirty="0">
                <a:latin typeface="Calibri Light"/>
                <a:cs typeface="Calibri Light"/>
              </a:rPr>
              <a:t>ч</a:t>
            </a:r>
            <a:r>
              <a:rPr sz="1600" spc="-15" dirty="0">
                <a:latin typeface="Calibri Light"/>
                <a:cs typeface="Calibri Light"/>
              </a:rPr>
              <a:t>и</a:t>
            </a:r>
            <a:r>
              <a:rPr sz="1600" spc="-25" dirty="0">
                <a:latin typeface="Calibri Light"/>
                <a:cs typeface="Calibri Light"/>
              </a:rPr>
              <a:t>н</a:t>
            </a:r>
            <a:r>
              <a:rPr sz="1600" spc="-5" dirty="0">
                <a:latin typeface="Calibri Light"/>
                <a:cs typeface="Calibri Light"/>
              </a:rPr>
              <a:t>е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и</a:t>
            </a:r>
            <a:r>
              <a:rPr sz="1600" dirty="0">
                <a:latin typeface="Calibri Light"/>
                <a:cs typeface="Calibri Light"/>
              </a:rPr>
              <a:t>л</a:t>
            </a:r>
            <a:r>
              <a:rPr sz="1600" spc="-5" dirty="0">
                <a:latin typeface="Calibri Light"/>
                <a:cs typeface="Calibri Light"/>
              </a:rPr>
              <a:t>и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д</a:t>
            </a:r>
            <a:r>
              <a:rPr sz="1600" spc="-5" dirty="0">
                <a:latin typeface="Calibri Light"/>
                <a:cs typeface="Calibri Light"/>
              </a:rPr>
              <a:t>руг</a:t>
            </a:r>
            <a:r>
              <a:rPr sz="1600" spc="-15" dirty="0">
                <a:latin typeface="Calibri Light"/>
                <a:cs typeface="Calibri Light"/>
              </a:rPr>
              <a:t>и</a:t>
            </a:r>
            <a:r>
              <a:rPr sz="1600" spc="-5" dirty="0">
                <a:latin typeface="Calibri Light"/>
                <a:cs typeface="Calibri Light"/>
              </a:rPr>
              <a:t>м</a:t>
            </a:r>
            <a:r>
              <a:rPr sz="1600" spc="-8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д</a:t>
            </a:r>
            <a:r>
              <a:rPr sz="1600" spc="-10" dirty="0">
                <a:latin typeface="Calibri Light"/>
                <a:cs typeface="Calibri Light"/>
              </a:rPr>
              <a:t>еф</a:t>
            </a:r>
            <a:r>
              <a:rPr sz="1600" spc="-15" dirty="0">
                <a:latin typeface="Calibri Light"/>
                <a:cs typeface="Calibri Light"/>
              </a:rPr>
              <a:t>ек</a:t>
            </a:r>
            <a:r>
              <a:rPr sz="1600" spc="-10" dirty="0">
                <a:latin typeface="Calibri Light"/>
                <a:cs typeface="Calibri Light"/>
              </a:rPr>
              <a:t>т</a:t>
            </a:r>
            <a:r>
              <a:rPr sz="1600" spc="-30" dirty="0">
                <a:latin typeface="Calibri Light"/>
                <a:cs typeface="Calibri Light"/>
              </a:rPr>
              <a:t>а</a:t>
            </a:r>
            <a:r>
              <a:rPr sz="1600" spc="-5" dirty="0">
                <a:latin typeface="Calibri Light"/>
                <a:cs typeface="Calibri Light"/>
              </a:rPr>
              <a:t>м  </a:t>
            </a:r>
            <a:r>
              <a:rPr sz="1600" spc="-15" dirty="0">
                <a:latin typeface="Calibri Light"/>
                <a:cs typeface="Calibri Light"/>
              </a:rPr>
              <a:t>поверхности.</a:t>
            </a:r>
            <a:endParaRPr sz="1600" dirty="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68422" y="3262832"/>
            <a:ext cx="3768090" cy="2350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libri Light"/>
                <a:cs typeface="Calibri Light"/>
              </a:rPr>
              <a:t>Pipeweld</a:t>
            </a:r>
            <a:r>
              <a:rPr sz="2400" spc="-80" dirty="0">
                <a:latin typeface="Calibri Light"/>
                <a:cs typeface="Calibri Light"/>
              </a:rPr>
              <a:t> </a:t>
            </a:r>
            <a:r>
              <a:rPr sz="2400" spc="-5" dirty="0">
                <a:latin typeface="Calibri Light"/>
                <a:cs typeface="Calibri Light"/>
              </a:rPr>
              <a:t>6010</a:t>
            </a:r>
            <a:r>
              <a:rPr sz="2400" spc="-80" dirty="0">
                <a:latin typeface="Calibri Light"/>
                <a:cs typeface="Calibri Light"/>
              </a:rPr>
              <a:t> </a:t>
            </a:r>
            <a:r>
              <a:rPr sz="2400" spc="-10" dirty="0">
                <a:latin typeface="Calibri Light"/>
                <a:cs typeface="Calibri Light"/>
              </a:rPr>
              <a:t>plus</a:t>
            </a:r>
            <a:endParaRPr sz="2400" dirty="0">
              <a:latin typeface="Calibri Light"/>
              <a:cs typeface="Calibri Light"/>
            </a:endParaRPr>
          </a:p>
          <a:p>
            <a:pPr marL="12700" marR="5080" indent="2540" algn="ctr">
              <a:lnSpc>
                <a:spcPct val="100000"/>
              </a:lnSpc>
              <a:spcBef>
                <a:spcPts val="60"/>
              </a:spcBef>
            </a:pPr>
            <a:r>
              <a:rPr sz="1600" spc="-5" dirty="0">
                <a:latin typeface="Calibri Light"/>
                <a:cs typeface="Calibri Light"/>
              </a:rPr>
              <a:t>С </a:t>
            </a:r>
            <a:r>
              <a:rPr sz="1600" spc="-15" dirty="0">
                <a:latin typeface="Calibri Light"/>
                <a:cs typeface="Calibri Light"/>
              </a:rPr>
              <a:t>целлюлозным покрытием, используется </a:t>
            </a:r>
            <a:r>
              <a:rPr sz="1600" spc="-10" dirty="0">
                <a:latin typeface="Calibri Light"/>
                <a:cs typeface="Calibri Light"/>
              </a:rPr>
              <a:t> для </a:t>
            </a:r>
            <a:r>
              <a:rPr sz="1600" spc="-15" dirty="0">
                <a:latin typeface="Calibri Light"/>
                <a:cs typeface="Calibri Light"/>
              </a:rPr>
              <a:t>сварки трубопроводов </a:t>
            </a:r>
            <a:r>
              <a:rPr sz="1600" spc="-10" dirty="0">
                <a:latin typeface="Calibri Light"/>
                <a:cs typeface="Calibri Light"/>
              </a:rPr>
              <a:t>методом </a:t>
            </a:r>
            <a:r>
              <a:rPr sz="1600" spc="-15" dirty="0">
                <a:latin typeface="Calibri Light"/>
                <a:cs typeface="Calibri Light"/>
              </a:rPr>
              <a:t>печной </a:t>
            </a:r>
            <a:r>
              <a:rPr sz="1600" spc="-35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с</a:t>
            </a:r>
            <a:r>
              <a:rPr sz="1600" spc="-4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корневым</a:t>
            </a:r>
            <a:r>
              <a:rPr sz="1600" spc="-75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проходом.</a:t>
            </a:r>
            <a:r>
              <a:rPr sz="1600" spc="-5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Сварочная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дуга</a:t>
            </a:r>
            <a:r>
              <a:rPr sz="1600" spc="-65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этого </a:t>
            </a:r>
            <a:r>
              <a:rPr sz="1600" spc="-35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электрода обладает </a:t>
            </a:r>
            <a:r>
              <a:rPr sz="1600" spc="-10" dirty="0">
                <a:latin typeface="Calibri Light"/>
                <a:cs typeface="Calibri Light"/>
              </a:rPr>
              <a:t>высокой </a:t>
            </a:r>
            <a:r>
              <a:rPr sz="1600" spc="-15" dirty="0">
                <a:latin typeface="Calibri Light"/>
                <a:cs typeface="Calibri Light"/>
              </a:rPr>
              <a:t>проникающей </a:t>
            </a:r>
            <a:r>
              <a:rPr sz="1600" spc="-35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способностью. </a:t>
            </a:r>
            <a:r>
              <a:rPr sz="1600" spc="-5" dirty="0">
                <a:latin typeface="Calibri Light"/>
                <a:cs typeface="Calibri Light"/>
              </a:rPr>
              <a:t>и </a:t>
            </a:r>
            <a:r>
              <a:rPr sz="1600" spc="-15" dirty="0">
                <a:latin typeface="Calibri Light"/>
                <a:cs typeface="Calibri Light"/>
              </a:rPr>
              <a:t>хорошей стабильностью </a:t>
            </a:r>
            <a:r>
              <a:rPr sz="1600" spc="-5" dirty="0">
                <a:latin typeface="Calibri Light"/>
                <a:cs typeface="Calibri Light"/>
              </a:rPr>
              <a:t>и </a:t>
            </a:r>
            <a:r>
              <a:rPr sz="160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обеспечивает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безупречную</a:t>
            </a:r>
            <a:r>
              <a:rPr sz="1600" spc="-7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сварку</a:t>
            </a:r>
            <a:r>
              <a:rPr sz="1600" spc="-75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сверху</a:t>
            </a:r>
            <a:endParaRPr sz="1600" dirty="0">
              <a:latin typeface="Calibri Light"/>
              <a:cs typeface="Calibri Light"/>
            </a:endParaRPr>
          </a:p>
          <a:p>
            <a:pPr marL="102235" marR="94615" algn="ctr">
              <a:lnSpc>
                <a:spcPct val="100000"/>
              </a:lnSpc>
            </a:pPr>
            <a:r>
              <a:rPr sz="1600" spc="-15" dirty="0">
                <a:latin typeface="Calibri Light"/>
                <a:cs typeface="Calibri Light"/>
              </a:rPr>
              <a:t>вниз.Низкий </a:t>
            </a:r>
            <a:r>
              <a:rPr sz="1600" spc="-10" dirty="0">
                <a:latin typeface="Calibri Light"/>
                <a:cs typeface="Calibri Light"/>
              </a:rPr>
              <a:t>объем </a:t>
            </a:r>
            <a:r>
              <a:rPr sz="1600" spc="-15" dirty="0">
                <a:latin typeface="Calibri Light"/>
                <a:cs typeface="Calibri Light"/>
              </a:rPr>
              <a:t>бурового раствора, </a:t>
            </a:r>
            <a:r>
              <a:rPr sz="1600" spc="-10" dirty="0">
                <a:latin typeface="Calibri Light"/>
                <a:cs typeface="Calibri Light"/>
              </a:rPr>
              <a:t> легкое</a:t>
            </a:r>
            <a:r>
              <a:rPr sz="1600" spc="-65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отделение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и</a:t>
            </a:r>
            <a:r>
              <a:rPr sz="1600" spc="-2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быстрое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охлаждения</a:t>
            </a:r>
            <a:r>
              <a:rPr sz="1600" spc="-65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.</a:t>
            </a:r>
            <a:endParaRPr sz="1600" dirty="0">
              <a:latin typeface="Calibri Light"/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27923" y="3080765"/>
            <a:ext cx="4012565" cy="2594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 Light"/>
                <a:cs typeface="Calibri Light"/>
              </a:rPr>
              <a:t>OK</a:t>
            </a:r>
            <a:r>
              <a:rPr sz="2400" spc="-80" dirty="0">
                <a:latin typeface="Calibri Light"/>
                <a:cs typeface="Calibri Light"/>
              </a:rPr>
              <a:t> </a:t>
            </a:r>
            <a:r>
              <a:rPr sz="2400" spc="-10" dirty="0">
                <a:latin typeface="Calibri Light"/>
                <a:cs typeface="Calibri Light"/>
              </a:rPr>
              <a:t>48.00</a:t>
            </a:r>
            <a:endParaRPr sz="2400" dirty="0">
              <a:latin typeface="Calibri Light"/>
              <a:cs typeface="Calibri Light"/>
            </a:endParaRPr>
          </a:p>
          <a:p>
            <a:pPr marL="12700" marR="5080" algn="ctr">
              <a:lnSpc>
                <a:spcPct val="100000"/>
              </a:lnSpc>
              <a:spcBef>
                <a:spcPts val="55"/>
              </a:spcBef>
            </a:pPr>
            <a:r>
              <a:rPr sz="1600" spc="-5" dirty="0">
                <a:latin typeface="Calibri Light"/>
                <a:cs typeface="Calibri Light"/>
              </a:rPr>
              <a:t>С</a:t>
            </a:r>
            <a:r>
              <a:rPr sz="1600" spc="-3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основным</a:t>
            </a:r>
            <a:r>
              <a:rPr sz="1600" spc="-7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покрытием</a:t>
            </a:r>
            <a:r>
              <a:rPr sz="1600" spc="-75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и</a:t>
            </a:r>
            <a:r>
              <a:rPr sz="1600" spc="-25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металлом</a:t>
            </a:r>
            <a:r>
              <a:rPr sz="1600" spc="-65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для</a:t>
            </a:r>
            <a:r>
              <a:rPr sz="1600" spc="-3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сварки </a:t>
            </a:r>
            <a:r>
              <a:rPr sz="1600" spc="-345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с </a:t>
            </a:r>
            <a:r>
              <a:rPr sz="1600" spc="-10" dirty="0">
                <a:latin typeface="Calibri Light"/>
                <a:cs typeface="Calibri Light"/>
              </a:rPr>
              <a:t>низким </a:t>
            </a:r>
            <a:r>
              <a:rPr sz="1600" spc="-15" dirty="0">
                <a:latin typeface="Calibri Light"/>
                <a:cs typeface="Calibri Light"/>
              </a:rPr>
              <a:t>содержанием </a:t>
            </a:r>
            <a:r>
              <a:rPr sz="1600" spc="-10" dirty="0">
                <a:latin typeface="Calibri Light"/>
                <a:cs typeface="Calibri Light"/>
              </a:rPr>
              <a:t>водорода, </a:t>
            </a:r>
            <a:r>
              <a:rPr sz="1600" spc="-15" dirty="0">
                <a:latin typeface="Calibri Light"/>
                <a:cs typeface="Calibri Light"/>
              </a:rPr>
              <a:t>надежный </a:t>
            </a:r>
            <a:r>
              <a:rPr sz="1600" spc="-1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тип </a:t>
            </a:r>
            <a:r>
              <a:rPr sz="1600" spc="-15" dirty="0">
                <a:latin typeface="Calibri Light"/>
                <a:cs typeface="Calibri Light"/>
              </a:rPr>
              <a:t>электрода </a:t>
            </a:r>
            <a:r>
              <a:rPr sz="1600" spc="-5" dirty="0">
                <a:latin typeface="Calibri Light"/>
                <a:cs typeface="Calibri Light"/>
              </a:rPr>
              <a:t>с </a:t>
            </a:r>
            <a:r>
              <a:rPr sz="1600" spc="-10" dirty="0">
                <a:latin typeface="Calibri Light"/>
                <a:cs typeface="Calibri Light"/>
              </a:rPr>
              <a:t>общим </a:t>
            </a:r>
            <a:r>
              <a:rPr sz="1600" spc="-5" dirty="0">
                <a:latin typeface="Calibri Light"/>
                <a:cs typeface="Calibri Light"/>
              </a:rPr>
              <a:t>и </a:t>
            </a:r>
            <a:r>
              <a:rPr sz="1600" spc="-15" dirty="0">
                <a:latin typeface="Calibri Light"/>
                <a:cs typeface="Calibri Light"/>
              </a:rPr>
              <a:t>простым </a:t>
            </a:r>
            <a:r>
              <a:rPr sz="1600" spc="-10" dirty="0">
                <a:latin typeface="Calibri Light"/>
                <a:cs typeface="Calibri Light"/>
              </a:rPr>
              <a:t> </a:t>
            </a:r>
            <a:r>
              <a:rPr sz="1600" spc="-20" dirty="0">
                <a:latin typeface="Calibri Light"/>
                <a:cs typeface="Calibri Light"/>
              </a:rPr>
              <a:t>применением.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Электроды</a:t>
            </a:r>
            <a:r>
              <a:rPr sz="1600" spc="-55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E7018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с</a:t>
            </a:r>
            <a:r>
              <a:rPr sz="1600" spc="-25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низким</a:t>
            </a:r>
            <a:endParaRPr sz="1600" dirty="0">
              <a:latin typeface="Calibri Light"/>
              <a:cs typeface="Calibri Light"/>
            </a:endParaRPr>
          </a:p>
          <a:p>
            <a:pPr marL="289560" marR="284480" algn="ctr">
              <a:lnSpc>
                <a:spcPct val="100000"/>
              </a:lnSpc>
            </a:pPr>
            <a:r>
              <a:rPr sz="1600" spc="-5" dirty="0">
                <a:latin typeface="Calibri Light"/>
                <a:cs typeface="Calibri Light"/>
              </a:rPr>
              <a:t>в</a:t>
            </a:r>
            <a:r>
              <a:rPr sz="1600" dirty="0">
                <a:latin typeface="Calibri Light"/>
                <a:cs typeface="Calibri Light"/>
              </a:rPr>
              <a:t>л</a:t>
            </a:r>
            <a:r>
              <a:rPr sz="1600" spc="-15" dirty="0">
                <a:latin typeface="Calibri Light"/>
                <a:cs typeface="Calibri Light"/>
              </a:rPr>
              <a:t>а</a:t>
            </a:r>
            <a:r>
              <a:rPr sz="1600" spc="-25" dirty="0">
                <a:latin typeface="Calibri Light"/>
                <a:cs typeface="Calibri Light"/>
              </a:rPr>
              <a:t>г</a:t>
            </a:r>
            <a:r>
              <a:rPr sz="1600" spc="-10" dirty="0">
                <a:latin typeface="Calibri Light"/>
                <a:cs typeface="Calibri Light"/>
              </a:rPr>
              <a:t>о</a:t>
            </a:r>
            <a:r>
              <a:rPr sz="1600" spc="-25" dirty="0">
                <a:latin typeface="Calibri Light"/>
                <a:cs typeface="Calibri Light"/>
              </a:rPr>
              <a:t>по</a:t>
            </a:r>
            <a:r>
              <a:rPr sz="1600" spc="-10" dirty="0">
                <a:latin typeface="Calibri Light"/>
                <a:cs typeface="Calibri Light"/>
              </a:rPr>
              <a:t>г</a:t>
            </a:r>
            <a:r>
              <a:rPr sz="1600" spc="-20" dirty="0">
                <a:latin typeface="Calibri Light"/>
                <a:cs typeface="Calibri Light"/>
              </a:rPr>
              <a:t>л</a:t>
            </a:r>
            <a:r>
              <a:rPr sz="1600" spc="-25" dirty="0">
                <a:latin typeface="Calibri Light"/>
                <a:cs typeface="Calibri Light"/>
              </a:rPr>
              <a:t>ощ</a:t>
            </a:r>
            <a:r>
              <a:rPr sz="1600" spc="-15" dirty="0">
                <a:latin typeface="Calibri Light"/>
                <a:cs typeface="Calibri Light"/>
              </a:rPr>
              <a:t>е</a:t>
            </a:r>
            <a:r>
              <a:rPr sz="1600" spc="-25" dirty="0">
                <a:latin typeface="Calibri Light"/>
                <a:cs typeface="Calibri Light"/>
              </a:rPr>
              <a:t>н</a:t>
            </a:r>
            <a:r>
              <a:rPr sz="1600" spc="-15" dirty="0">
                <a:latin typeface="Calibri Light"/>
                <a:cs typeface="Calibri Light"/>
              </a:rPr>
              <a:t>и</a:t>
            </a:r>
            <a:r>
              <a:rPr sz="1600" spc="-30" dirty="0">
                <a:latin typeface="Calibri Light"/>
                <a:cs typeface="Calibri Light"/>
              </a:rPr>
              <a:t>е</a:t>
            </a:r>
            <a:r>
              <a:rPr sz="1600" spc="-5" dirty="0">
                <a:latin typeface="Calibri Light"/>
                <a:cs typeface="Calibri Light"/>
              </a:rPr>
              <a:t>м</a:t>
            </a:r>
            <a:r>
              <a:rPr sz="1600" spc="-70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п</a:t>
            </a:r>
            <a:r>
              <a:rPr sz="1600" spc="-15" dirty="0">
                <a:latin typeface="Calibri Light"/>
                <a:cs typeface="Calibri Light"/>
              </a:rPr>
              <a:t>од</a:t>
            </a:r>
            <a:r>
              <a:rPr sz="1600" spc="-5" dirty="0">
                <a:latin typeface="Calibri Light"/>
                <a:cs typeface="Calibri Light"/>
              </a:rPr>
              <a:t>х</a:t>
            </a:r>
            <a:r>
              <a:rPr sz="1600" spc="-10" dirty="0">
                <a:latin typeface="Calibri Light"/>
                <a:cs typeface="Calibri Light"/>
              </a:rPr>
              <a:t>о</a:t>
            </a:r>
            <a:r>
              <a:rPr sz="1600" spc="-20" dirty="0">
                <a:latin typeface="Calibri Light"/>
                <a:cs typeface="Calibri Light"/>
              </a:rPr>
              <a:t>д</a:t>
            </a:r>
            <a:r>
              <a:rPr sz="1600" spc="-15" dirty="0">
                <a:latin typeface="Calibri Light"/>
                <a:cs typeface="Calibri Light"/>
              </a:rPr>
              <a:t>и</a:t>
            </a:r>
            <a:r>
              <a:rPr sz="1600" spc="-5" dirty="0">
                <a:latin typeface="Calibri Light"/>
                <a:cs typeface="Calibri Light"/>
              </a:rPr>
              <a:t>т</a:t>
            </a:r>
            <a:r>
              <a:rPr sz="1600" spc="-55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д</a:t>
            </a:r>
            <a:r>
              <a:rPr sz="1600" spc="-10" dirty="0">
                <a:latin typeface="Calibri Light"/>
                <a:cs typeface="Calibri Light"/>
              </a:rPr>
              <a:t>л</a:t>
            </a:r>
            <a:r>
              <a:rPr sz="1600" spc="-5" dirty="0">
                <a:latin typeface="Calibri Light"/>
                <a:cs typeface="Calibri Light"/>
              </a:rPr>
              <a:t>я</a:t>
            </a:r>
            <a:r>
              <a:rPr sz="1600" spc="-4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с</a:t>
            </a:r>
            <a:r>
              <a:rPr sz="1600" spc="-15" dirty="0">
                <a:latin typeface="Calibri Light"/>
                <a:cs typeface="Calibri Light"/>
              </a:rPr>
              <a:t>ва</a:t>
            </a:r>
            <a:r>
              <a:rPr sz="1600" spc="-20" dirty="0">
                <a:latin typeface="Calibri Light"/>
                <a:cs typeface="Calibri Light"/>
              </a:rPr>
              <a:t>р</a:t>
            </a:r>
            <a:r>
              <a:rPr sz="1600" spc="-25" dirty="0">
                <a:latin typeface="Calibri Light"/>
                <a:cs typeface="Calibri Light"/>
              </a:rPr>
              <a:t>к</a:t>
            </a:r>
            <a:r>
              <a:rPr sz="1600" spc="-5" dirty="0">
                <a:latin typeface="Calibri Light"/>
                <a:cs typeface="Calibri Light"/>
              </a:rPr>
              <a:t>и  </a:t>
            </a:r>
            <a:r>
              <a:rPr sz="1600" spc="-10" dirty="0">
                <a:latin typeface="Calibri Light"/>
                <a:cs typeface="Calibri Light"/>
              </a:rPr>
              <a:t>мягких</a:t>
            </a:r>
            <a:r>
              <a:rPr sz="1600" spc="-7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и</a:t>
            </a:r>
            <a:r>
              <a:rPr sz="1600" spc="-30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низколегированных</a:t>
            </a:r>
            <a:r>
              <a:rPr sz="1600" spc="-65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сталей.</a:t>
            </a:r>
            <a:endParaRPr sz="1600" dirty="0">
              <a:latin typeface="Calibri Light"/>
              <a:cs typeface="Calibri Light"/>
            </a:endParaRPr>
          </a:p>
          <a:p>
            <a:pPr marL="68580" marR="63500" algn="ctr">
              <a:lnSpc>
                <a:spcPct val="100000"/>
              </a:lnSpc>
            </a:pPr>
            <a:r>
              <a:rPr sz="1600" spc="-15" dirty="0">
                <a:latin typeface="Calibri Light"/>
                <a:cs typeface="Calibri Light"/>
              </a:rPr>
              <a:t>Застывший </a:t>
            </a:r>
            <a:r>
              <a:rPr sz="1600" spc="-10" dirty="0">
                <a:latin typeface="Calibri Light"/>
                <a:cs typeface="Calibri Light"/>
              </a:rPr>
              <a:t>металл </a:t>
            </a:r>
            <a:r>
              <a:rPr sz="1600" spc="-5" dirty="0">
                <a:latin typeface="Calibri Light"/>
                <a:cs typeface="Calibri Light"/>
              </a:rPr>
              <a:t>этого </a:t>
            </a:r>
            <a:r>
              <a:rPr sz="1600" spc="-15" dirty="0">
                <a:latin typeface="Calibri Light"/>
                <a:cs typeface="Calibri Light"/>
              </a:rPr>
              <a:t>электрода </a:t>
            </a:r>
            <a:r>
              <a:rPr sz="1600" spc="-10" dirty="0">
                <a:latin typeface="Calibri Light"/>
                <a:cs typeface="Calibri Light"/>
              </a:rPr>
              <a:t>твердый, </a:t>
            </a:r>
            <a:r>
              <a:rPr sz="1600" spc="-5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однородный,</a:t>
            </a:r>
            <a:r>
              <a:rPr sz="1600" spc="-60" dirty="0">
                <a:latin typeface="Calibri Light"/>
                <a:cs typeface="Calibri Light"/>
              </a:rPr>
              <a:t> </a:t>
            </a:r>
            <a:r>
              <a:rPr sz="1600" spc="-10" dirty="0">
                <a:latin typeface="Calibri Light"/>
                <a:cs typeface="Calibri Light"/>
              </a:rPr>
              <a:t>устойчивый</a:t>
            </a:r>
            <a:r>
              <a:rPr sz="1600" spc="-65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к</a:t>
            </a:r>
            <a:r>
              <a:rPr sz="1600" spc="-45" dirty="0">
                <a:latin typeface="Calibri Light"/>
                <a:cs typeface="Calibri Light"/>
              </a:rPr>
              <a:t> </a:t>
            </a:r>
            <a:r>
              <a:rPr sz="1600" spc="-15" dirty="0">
                <a:latin typeface="Calibri Light"/>
                <a:cs typeface="Calibri Light"/>
              </a:rPr>
              <a:t>растрескиванию</a:t>
            </a:r>
            <a:r>
              <a:rPr sz="1600" spc="-70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и</a:t>
            </a:r>
            <a:endParaRPr sz="1600" dirty="0">
              <a:latin typeface="Calibri Light"/>
              <a:cs typeface="Calibri Light"/>
            </a:endParaRPr>
          </a:p>
          <a:p>
            <a:pPr marR="34290" algn="ctr">
              <a:lnSpc>
                <a:spcPct val="100000"/>
              </a:lnSpc>
              <a:spcBef>
                <a:spcPts val="15"/>
              </a:spcBef>
            </a:pPr>
            <a:r>
              <a:rPr sz="1600" spc="-10" dirty="0">
                <a:latin typeface="Calibri Light"/>
                <a:cs typeface="Calibri Light"/>
              </a:rPr>
              <a:t>п</a:t>
            </a:r>
            <a:r>
              <a:rPr sz="1600" spc="-15" dirty="0">
                <a:latin typeface="Calibri Light"/>
                <a:cs typeface="Calibri Light"/>
              </a:rPr>
              <a:t>о</a:t>
            </a:r>
            <a:r>
              <a:rPr sz="1600" spc="-10" dirty="0">
                <a:latin typeface="Calibri Light"/>
                <a:cs typeface="Calibri Light"/>
              </a:rPr>
              <a:t>л</a:t>
            </a:r>
            <a:r>
              <a:rPr sz="1600" spc="-20" dirty="0">
                <a:latin typeface="Calibri Light"/>
                <a:cs typeface="Calibri Light"/>
              </a:rPr>
              <a:t>н</a:t>
            </a:r>
            <a:r>
              <a:rPr sz="1600" spc="-25" dirty="0">
                <a:latin typeface="Calibri Light"/>
                <a:cs typeface="Calibri Light"/>
              </a:rPr>
              <a:t>о</a:t>
            </a:r>
            <a:r>
              <a:rPr sz="1600" spc="-15" dirty="0">
                <a:latin typeface="Calibri Light"/>
                <a:cs typeface="Calibri Light"/>
              </a:rPr>
              <a:t>с</a:t>
            </a:r>
            <a:r>
              <a:rPr sz="1600" spc="-10" dirty="0">
                <a:latin typeface="Calibri Light"/>
                <a:cs typeface="Calibri Light"/>
              </a:rPr>
              <a:t>т</a:t>
            </a:r>
            <a:r>
              <a:rPr sz="1600" spc="-30" dirty="0">
                <a:latin typeface="Calibri Light"/>
                <a:cs typeface="Calibri Light"/>
              </a:rPr>
              <a:t>ь</a:t>
            </a:r>
            <a:r>
              <a:rPr sz="1600" spc="-5" dirty="0">
                <a:latin typeface="Calibri Light"/>
                <a:cs typeface="Calibri Light"/>
              </a:rPr>
              <a:t>ю</a:t>
            </a:r>
            <a:r>
              <a:rPr sz="1600" spc="-65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 Light"/>
                <a:cs typeface="Calibri Light"/>
              </a:rPr>
              <a:t>у</a:t>
            </a:r>
            <a:r>
              <a:rPr sz="1600" dirty="0">
                <a:latin typeface="Calibri Light"/>
                <a:cs typeface="Calibri Light"/>
              </a:rPr>
              <a:t>к</a:t>
            </a:r>
            <a:r>
              <a:rPr sz="1600" spc="-25" dirty="0">
                <a:latin typeface="Calibri Light"/>
                <a:cs typeface="Calibri Light"/>
              </a:rPr>
              <a:t>о</a:t>
            </a:r>
            <a:r>
              <a:rPr sz="1600" spc="-20" dirty="0">
                <a:latin typeface="Calibri Light"/>
                <a:cs typeface="Calibri Light"/>
              </a:rPr>
              <a:t>м</a:t>
            </a:r>
            <a:r>
              <a:rPr sz="1600" spc="-35" dirty="0">
                <a:latin typeface="Calibri Light"/>
                <a:cs typeface="Calibri Light"/>
              </a:rPr>
              <a:t>п</a:t>
            </a:r>
            <a:r>
              <a:rPr sz="1600" spc="-15" dirty="0">
                <a:latin typeface="Calibri Light"/>
                <a:cs typeface="Calibri Light"/>
              </a:rPr>
              <a:t>ле</a:t>
            </a:r>
            <a:r>
              <a:rPr sz="1600" spc="-25" dirty="0">
                <a:latin typeface="Calibri Light"/>
                <a:cs typeface="Calibri Light"/>
              </a:rPr>
              <a:t>к</a:t>
            </a:r>
            <a:r>
              <a:rPr sz="1600" spc="-10" dirty="0">
                <a:latin typeface="Calibri Light"/>
                <a:cs typeface="Calibri Light"/>
              </a:rPr>
              <a:t>т</a:t>
            </a:r>
            <a:r>
              <a:rPr sz="1600" spc="-25" dirty="0">
                <a:latin typeface="Calibri Light"/>
                <a:cs typeface="Calibri Light"/>
              </a:rPr>
              <a:t>о</a:t>
            </a:r>
            <a:r>
              <a:rPr sz="1600" spc="-15" dirty="0">
                <a:latin typeface="Calibri Light"/>
                <a:cs typeface="Calibri Light"/>
              </a:rPr>
              <a:t>ва</a:t>
            </a:r>
            <a:r>
              <a:rPr sz="1600" spc="-25" dirty="0">
                <a:latin typeface="Calibri Light"/>
                <a:cs typeface="Calibri Light"/>
              </a:rPr>
              <a:t>н</a:t>
            </a:r>
            <a:r>
              <a:rPr sz="1600" spc="-35" dirty="0">
                <a:latin typeface="Calibri Light"/>
                <a:cs typeface="Calibri Light"/>
              </a:rPr>
              <a:t>н</a:t>
            </a:r>
            <a:r>
              <a:rPr sz="1600" spc="-20" dirty="0">
                <a:latin typeface="Calibri Light"/>
                <a:cs typeface="Calibri Light"/>
              </a:rPr>
              <a:t>ы</a:t>
            </a:r>
            <a:r>
              <a:rPr sz="1600" spc="-15" dirty="0">
                <a:latin typeface="Calibri Light"/>
                <a:cs typeface="Calibri Light"/>
              </a:rPr>
              <a:t>й</a:t>
            </a:r>
            <a:r>
              <a:rPr sz="1600" spc="-5" dirty="0">
                <a:latin typeface="Calibri Light"/>
                <a:cs typeface="Calibri Light"/>
              </a:rPr>
              <a:t>.</a:t>
            </a:r>
            <a:endParaRPr sz="1600" dirty="0">
              <a:latin typeface="Calibri Light"/>
              <a:cs typeface="Calibri Ligh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688" y="6324600"/>
            <a:ext cx="107903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*Указаны основные электроды. С полным ассортиментом, можно ознакомиться </a:t>
            </a:r>
            <a:r>
              <a:rPr lang="ru-RU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в прайс-листе.</a:t>
            </a:r>
            <a:r>
              <a:rPr lang="ru-RU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ru-RU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ru-R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422" y="327213"/>
            <a:ext cx="1051560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20" dirty="0" smtClean="0"/>
              <a:t>Мы </a:t>
            </a:r>
            <a:r>
              <a:rPr lang="ru-RU" spc="-20" dirty="0"/>
              <a:t>будем рады сотрудничеству с вашей компанией и готовы обсудить детали и условия заказа. </a:t>
            </a:r>
            <a:r>
              <a:rPr lang="ru-RU" spc="-20" dirty="0" smtClean="0"/>
              <a:t/>
            </a:r>
            <a:br>
              <a:rPr lang="ru-RU" spc="-20" dirty="0" smtClean="0"/>
            </a:br>
            <a:r>
              <a:rPr lang="ru-RU" spc="-20" dirty="0" smtClean="0"/>
              <a:t>Пожалуйста</a:t>
            </a:r>
            <a:r>
              <a:rPr lang="ru-RU" spc="-20" dirty="0"/>
              <a:t>, свяжитесь с нами по указанным ниже контактам для получения дополнительной </a:t>
            </a:r>
            <a:r>
              <a:rPr lang="ru-RU" spc="-20" dirty="0" smtClean="0"/>
              <a:t>информации.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320936" y="2895600"/>
            <a:ext cx="6918063" cy="10086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2100" spc="-65" dirty="0" smtClean="0">
                <a:latin typeface="Calibri Light"/>
                <a:cs typeface="Calibri Light"/>
              </a:rPr>
              <a:t>Руководитель </a:t>
            </a:r>
            <a:r>
              <a:rPr lang="ru-RU" sz="2100" spc="-65" dirty="0" smtClean="0">
                <a:latin typeface="Calibri Light"/>
                <a:cs typeface="Calibri Light"/>
              </a:rPr>
              <a:t>отдела продаж: </a:t>
            </a:r>
            <a:r>
              <a:rPr lang="ru-RU" sz="2100" spc="-65" dirty="0" err="1" smtClean="0">
                <a:latin typeface="Calibri Light"/>
                <a:cs typeface="Calibri Light"/>
              </a:rPr>
              <a:t>Звянин</a:t>
            </a:r>
            <a:r>
              <a:rPr lang="ru-RU" sz="2100" spc="-65" dirty="0" smtClean="0">
                <a:latin typeface="Calibri Light"/>
                <a:cs typeface="Calibri Light"/>
              </a:rPr>
              <a:t> Денис Александрович </a:t>
            </a: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2100" spc="-65" dirty="0" smtClean="0">
                <a:latin typeface="Calibri Light"/>
                <a:cs typeface="Calibri Light"/>
              </a:rPr>
              <a:t>Тел.: </a:t>
            </a:r>
            <a:r>
              <a:rPr lang="ru-RU" sz="2100" spc="-65" dirty="0" smtClean="0">
                <a:latin typeface="Calibri Light"/>
                <a:cs typeface="Calibri Light"/>
              </a:rPr>
              <a:t>+7(905)513-05-00</a:t>
            </a:r>
            <a:endParaRPr lang="ru-RU" sz="2100" spc="-65" dirty="0" smtClean="0">
              <a:latin typeface="Calibri Light"/>
              <a:cs typeface="Calibri Light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2100" spc="-65" dirty="0" smtClean="0">
                <a:latin typeface="Calibri Light"/>
                <a:cs typeface="Calibri Light"/>
              </a:rPr>
              <a:t>е-</a:t>
            </a:r>
            <a:r>
              <a:rPr lang="en-US" sz="2100" spc="-65" dirty="0" smtClean="0">
                <a:latin typeface="Calibri Light"/>
                <a:cs typeface="Calibri Light"/>
              </a:rPr>
              <a:t>mail</a:t>
            </a:r>
            <a:r>
              <a:rPr lang="ru-RU" sz="2100" spc="-65" dirty="0" smtClean="0">
                <a:latin typeface="Calibri Light"/>
                <a:cs typeface="Calibri Light"/>
              </a:rPr>
              <a:t>: </a:t>
            </a:r>
            <a:r>
              <a:rPr lang="en-US" sz="2100" spc="-65" dirty="0">
                <a:latin typeface="Calibri Light"/>
                <a:cs typeface="Calibri Light"/>
              </a:rPr>
              <a:t>d.zvyanin@pq-g.ru</a:t>
            </a:r>
            <a:endParaRPr lang="ru-RU" sz="2100" spc="-65" dirty="0" smtClean="0">
              <a:latin typeface="Calibri Light"/>
              <a:cs typeface="Calibr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2971800"/>
            <a:ext cx="3950208" cy="214579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0423" y="2022033"/>
            <a:ext cx="6301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kern="0" spc="-15" dirty="0" smtClean="0">
                <a:solidFill>
                  <a:prstClr val="black"/>
                </a:solidFill>
                <a:latin typeface="Calibri Light"/>
                <a:ea typeface="+mj-ea"/>
                <a:cs typeface="Calibri Light"/>
              </a:rPr>
              <a:t>Контакты</a:t>
            </a:r>
            <a:r>
              <a:rPr lang="ru-RU" sz="2400" kern="0" spc="-90" dirty="0" smtClean="0">
                <a:solidFill>
                  <a:prstClr val="black"/>
                </a:solidFill>
                <a:latin typeface="Calibri Light"/>
                <a:ea typeface="+mj-ea"/>
                <a:cs typeface="Calibri Light"/>
              </a:rPr>
              <a:t> </a:t>
            </a:r>
            <a:r>
              <a:rPr lang="ru-RU" sz="2400" kern="0" spc="-20" dirty="0">
                <a:solidFill>
                  <a:prstClr val="black"/>
                </a:solidFill>
                <a:latin typeface="Calibri Light"/>
                <a:ea typeface="+mj-ea"/>
                <a:cs typeface="Calibri Light"/>
              </a:rPr>
              <a:t>компании ООО «ПИ КЬЮ ГРУПП»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4319</TotalTime>
  <Words>496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Microsoft YaHei</vt:lpstr>
      <vt:lpstr>Algerian</vt:lpstr>
      <vt:lpstr>Berlin Sans FB Demi</vt:lpstr>
      <vt:lpstr>Britannic Bold</vt:lpstr>
      <vt:lpstr>Calibri</vt:lpstr>
      <vt:lpstr>Calibri Light</vt:lpstr>
      <vt:lpstr>Office Theme</vt:lpstr>
      <vt:lpstr>Электроды для сварки</vt:lpstr>
      <vt:lpstr>Компания «Шираз Электрод»</vt:lpstr>
      <vt:lpstr>Категории электродов:</vt:lpstr>
      <vt:lpstr>Презентация PowerPoint</vt:lpstr>
      <vt:lpstr>Мы будем рады сотрудничеству с вашей компанией и готовы обсудить детали и условия заказа.  Пожалуйста, свяжитесь с нами по указанным ниже контактам для получения дополнительной информации.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chortke-pc</dc:creator>
  <cp:lastModifiedBy>Учетная запись Майкрософт</cp:lastModifiedBy>
  <cp:revision>12</cp:revision>
  <dcterms:created xsi:type="dcterms:W3CDTF">2023-07-27T10:36:40Z</dcterms:created>
  <dcterms:modified xsi:type="dcterms:W3CDTF">2023-07-31T10:29:22Z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2023-07-27T00:00:00Z</vt:filetime>
  </property>
</Properties>
</file>