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4" r:id="rId12"/>
    <p:sldId id="262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4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34027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1297440" y="3087720"/>
            <a:ext cx="34027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1297440" y="308772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3041280" y="308772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2448000" y="156744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3598560" y="156744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1297440" y="308772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2448000" y="308772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3598560" y="308772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1297440" y="1567440"/>
            <a:ext cx="3402720" cy="291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34027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1297440" y="393840"/>
            <a:ext cx="7038720" cy="4236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1297440" y="308772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1297440" y="1567440"/>
            <a:ext cx="3402720" cy="291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041280" y="308772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1297440" y="3087720"/>
            <a:ext cx="34027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34027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1297440" y="3087720"/>
            <a:ext cx="34027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297440" y="308772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3041280" y="308772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2448000" y="156744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3598560" y="156744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1297440" y="308772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2448000" y="308772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3598560" y="308772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ubTitle"/>
          </p:nvPr>
        </p:nvSpPr>
        <p:spPr>
          <a:xfrm>
            <a:off x="1297440" y="1567440"/>
            <a:ext cx="3402720" cy="291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34027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34027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subTitle"/>
          </p:nvPr>
        </p:nvSpPr>
        <p:spPr>
          <a:xfrm>
            <a:off x="1297440" y="393840"/>
            <a:ext cx="7038720" cy="4236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1297440" y="308772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3041280" y="308772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1297440" y="3087720"/>
            <a:ext cx="34027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34027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1297440" y="3087720"/>
            <a:ext cx="34027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1297440" y="308772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body"/>
          </p:nvPr>
        </p:nvSpPr>
        <p:spPr>
          <a:xfrm>
            <a:off x="3041280" y="308772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2448000" y="156744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3598560" y="156744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1297440" y="308772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 type="body"/>
          </p:nvPr>
        </p:nvSpPr>
        <p:spPr>
          <a:xfrm>
            <a:off x="2448000" y="308772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7"/>
          <p:cNvSpPr>
            <a:spLocks noGrp="1"/>
          </p:cNvSpPr>
          <p:nvPr>
            <p:ph type="body"/>
          </p:nvPr>
        </p:nvSpPr>
        <p:spPr>
          <a:xfrm>
            <a:off x="3598560" y="308772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ubTitle"/>
          </p:nvPr>
        </p:nvSpPr>
        <p:spPr>
          <a:xfrm>
            <a:off x="1297440" y="1567440"/>
            <a:ext cx="3402720" cy="291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34027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ubTitle"/>
          </p:nvPr>
        </p:nvSpPr>
        <p:spPr>
          <a:xfrm>
            <a:off x="1297440" y="393840"/>
            <a:ext cx="7038720" cy="4236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1297440" y="308772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3041280" y="308772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1297440" y="3087720"/>
            <a:ext cx="34027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34027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1297440" y="3087720"/>
            <a:ext cx="34027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1297440" y="308772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body"/>
          </p:nvPr>
        </p:nvSpPr>
        <p:spPr>
          <a:xfrm>
            <a:off x="3041280" y="308772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2448000" y="156744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3598560" y="156744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1297440" y="308772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6"/>
          <p:cNvSpPr>
            <a:spLocks noGrp="1"/>
          </p:cNvSpPr>
          <p:nvPr>
            <p:ph type="body"/>
          </p:nvPr>
        </p:nvSpPr>
        <p:spPr>
          <a:xfrm>
            <a:off x="2448000" y="308772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7"/>
          <p:cNvSpPr>
            <a:spLocks noGrp="1"/>
          </p:cNvSpPr>
          <p:nvPr>
            <p:ph type="body"/>
          </p:nvPr>
        </p:nvSpPr>
        <p:spPr>
          <a:xfrm>
            <a:off x="3598560" y="308772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1297440" y="1567440"/>
            <a:ext cx="3402720" cy="291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34027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1297440" y="393840"/>
            <a:ext cx="7038720" cy="4236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1297440" y="308772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3041280" y="308772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1297440" y="3087720"/>
            <a:ext cx="34027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34027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1297440" y="3087720"/>
            <a:ext cx="34027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1297440" y="308772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 type="body"/>
          </p:nvPr>
        </p:nvSpPr>
        <p:spPr>
          <a:xfrm>
            <a:off x="3041280" y="308772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297440" y="393840"/>
            <a:ext cx="7038720" cy="4236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2448000" y="156744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98560" y="156744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 type="body"/>
          </p:nvPr>
        </p:nvSpPr>
        <p:spPr>
          <a:xfrm>
            <a:off x="1297440" y="308772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 type="body"/>
          </p:nvPr>
        </p:nvSpPr>
        <p:spPr>
          <a:xfrm>
            <a:off x="2448000" y="308772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 type="body"/>
          </p:nvPr>
        </p:nvSpPr>
        <p:spPr>
          <a:xfrm>
            <a:off x="3598560" y="3087720"/>
            <a:ext cx="1095480" cy="1388160"/>
          </a:xfrm>
          <a:prstGeom prst="rect">
            <a:avLst/>
          </a:prstGeom>
        </p:spPr>
        <p:txBody>
          <a:bodyPr lIns="0" tIns="0" rIns="0" bIns="0">
            <a:normAutofit fontScale="97000"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297440" y="308772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291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041280" y="308772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041280" y="1567440"/>
            <a:ext cx="16603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297440" y="3087720"/>
            <a:ext cx="3402720" cy="1388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;p2"/>
          <p:cNvSpPr/>
          <p:nvPr/>
        </p:nvSpPr>
        <p:spPr>
          <a:xfrm rot="5400000">
            <a:off x="7500600" y="0"/>
            <a:ext cx="1643400" cy="1643400"/>
          </a:xfrm>
          <a:prstGeom prst="diagStripe">
            <a:avLst>
              <a:gd name="adj" fmla="val 0"/>
            </a:avLst>
          </a:prstGeom>
          <a:solidFill>
            <a:schemeClr val="lt1">
              <a:alpha val="3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0" name="Google Shape;11;p2"/>
          <p:cNvGrpSpPr/>
          <p:nvPr/>
        </p:nvGrpSpPr>
        <p:grpSpPr>
          <a:xfrm>
            <a:off x="0" y="1080"/>
            <a:ext cx="5153400" cy="5133960"/>
            <a:chOff x="0" y="1080"/>
            <a:chExt cx="5153400" cy="5133960"/>
          </a:xfrm>
        </p:grpSpPr>
        <p:sp>
          <p:nvSpPr>
            <p:cNvPr id="2" name="Google Shape;12;p2"/>
            <p:cNvSpPr/>
            <p:nvPr/>
          </p:nvSpPr>
          <p:spPr>
            <a:xfrm rot="16200000">
              <a:off x="9720" y="-8280"/>
              <a:ext cx="5133960" cy="51534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" name="Google Shape;13;p2"/>
            <p:cNvSpPr/>
            <p:nvPr/>
          </p:nvSpPr>
          <p:spPr>
            <a:xfrm rot="16200000">
              <a:off x="7200" y="1135080"/>
              <a:ext cx="3981960" cy="399672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" name="Google Shape;14;p2"/>
            <p:cNvSpPr/>
            <p:nvPr/>
          </p:nvSpPr>
          <p:spPr>
            <a:xfrm rot="16200000">
              <a:off x="5760" y="-2880"/>
              <a:ext cx="2291040" cy="229968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" name="Google Shape;15;p2"/>
            <p:cNvSpPr/>
            <p:nvPr/>
          </p:nvSpPr>
          <p:spPr>
            <a:xfrm flipH="1">
              <a:off x="652680" y="588240"/>
              <a:ext cx="2299680" cy="229104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537000" y="1578240"/>
            <a:ext cx="5017320" cy="157860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r>
              <a:rPr lang="ru-RU" sz="40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C1A07634-D256-4AB9-8617-C667582AF666}" type="slidenum">
              <a:rPr lang="ru" sz="1000" b="0" strike="noStrike" spc="-1">
                <a:solidFill>
                  <a:srgbClr val="FFFFFF"/>
                </a:solidFill>
                <a:latin typeface="Lato"/>
                <a:ea typeface="La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92;p9"/>
          <p:cNvGrpSpPr/>
          <p:nvPr/>
        </p:nvGrpSpPr>
        <p:grpSpPr>
          <a:xfrm>
            <a:off x="0" y="381240"/>
            <a:ext cx="1037520" cy="1015920"/>
            <a:chOff x="0" y="381240"/>
            <a:chExt cx="1037520" cy="1015920"/>
          </a:xfrm>
        </p:grpSpPr>
        <p:sp>
          <p:nvSpPr>
            <p:cNvPr id="46" name="Google Shape;93;p9"/>
            <p:cNvSpPr/>
            <p:nvPr/>
          </p:nvSpPr>
          <p:spPr>
            <a:xfrm rot="16200000">
              <a:off x="0" y="38124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" name="Google Shape;94;p9"/>
            <p:cNvSpPr/>
            <p:nvPr/>
          </p:nvSpPr>
          <p:spPr>
            <a:xfrm flipH="1">
              <a:off x="228960" y="58860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97440" y="1658160"/>
            <a:ext cx="3035880" cy="175140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648320" y="1696680"/>
            <a:ext cx="3676320" cy="234720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0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4E0B5A85-51E1-42AE-9237-ED69BE3471A8}" type="slidenum">
              <a:rPr lang="ru" sz="1000" b="0" strike="noStrike" spc="-1">
                <a:solidFill>
                  <a:srgbClr val="FFFFFF"/>
                </a:solidFill>
                <a:latin typeface="Lato"/>
                <a:ea typeface="La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70;p8"/>
          <p:cNvGrpSpPr/>
          <p:nvPr/>
        </p:nvGrpSpPr>
        <p:grpSpPr>
          <a:xfrm>
            <a:off x="4406760" y="0"/>
            <a:ext cx="4737240" cy="5143680"/>
            <a:chOff x="4406760" y="0"/>
            <a:chExt cx="4737240" cy="5143680"/>
          </a:xfrm>
        </p:grpSpPr>
        <p:sp>
          <p:nvSpPr>
            <p:cNvPr id="88" name="Google Shape;71;p8"/>
            <p:cNvSpPr/>
            <p:nvPr/>
          </p:nvSpPr>
          <p:spPr>
            <a:xfrm rot="5400000">
              <a:off x="4407840" y="-1440"/>
              <a:ext cx="4734360" cy="473724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Google Shape;72;p8"/>
            <p:cNvSpPr/>
            <p:nvPr/>
          </p:nvSpPr>
          <p:spPr>
            <a:xfrm rot="5400000">
              <a:off x="4840920" y="5760"/>
              <a:ext cx="4298400" cy="428652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Google Shape;73;p8"/>
            <p:cNvSpPr/>
            <p:nvPr/>
          </p:nvSpPr>
          <p:spPr>
            <a:xfrm rot="16200000">
              <a:off x="5618520" y="123696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Google Shape;74;p8"/>
            <p:cNvSpPr/>
            <p:nvPr/>
          </p:nvSpPr>
          <p:spPr>
            <a:xfrm flipH="1">
              <a:off x="5850000" y="144396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Google Shape;75;p8"/>
            <p:cNvSpPr/>
            <p:nvPr/>
          </p:nvSpPr>
          <p:spPr>
            <a:xfrm rot="16200000">
              <a:off x="5987160" y="246996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Google Shape;76;p8"/>
            <p:cNvSpPr/>
            <p:nvPr/>
          </p:nvSpPr>
          <p:spPr>
            <a:xfrm flipH="1">
              <a:off x="6222240" y="267732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Google Shape;77;p8"/>
            <p:cNvSpPr/>
            <p:nvPr/>
          </p:nvSpPr>
          <p:spPr>
            <a:xfrm rot="16200000">
              <a:off x="6675480" y="186264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Google Shape;78;p8"/>
            <p:cNvSpPr/>
            <p:nvPr/>
          </p:nvSpPr>
          <p:spPr>
            <a:xfrm flipH="1">
              <a:off x="6908040" y="206964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Google Shape;79;p8"/>
            <p:cNvSpPr/>
            <p:nvPr/>
          </p:nvSpPr>
          <p:spPr>
            <a:xfrm rot="16200000">
              <a:off x="6861240" y="247824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" name="Google Shape;80;p8"/>
            <p:cNvSpPr/>
            <p:nvPr/>
          </p:nvSpPr>
          <p:spPr>
            <a:xfrm flipH="1">
              <a:off x="7965360" y="269316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" name="Google Shape;81;p8"/>
            <p:cNvSpPr/>
            <p:nvPr/>
          </p:nvSpPr>
          <p:spPr>
            <a:xfrm flipH="1">
              <a:off x="8145000" y="330912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" name="Google Shape;82;p8"/>
            <p:cNvSpPr/>
            <p:nvPr/>
          </p:nvSpPr>
          <p:spPr>
            <a:xfrm rot="16200000">
              <a:off x="7047720" y="309564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0" name="Google Shape;83;p8"/>
            <p:cNvSpPr/>
            <p:nvPr/>
          </p:nvSpPr>
          <p:spPr>
            <a:xfrm flipH="1">
              <a:off x="7276680" y="330264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1" name="Google Shape;84;p8"/>
            <p:cNvSpPr/>
            <p:nvPr/>
          </p:nvSpPr>
          <p:spPr>
            <a:xfrm rot="16200000">
              <a:off x="7227360" y="371160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Google Shape;85;p8"/>
            <p:cNvSpPr/>
            <p:nvPr/>
          </p:nvSpPr>
          <p:spPr>
            <a:xfrm flipH="1">
              <a:off x="7462440" y="391860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3" name="Google Shape;86;p8"/>
            <p:cNvSpPr/>
            <p:nvPr/>
          </p:nvSpPr>
          <p:spPr>
            <a:xfrm rot="16200000">
              <a:off x="8102520" y="371916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Google Shape;87;p8"/>
            <p:cNvSpPr/>
            <p:nvPr/>
          </p:nvSpPr>
          <p:spPr>
            <a:xfrm flipH="1">
              <a:off x="8334360" y="392616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Google Shape;88;p8"/>
            <p:cNvSpPr/>
            <p:nvPr/>
          </p:nvSpPr>
          <p:spPr>
            <a:xfrm rot="16200000">
              <a:off x="8288280" y="433512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823680" y="866880"/>
            <a:ext cx="4586760" cy="352080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07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A8D7D3BC-69CC-4293-A356-B2426E9C96EC}" type="slidenum">
              <a:rPr lang="ru" sz="1000" b="0" strike="noStrike" spc="-1">
                <a:solidFill>
                  <a:srgbClr val="FFFFFF"/>
                </a:solidFill>
                <a:latin typeface="Lato"/>
                <a:ea typeface="La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20;p3"/>
          <p:cNvGrpSpPr/>
          <p:nvPr/>
        </p:nvGrpSpPr>
        <p:grpSpPr>
          <a:xfrm>
            <a:off x="4406760" y="0"/>
            <a:ext cx="4737240" cy="5142960"/>
            <a:chOff x="4406760" y="0"/>
            <a:chExt cx="4737240" cy="5142960"/>
          </a:xfrm>
        </p:grpSpPr>
        <p:sp>
          <p:nvSpPr>
            <p:cNvPr id="146" name="Google Shape;21;p3"/>
            <p:cNvSpPr/>
            <p:nvPr/>
          </p:nvSpPr>
          <p:spPr>
            <a:xfrm rot="5400000">
              <a:off x="4408200" y="-1800"/>
              <a:ext cx="4733640" cy="473724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Google Shape;22;p3"/>
            <p:cNvSpPr/>
            <p:nvPr/>
          </p:nvSpPr>
          <p:spPr>
            <a:xfrm rot="5400000">
              <a:off x="4841280" y="5400"/>
              <a:ext cx="4297680" cy="428652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Google Shape;23;p3"/>
            <p:cNvSpPr/>
            <p:nvPr/>
          </p:nvSpPr>
          <p:spPr>
            <a:xfrm rot="16200000">
              <a:off x="5618520" y="123660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Google Shape;24;p3"/>
            <p:cNvSpPr/>
            <p:nvPr/>
          </p:nvSpPr>
          <p:spPr>
            <a:xfrm flipH="1">
              <a:off x="5850000" y="144396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Google Shape;25;p3"/>
            <p:cNvSpPr/>
            <p:nvPr/>
          </p:nvSpPr>
          <p:spPr>
            <a:xfrm rot="16200000">
              <a:off x="5987160" y="246960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Google Shape;26;p3"/>
            <p:cNvSpPr/>
            <p:nvPr/>
          </p:nvSpPr>
          <p:spPr>
            <a:xfrm flipH="1">
              <a:off x="6222240" y="267696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Google Shape;27;p3"/>
            <p:cNvSpPr/>
            <p:nvPr/>
          </p:nvSpPr>
          <p:spPr>
            <a:xfrm rot="16200000">
              <a:off x="6675480" y="186228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Google Shape;28;p3"/>
            <p:cNvSpPr/>
            <p:nvPr/>
          </p:nvSpPr>
          <p:spPr>
            <a:xfrm flipH="1">
              <a:off x="6908040" y="206964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Google Shape;29;p3"/>
            <p:cNvSpPr/>
            <p:nvPr/>
          </p:nvSpPr>
          <p:spPr>
            <a:xfrm rot="16200000">
              <a:off x="6861240" y="247788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Google Shape;30;p3"/>
            <p:cNvSpPr/>
            <p:nvPr/>
          </p:nvSpPr>
          <p:spPr>
            <a:xfrm flipH="1">
              <a:off x="7965360" y="269280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Google Shape;31;p3"/>
            <p:cNvSpPr/>
            <p:nvPr/>
          </p:nvSpPr>
          <p:spPr>
            <a:xfrm flipH="1">
              <a:off x="8145000" y="330876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7" name="Google Shape;32;p3"/>
            <p:cNvSpPr/>
            <p:nvPr/>
          </p:nvSpPr>
          <p:spPr>
            <a:xfrm rot="16200000">
              <a:off x="7047720" y="309528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Google Shape;33;p3"/>
            <p:cNvSpPr/>
            <p:nvPr/>
          </p:nvSpPr>
          <p:spPr>
            <a:xfrm flipH="1">
              <a:off x="7276680" y="330264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Google Shape;34;p3"/>
            <p:cNvSpPr/>
            <p:nvPr/>
          </p:nvSpPr>
          <p:spPr>
            <a:xfrm rot="16200000">
              <a:off x="7227360" y="371088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Google Shape;35;p3"/>
            <p:cNvSpPr/>
            <p:nvPr/>
          </p:nvSpPr>
          <p:spPr>
            <a:xfrm flipH="1">
              <a:off x="7462440" y="391824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Google Shape;36;p3"/>
            <p:cNvSpPr/>
            <p:nvPr/>
          </p:nvSpPr>
          <p:spPr>
            <a:xfrm rot="16200000">
              <a:off x="8102520" y="371880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" name="Google Shape;37;p3"/>
            <p:cNvSpPr/>
            <p:nvPr/>
          </p:nvSpPr>
          <p:spPr>
            <a:xfrm flipH="1">
              <a:off x="8334360" y="392580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" name="Google Shape;38;p3"/>
            <p:cNvSpPr/>
            <p:nvPr/>
          </p:nvSpPr>
          <p:spPr>
            <a:xfrm rot="16200000">
              <a:off x="8288280" y="433440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823680" y="2053080"/>
            <a:ext cx="4586760" cy="114840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573395EE-8C56-4D58-89F2-7903D0478EA0}" type="slidenum">
              <a:rPr lang="ru" sz="1000" b="0" strike="noStrike" spc="-1">
                <a:solidFill>
                  <a:srgbClr val="FFFFFF"/>
                </a:solidFill>
                <a:latin typeface="Lato"/>
                <a:ea typeface="La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1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49;p5"/>
          <p:cNvGrpSpPr/>
          <p:nvPr/>
        </p:nvGrpSpPr>
        <p:grpSpPr>
          <a:xfrm>
            <a:off x="0" y="381240"/>
            <a:ext cx="1037520" cy="1015920"/>
            <a:chOff x="0" y="381240"/>
            <a:chExt cx="1037520" cy="1015920"/>
          </a:xfrm>
        </p:grpSpPr>
        <p:sp>
          <p:nvSpPr>
            <p:cNvPr id="204" name="Google Shape;50;p5"/>
            <p:cNvSpPr/>
            <p:nvPr/>
          </p:nvSpPr>
          <p:spPr>
            <a:xfrm rot="16200000">
              <a:off x="0" y="38124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Google Shape;51;p5"/>
            <p:cNvSpPr/>
            <p:nvPr/>
          </p:nvSpPr>
          <p:spPr>
            <a:xfrm flipH="1">
              <a:off x="228960" y="588600"/>
              <a:ext cx="808560" cy="80856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297440" y="393840"/>
            <a:ext cx="7038720" cy="91368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1297440" y="1567440"/>
            <a:ext cx="3402720" cy="291096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933080" y="1567440"/>
            <a:ext cx="3402720" cy="2910960"/>
          </a:xfrm>
          <a:prstGeom prst="rect">
            <a:avLst/>
          </a:prstGeom>
        </p:spPr>
        <p:txBody>
          <a:bodyPr tIns="91440" bIns="9144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3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09" name="PlaceHolder 4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35A49BF1-CA67-4852-9B7C-5E7F29D50BAA}" type="slidenum">
              <a:rPr lang="ru" sz="1000" b="0" strike="noStrike" spc="-1">
                <a:solidFill>
                  <a:srgbClr val="FFFFFF"/>
                </a:solidFill>
                <a:latin typeface="Lato"/>
                <a:ea typeface="Lato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nager7@parus.name" TargetMode="External"/><Relationship Id="rId2" Type="http://schemas.openxmlformats.org/officeDocument/2006/relationships/hyperlink" Target="http://www.&#1087;&#1088;&#1086;&#1076;&#1083;&#1086;&#1075;&#1080;&#1089;&#1090;&#1080;&#1082;&#1072;.&#1088;&#1092;/" TargetMode="Externa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134;p13"/>
          <p:cNvSpPr txBox="1"/>
          <p:nvPr/>
        </p:nvSpPr>
        <p:spPr>
          <a:xfrm>
            <a:off x="2708280" y="1254960"/>
            <a:ext cx="5196960" cy="19285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ru" sz="2400" b="1" strike="noStrike" spc="-1">
                <a:solidFill>
                  <a:srgbClr val="000000"/>
                </a:solidFill>
                <a:latin typeface="Arial"/>
                <a:ea typeface="Arial"/>
              </a:rPr>
              <a:t>Общество с ограниченной ответственностью</a:t>
            </a:r>
            <a:br/>
            <a:r>
              <a:rPr lang="ru" sz="3600" b="1" strike="noStrike" spc="-1">
                <a:solidFill>
                  <a:srgbClr val="000000"/>
                </a:solidFill>
                <a:latin typeface="Arial"/>
                <a:ea typeface="Arial"/>
              </a:rPr>
              <a:t>«ПродЛогистика»</a:t>
            </a:r>
            <a:br/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Google Shape;135;p13"/>
          <p:cNvSpPr txBox="1"/>
          <p:nvPr/>
        </p:nvSpPr>
        <p:spPr>
          <a:xfrm>
            <a:off x="2421000" y="3929760"/>
            <a:ext cx="3470400" cy="5058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140;p14"/>
          <p:cNvSpPr txBox="1"/>
          <p:nvPr/>
        </p:nvSpPr>
        <p:spPr>
          <a:xfrm>
            <a:off x="342000" y="1389959"/>
            <a:ext cx="3035880" cy="2487897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tabLst>
                <a:tab pos="0" algn="l"/>
              </a:tabLst>
            </a:pPr>
            <a:r>
              <a:rPr lang="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180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ea typeface="Arial Unicode MS"/>
                <a:cs typeface="Arial Unicode MS"/>
              </a:rPr>
              <a:t>Наша компания занимается оптовой продажей сахарного песка уже на протяжении 29 лет. За эти годы мы стали одним из самых крупных региональных трейдеров. 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br>
              <a:rPr dirty="0"/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Google Shape;141;p14"/>
          <p:cNvSpPr/>
          <p:nvPr/>
        </p:nvSpPr>
        <p:spPr>
          <a:xfrm>
            <a:off x="7144920" y="2620800"/>
            <a:ext cx="28440" cy="4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0" name="Google Shape;142;p14"/>
          <p:cNvPicPr/>
          <p:nvPr/>
        </p:nvPicPr>
        <p:blipFill>
          <a:blip r:embed="rId2"/>
          <a:stretch/>
        </p:blipFill>
        <p:spPr>
          <a:xfrm>
            <a:off x="4466880" y="76680"/>
            <a:ext cx="4628880" cy="5066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147;p15"/>
          <p:cNvSpPr txBox="1"/>
          <p:nvPr/>
        </p:nvSpPr>
        <p:spPr>
          <a:xfrm>
            <a:off x="92880" y="417960"/>
            <a:ext cx="4586760" cy="35208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br>
              <a:rPr dirty="0"/>
            </a:br>
            <a:br>
              <a:rPr dirty="0"/>
            </a:br>
            <a:r>
              <a:rPr lang="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Благодаря, наличию 6-ти производственных площадок в г. Казань; г. Богданович; г.Ижевск; г. Йошкар-Ола; г. Челябинск и г. Барнаул компания имеет возможность осуществлять бесперебойную доставку Сахара фасованного весом 1кг, 5кг и 10кг по выгодным ценам во многие направления.</a:t>
            </a: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2" name="Google Shape;148;p15"/>
          <p:cNvPicPr/>
          <p:nvPr/>
        </p:nvPicPr>
        <p:blipFill>
          <a:blip r:embed="rId2"/>
          <a:stretch/>
        </p:blipFill>
        <p:spPr>
          <a:xfrm>
            <a:off x="4679640" y="0"/>
            <a:ext cx="4438440" cy="5143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153;p16"/>
          <p:cNvSpPr txBox="1"/>
          <p:nvPr/>
        </p:nvSpPr>
        <p:spPr>
          <a:xfrm>
            <a:off x="180210" y="1300679"/>
            <a:ext cx="4264975" cy="3458206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Компания осуществляет  отгрузки автомобильным и железнодорожным транспортом. </a:t>
            </a:r>
            <a:br>
              <a:rPr dirty="0"/>
            </a:br>
            <a:r>
              <a:rPr lang="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География наших поставок ежегодно расширяется (например, г.Казань, г.Самара, г.Кстово, г.Пермь, г.Екатеринбург, г.Зеленодольск, г.Тольятти, г.Ижевск, г.Челябинск, г.Соликамск, г.Тюмень,Новосибирск,</a:t>
            </a:r>
            <a:br>
              <a:rPr dirty="0"/>
            </a:br>
            <a:r>
              <a:rPr lang="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Сургут,Нефтеюганск , Омск, Алтайский край, Кемеровская область, Свердловская область  и многие, </a:t>
            </a:r>
            <a:br>
              <a:rPr dirty="0"/>
            </a:br>
            <a:r>
              <a:rPr lang="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другие города.)</a:t>
            </a:r>
            <a:br>
              <a:rPr dirty="0"/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4" name="Google Shape;154;p16"/>
          <p:cNvPicPr/>
          <p:nvPr/>
        </p:nvPicPr>
        <p:blipFill>
          <a:blip r:embed="rId2"/>
          <a:stretch/>
        </p:blipFill>
        <p:spPr>
          <a:xfrm>
            <a:off x="4505040" y="0"/>
            <a:ext cx="4638600" cy="5097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159;p17"/>
          <p:cNvSpPr txBox="1"/>
          <p:nvPr/>
        </p:nvSpPr>
        <p:spPr>
          <a:xfrm>
            <a:off x="169920" y="1626479"/>
            <a:ext cx="3035880" cy="2938847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" sz="2400" spc="-1" dirty="0">
              <a:solidFill>
                <a:srgbClr val="000000"/>
              </a:solidFill>
              <a:latin typeface="Arial"/>
              <a:ea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" sz="1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На сегодняшний день нашими партнерами являются Федеральные сети  : Х5, Тандер, Метро, Ашан, Верный, Лента, Светофор, Монетка и </a:t>
            </a:r>
            <a:r>
              <a:rPr lang="ru" spc="-1" dirty="0">
                <a:solidFill>
                  <a:srgbClr val="000000"/>
                </a:solidFill>
                <a:latin typeface="Arial"/>
                <a:ea typeface="Arial"/>
              </a:rPr>
              <a:t>многие другие</a:t>
            </a:r>
            <a:br>
              <a:rPr dirty="0"/>
            </a:br>
            <a:br>
              <a:rPr dirty="0"/>
            </a:br>
            <a:br>
              <a:rPr dirty="0"/>
            </a:b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A5FE2C-7BAB-4FD3-B976-42E2FAE53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040" y="106792"/>
            <a:ext cx="2483939" cy="21893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DC2A24-9D31-46BC-B8C2-3B988477B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660" y="2438609"/>
            <a:ext cx="3762375" cy="2495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165;p18"/>
          <p:cNvSpPr txBox="1"/>
          <p:nvPr/>
        </p:nvSpPr>
        <p:spPr>
          <a:xfrm>
            <a:off x="1707120" y="161640"/>
            <a:ext cx="7038720" cy="9136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Компания ПродЛогистика работает под собственным брендом “Добрый знак” 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8" name="Google Shape;166;p18"/>
          <p:cNvPicPr/>
          <p:nvPr/>
        </p:nvPicPr>
        <p:blipFill>
          <a:blip r:embed="rId2"/>
          <a:stretch/>
        </p:blipFill>
        <p:spPr>
          <a:xfrm>
            <a:off x="1864440" y="1429200"/>
            <a:ext cx="5323320" cy="3762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165;p18"/>
          <p:cNvSpPr txBox="1"/>
          <p:nvPr/>
        </p:nvSpPr>
        <p:spPr>
          <a:xfrm>
            <a:off x="1707120" y="161640"/>
            <a:ext cx="6041919" cy="9136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</a:rPr>
              <a:t>Производственные мощности составляют: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spc="-1" dirty="0">
                <a:solidFill>
                  <a:srgbClr val="000000"/>
                </a:solidFill>
                <a:latin typeface="Arial"/>
              </a:rPr>
              <a:t>более 600 тонн готовой продукции в сутки ( 1 кг и 5 кг), или 18 000 тонн в месяц.</a:t>
            </a:r>
            <a:endParaRPr lang="ru-RU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E8E3AD-22C5-45CB-8484-69206F0C2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16" y="2491066"/>
            <a:ext cx="2544810" cy="16986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710BDA-32EA-4494-913D-B0EDCE54B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444" y="2425032"/>
            <a:ext cx="6110462" cy="176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09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171;p19"/>
          <p:cNvSpPr txBox="1"/>
          <p:nvPr/>
        </p:nvSpPr>
        <p:spPr>
          <a:xfrm>
            <a:off x="519589" y="1601869"/>
            <a:ext cx="4419505" cy="2901536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spc="-1" dirty="0">
                <a:solidFill>
                  <a:srgbClr val="000000"/>
                </a:solidFill>
                <a:latin typeface="Arial"/>
                <a:ea typeface="Arial"/>
              </a:rPr>
              <a:t>Наш сайт:</a:t>
            </a:r>
            <a:endParaRPr lang="ru" sz="2400" spc="-1" dirty="0">
              <a:solidFill>
                <a:srgbClr val="000000"/>
              </a:solidFill>
              <a:latin typeface="Arial"/>
              <a:ea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400" spc="-1" dirty="0">
                <a:solidFill>
                  <a:srgbClr val="000000"/>
                </a:solidFill>
                <a:latin typeface="Arial"/>
                <a:ea typeface="Arial"/>
                <a:hlinkClick r:id="rId2"/>
              </a:rPr>
              <a:t>http://www.</a:t>
            </a:r>
            <a:r>
              <a:rPr lang="ru-RU" sz="2400" spc="-1" dirty="0" err="1">
                <a:solidFill>
                  <a:srgbClr val="000000"/>
                </a:solidFill>
                <a:latin typeface="Arial"/>
                <a:ea typeface="Arial"/>
                <a:hlinkClick r:id="rId2"/>
              </a:rPr>
              <a:t>продлогистика.рф</a:t>
            </a:r>
            <a:endParaRPr lang="ru-RU" sz="2400" spc="-1" dirty="0">
              <a:solidFill>
                <a:srgbClr val="000000"/>
              </a:solidFill>
              <a:latin typeface="Arial"/>
              <a:ea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" sz="2400" spc="-1" dirty="0">
              <a:solidFill>
                <a:srgbClr val="000000"/>
              </a:solidFill>
              <a:latin typeface="Arial"/>
              <a:ea typeface="Arial"/>
            </a:endParaRPr>
          </a:p>
          <a:p>
            <a:pPr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Контакты:   </a:t>
            </a:r>
          </a:p>
          <a:p>
            <a:pPr>
              <a:tabLst>
                <a:tab pos="0" algn="l"/>
              </a:tabLst>
            </a:pPr>
            <a:r>
              <a:rPr lang="ru-RU" sz="2400" spc="-1" dirty="0">
                <a:solidFill>
                  <a:srgbClr val="000000"/>
                </a:solidFill>
                <a:latin typeface="Arial"/>
              </a:rPr>
              <a:t>Рыбин Владимир</a:t>
            </a:r>
            <a:br>
              <a:rPr lang="ru-RU" dirty="0"/>
            </a:b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manager7@parus.name</a:t>
            </a:r>
            <a:endParaRPr lang="ru-RU" sz="1800" u="sng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tabLst>
                <a:tab pos="0" algn="l"/>
              </a:tabLst>
            </a:pPr>
            <a:endParaRPr lang="ru-RU" dirty="0"/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+7 9272473732</a:t>
            </a: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br>
              <a:rPr dirty="0"/>
            </a:br>
            <a:r>
              <a:rPr lang="ru" sz="1100" b="0" strike="noStrike" spc="-1" dirty="0">
                <a:solidFill>
                  <a:srgbClr val="FFFFFF"/>
                </a:solidFill>
                <a:latin typeface="Arial"/>
                <a:ea typeface="Arial"/>
              </a:rPr>
              <a:t>		</a:t>
            </a:r>
            <a:br>
              <a:rPr dirty="0"/>
            </a:b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276</Words>
  <Application>Microsoft Office PowerPoint</Application>
  <PresentationFormat>Экран (16:9)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Helvetica Neue</vt:lpstr>
      <vt:lpstr>Lato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dc:description/>
  <cp:lastModifiedBy>Владимир Рыбин</cp:lastModifiedBy>
  <cp:revision>5</cp:revision>
  <dcterms:modified xsi:type="dcterms:W3CDTF">2023-07-19T07:59:59Z</dcterms:modified>
  <dc:language>ru-RU</dc:language>
</cp:coreProperties>
</file>