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_rels/.rels" ContentType="application/vnd.openxmlformats-package.relationships+xml"/>
  <Override PartName="/ppt/presentation.xml" ContentType="application/vnd.openxmlformats-officedocument.presentationml.presentation.main+xml"/>
  <Override PartName="/ppt/slideMasters/_rels/slideMaster1.xml.rels" ContentType="application/vnd.openxmlformats-package.relationship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Layouts/_rels/slideLayout12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6.xml.rels" ContentType="application/vnd.openxmlformats-package.relationship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_rels/slide3.xml.rels" ContentType="application/vnd.openxmlformats-package.relationships+xml"/>
  <Override PartName="/ppt/slides/_rels/slide2.xml.rels" ContentType="application/vnd.openxmlformats-package.relationships+xml"/>
  <Override PartName="/ppt/slides/_rels/slide1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slide7.xml" ContentType="application/vnd.openxmlformats-officedocument.presentationml.slide+xml"/>
  <Override PartName="/ppt/_rels/presentation.xml.rels" ContentType="application/vnd.openxmlformats-package.relationships+xml"/>
  <Override PartName="/ppt/media/image1.png" ContentType="image/png"/>
  <Override PartName="/ppt/media/image51.png" ContentType="image/png"/>
  <Override PartName="/ppt/media/image36.png" ContentType="image/png"/>
  <Override PartName="/ppt/media/image2.png" ContentType="image/png"/>
  <Override PartName="/ppt/media/image52.png" ContentType="image/png"/>
  <Override PartName="/ppt/media/image37.png" ContentType="image/png"/>
  <Override PartName="/ppt/media/image3.png" ContentType="image/png"/>
  <Override PartName="/ppt/media/image38.png" ContentType="image/png"/>
  <Override PartName="/ppt/media/image4.png" ContentType="image/png"/>
  <Override PartName="/ppt/media/image39.png" ContentType="image/png"/>
  <Override PartName="/ppt/media/image6.png" ContentType="image/png"/>
  <Override PartName="/ppt/media/image21.png" ContentType="image/png"/>
  <Override PartName="/ppt/media/image11.png" ContentType="image/png"/>
  <Override PartName="/ppt/media/image7.png" ContentType="image/png"/>
  <Override PartName="/ppt/media/image22.png" ContentType="image/png"/>
  <Override PartName="/ppt/media/image8.png" ContentType="image/png"/>
  <Override PartName="/ppt/media/image23.png" ContentType="image/png"/>
  <Override PartName="/ppt/media/image9.png" ContentType="image/png"/>
  <Override PartName="/ppt/media/image24.png" ContentType="image/png"/>
  <Override PartName="/ppt/media/image10.png" ContentType="image/png"/>
  <Override PartName="/ppt/media/image12.png" ContentType="image/png"/>
  <Override PartName="/ppt/media/image13.png" ContentType="image/png"/>
  <Override PartName="/ppt/media/image14.png" ContentType="image/png"/>
  <Override PartName="/ppt/media/image15.png" ContentType="image/png"/>
  <Override PartName="/ppt/media/image16.png" ContentType="image/png"/>
  <Override PartName="/ppt/media/image18.png" ContentType="image/png"/>
  <Override PartName="/ppt/media/image19.png" ContentType="image/png"/>
  <Override PartName="/ppt/media/image31.png" ContentType="image/png"/>
  <Override PartName="/ppt/media/image32.png" ContentType="image/png"/>
  <Override PartName="/ppt/media/image33.png" ContentType="image/png"/>
  <Override PartName="/ppt/media/image34.png" ContentType="image/png"/>
  <Override PartName="/ppt/media/image20.png" ContentType="image/png"/>
  <Override PartName="/ppt/media/image5.png" ContentType="image/png"/>
  <Override PartName="/ppt/media/image25.png" ContentType="image/png"/>
  <Override PartName="/ppt/media/image40.png" ContentType="image/png"/>
  <Override PartName="/ppt/media/image26.png" ContentType="image/png"/>
  <Override PartName="/ppt/media/image41.png" ContentType="image/png"/>
  <Override PartName="/ppt/media/image44.png" ContentType="image/png"/>
  <Override PartName="/ppt/media/image27.jpeg" ContentType="image/jpeg"/>
  <Override PartName="/ppt/media/image42.png" ContentType="image/png"/>
  <Override PartName="/ppt/media/image28.png" ContentType="image/png"/>
  <Override PartName="/ppt/media/image43.png" ContentType="image/png"/>
  <Override PartName="/ppt/media/image45.png" ContentType="image/png"/>
  <Override PartName="/ppt/media/image46.png" ContentType="image/png"/>
  <Override PartName="/ppt/media/image48.png" ContentType="image/png"/>
  <Override PartName="/ppt/media/image30.png" ContentType="image/png"/>
  <Override PartName="/ppt/media/image49.png" ContentType="image/png"/>
  <Override PartName="/ppt/media/image47.png" ContentType="image/png"/>
  <Override PartName="/ppt/media/image29.png" ContentType="image/png"/>
  <Override PartName="/ppt/media/image35.png" ContentType="image/png"/>
  <Override PartName="/ppt/media/image17.png" ContentType="image/png"/>
  <Override PartName="/ppt/media/image50.png" ContentType="image/png"/>
  <Override PartName="/ppt/presProps.xml" ContentType="application/vnd.openxmlformats-officedocument.presentationml.presProp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</p:sldIdLst>
  <p:sldSz cx="18288000" cy="10287000"/>
  <p:notesSz cx="7559675" cy="10691813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presProps" Target="presProps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/>
          </p:nvPr>
        </p:nvSpPr>
        <p:spPr>
          <a:xfrm>
            <a:off x="914400" y="2406960"/>
            <a:ext cx="16458840" cy="2845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/>
          </p:nvPr>
        </p:nvSpPr>
        <p:spPr>
          <a:xfrm>
            <a:off x="914400" y="5523120"/>
            <a:ext cx="16458840" cy="2845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/>
          </p:nvPr>
        </p:nvSpPr>
        <p:spPr>
          <a:xfrm>
            <a:off x="914400" y="2406960"/>
            <a:ext cx="8031600" cy="2845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/>
          </p:nvPr>
        </p:nvSpPr>
        <p:spPr>
          <a:xfrm>
            <a:off x="9348120" y="2406960"/>
            <a:ext cx="8031600" cy="2845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/>
          </p:nvPr>
        </p:nvSpPr>
        <p:spPr>
          <a:xfrm>
            <a:off x="914400" y="5523120"/>
            <a:ext cx="8031600" cy="2845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/>
          </p:nvPr>
        </p:nvSpPr>
        <p:spPr>
          <a:xfrm>
            <a:off x="9348120" y="5523120"/>
            <a:ext cx="8031600" cy="2845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/>
          </p:nvPr>
        </p:nvSpPr>
        <p:spPr>
          <a:xfrm>
            <a:off x="914400" y="2406960"/>
            <a:ext cx="5299560" cy="2845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/>
          </p:nvPr>
        </p:nvSpPr>
        <p:spPr>
          <a:xfrm>
            <a:off x="6479280" y="2406960"/>
            <a:ext cx="5299560" cy="2845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/>
          </p:nvPr>
        </p:nvSpPr>
        <p:spPr>
          <a:xfrm>
            <a:off x="12044160" y="2406960"/>
            <a:ext cx="5299560" cy="2845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/>
          </p:nvPr>
        </p:nvSpPr>
        <p:spPr>
          <a:xfrm>
            <a:off x="914400" y="5523120"/>
            <a:ext cx="5299560" cy="2845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/>
          </p:nvPr>
        </p:nvSpPr>
        <p:spPr>
          <a:xfrm>
            <a:off x="6479280" y="5523120"/>
            <a:ext cx="5299560" cy="2845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/>
          </p:nvPr>
        </p:nvSpPr>
        <p:spPr>
          <a:xfrm>
            <a:off x="12044160" y="5523120"/>
            <a:ext cx="5299560" cy="2845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914400" y="2406960"/>
            <a:ext cx="16458840" cy="5965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/>
          </p:nvPr>
        </p:nvSpPr>
        <p:spPr>
          <a:xfrm>
            <a:off x="914400" y="2406960"/>
            <a:ext cx="16458840" cy="5965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/>
          </p:nvPr>
        </p:nvSpPr>
        <p:spPr>
          <a:xfrm>
            <a:off x="914400" y="2406960"/>
            <a:ext cx="8031600" cy="5965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/>
          </p:nvPr>
        </p:nvSpPr>
        <p:spPr>
          <a:xfrm>
            <a:off x="9348120" y="2406960"/>
            <a:ext cx="8031600" cy="5965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914400" y="410400"/>
            <a:ext cx="16458840" cy="7962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/>
          </p:nvPr>
        </p:nvSpPr>
        <p:spPr>
          <a:xfrm>
            <a:off x="914400" y="2406960"/>
            <a:ext cx="8031600" cy="2845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/>
          </p:nvPr>
        </p:nvSpPr>
        <p:spPr>
          <a:xfrm>
            <a:off x="9348120" y="2406960"/>
            <a:ext cx="8031600" cy="5965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/>
          </p:nvPr>
        </p:nvSpPr>
        <p:spPr>
          <a:xfrm>
            <a:off x="914400" y="5523120"/>
            <a:ext cx="8031600" cy="2845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/>
          </p:nvPr>
        </p:nvSpPr>
        <p:spPr>
          <a:xfrm>
            <a:off x="914400" y="2406960"/>
            <a:ext cx="8031600" cy="5965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/>
          </p:nvPr>
        </p:nvSpPr>
        <p:spPr>
          <a:xfrm>
            <a:off x="9348120" y="2406960"/>
            <a:ext cx="8031600" cy="2845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/>
          </p:nvPr>
        </p:nvSpPr>
        <p:spPr>
          <a:xfrm>
            <a:off x="9348120" y="5523120"/>
            <a:ext cx="8031600" cy="2845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/>
          </p:nvPr>
        </p:nvSpPr>
        <p:spPr>
          <a:xfrm>
            <a:off x="914400" y="2406960"/>
            <a:ext cx="8031600" cy="2845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/>
          </p:nvPr>
        </p:nvSpPr>
        <p:spPr>
          <a:xfrm>
            <a:off x="9348120" y="2406960"/>
            <a:ext cx="8031600" cy="2845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/>
          </p:nvPr>
        </p:nvSpPr>
        <p:spPr>
          <a:xfrm>
            <a:off x="914400" y="5523120"/>
            <a:ext cx="16458840" cy="2845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ftr"/>
          </p:nvPr>
        </p:nvSpPr>
        <p:spPr>
          <a:xfrm>
            <a:off x="3124080" y="6356520"/>
            <a:ext cx="2894760" cy="364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Footer</a:t>
            </a:r>
            <a:endParaRPr b="0" lang="ru-RU" sz="1400" spc="-1" strike="noStrike">
              <a:latin typeface="Times New Roman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sldNum"/>
          </p:nvPr>
        </p:nvSpPr>
        <p:spPr>
          <a:xfrm>
            <a:off x="6553080" y="6356520"/>
            <a:ext cx="2133000" cy="364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  <a:tabLst>
                <a:tab algn="l" pos="0"/>
              </a:tabLst>
            </a:pPr>
            <a:fld id="{645D8E50-C230-4C06-B7C8-D6C8CC7473A8}" type="slidenum">
              <a:rPr b="0" lang="en-US" sz="1200" spc="-1" strike="noStrike">
                <a:solidFill>
                  <a:srgbClr val="8b8b8b"/>
                </a:solidFill>
                <a:latin typeface="Calibri"/>
                <a:ea typeface="DejaVu Sans"/>
              </a:rPr>
              <a:t>&lt;number&gt;</a:t>
            </a:fld>
            <a:endParaRPr b="0" lang="ru-RU" sz="1200" spc="-1" strike="noStrike"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457200" y="6356520"/>
            <a:ext cx="2133000" cy="364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p>
            <a:endParaRPr b="0" lang="ru-RU" sz="2400" spc="-1" strike="noStrike"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914400" y="2406960"/>
            <a:ext cx="16458840" cy="5965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slideLayout" Target="../slideLayouts/slideLayout1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image" Target="../media/image5.png"/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4" Type="http://schemas.openxmlformats.org/officeDocument/2006/relationships/image" Target="../media/image17.png"/><Relationship Id="rId15" Type="http://schemas.openxmlformats.org/officeDocument/2006/relationships/image" Target="../media/image18.png"/><Relationship Id="rId16" Type="http://schemas.openxmlformats.org/officeDocument/2006/relationships/image" Target="../media/image19.png"/><Relationship Id="rId17" Type="http://schemas.openxmlformats.org/officeDocument/2006/relationships/image" Target="../media/image20.png"/><Relationship Id="rId18" Type="http://schemas.openxmlformats.org/officeDocument/2006/relationships/image" Target="../media/image21.png"/><Relationship Id="rId19" Type="http://schemas.openxmlformats.org/officeDocument/2006/relationships/image" Target="../media/image22.png"/><Relationship Id="rId20" Type="http://schemas.openxmlformats.org/officeDocument/2006/relationships/image" Target="../media/image23.png"/><Relationship Id="rId21" Type="http://schemas.openxmlformats.org/officeDocument/2006/relationships/image" Target="../media/image24.png"/><Relationship Id="rId22" Type="http://schemas.openxmlformats.org/officeDocument/2006/relationships/image" Target="../media/image25.png"/><Relationship Id="rId23" Type="http://schemas.openxmlformats.org/officeDocument/2006/relationships/image" Target="../media/image26.png"/><Relationship Id="rId24" Type="http://schemas.openxmlformats.org/officeDocument/2006/relationships/slideLayout" Target="../slideLayouts/slideLayout1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27.jpeg"/><Relationship Id="rId2" Type="http://schemas.openxmlformats.org/officeDocument/2006/relationships/image" Target="../media/image28.png"/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6" Type="http://schemas.openxmlformats.org/officeDocument/2006/relationships/image" Target="../media/image32.png"/><Relationship Id="rId7" Type="http://schemas.openxmlformats.org/officeDocument/2006/relationships/image" Target="../media/image33.png"/><Relationship Id="rId8" Type="http://schemas.openxmlformats.org/officeDocument/2006/relationships/image" Target="../media/image34.png"/><Relationship Id="rId9" Type="http://schemas.openxmlformats.org/officeDocument/2006/relationships/image" Target="../media/image35.png"/><Relationship Id="rId10" Type="http://schemas.openxmlformats.org/officeDocument/2006/relationships/image" Target="../media/image36.png"/><Relationship Id="rId11" Type="http://schemas.openxmlformats.org/officeDocument/2006/relationships/slideLayout" Target="../slideLayouts/slideLayout1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37.png"/><Relationship Id="rId2" Type="http://schemas.openxmlformats.org/officeDocument/2006/relationships/image" Target="../media/image38.png"/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5" Type="http://schemas.openxmlformats.org/officeDocument/2006/relationships/image" Target="../media/image41.png"/><Relationship Id="rId6" Type="http://schemas.openxmlformats.org/officeDocument/2006/relationships/image" Target="../media/image42.png"/><Relationship Id="rId7" Type="http://schemas.openxmlformats.org/officeDocument/2006/relationships/slideLayout" Target="../slideLayouts/slideLayout1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43.png"/><Relationship Id="rId2" Type="http://schemas.openxmlformats.org/officeDocument/2006/relationships/image" Target="../media/image44.png"/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5" Type="http://schemas.openxmlformats.org/officeDocument/2006/relationships/image" Target="../media/image47.png"/><Relationship Id="rId6" Type="http://schemas.openxmlformats.org/officeDocument/2006/relationships/slideLayout" Target="../slideLayouts/slideLayout1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48.png"/><Relationship Id="rId2" Type="http://schemas.openxmlformats.org/officeDocument/2006/relationships/image" Target="../media/image49.png"/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5" Type="http://schemas.openxmlformats.org/officeDocument/2006/relationships/slideLayout" Target="../slideLayouts/slideLayout1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52.png"/><Relationship Id="rId2" Type="http://schemas.openxmlformats.org/officeDocument/2006/relationships/slideLayout" Target="../slideLayouts/slideLayout1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92b8d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up 2"/>
          <p:cNvGrpSpPr/>
          <p:nvPr/>
        </p:nvGrpSpPr>
        <p:grpSpPr>
          <a:xfrm>
            <a:off x="1514880" y="263880"/>
            <a:ext cx="16362360" cy="8664480"/>
            <a:chOff x="1514880" y="263880"/>
            <a:chExt cx="16362360" cy="8664480"/>
          </a:xfrm>
        </p:grpSpPr>
        <p:sp>
          <p:nvSpPr>
            <p:cNvPr id="42" name="Freeform 3"/>
            <p:cNvSpPr/>
            <p:nvPr/>
          </p:nvSpPr>
          <p:spPr>
            <a:xfrm>
              <a:off x="1514880" y="408600"/>
              <a:ext cx="16362360" cy="8519760"/>
            </a:xfrm>
            <a:custGeom>
              <a:avLst/>
              <a:gdLst/>
              <a:ahLst/>
              <a:rect l="l" t="t" r="r" b="b"/>
              <a:pathLst>
                <a:path w="4309607" h="2244097">
                  <a:moveTo>
                    <a:pt x="0" y="0"/>
                  </a:moveTo>
                  <a:lnTo>
                    <a:pt x="4309607" y="0"/>
                  </a:lnTo>
                  <a:lnTo>
                    <a:pt x="4309607" y="2244097"/>
                  </a:lnTo>
                  <a:lnTo>
                    <a:pt x="0" y="2244097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3" name="TextBox 4"/>
            <p:cNvSpPr/>
            <p:nvPr/>
          </p:nvSpPr>
          <p:spPr>
            <a:xfrm>
              <a:off x="1514880" y="263880"/>
              <a:ext cx="16362360" cy="86644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44" name="Freeform 7"/>
          <p:cNvSpPr/>
          <p:nvPr/>
        </p:nvSpPr>
        <p:spPr>
          <a:xfrm rot="5400000">
            <a:off x="-722160" y="2256840"/>
            <a:ext cx="3503160" cy="470880"/>
          </a:xfrm>
          <a:custGeom>
            <a:avLst/>
            <a:gdLst/>
            <a:ahLst/>
            <a:rect l="l" t="t" r="r" b="b"/>
            <a:pathLst>
              <a:path w="3503898" h="471434">
                <a:moveTo>
                  <a:pt x="0" y="0"/>
                </a:moveTo>
                <a:lnTo>
                  <a:pt x="3503898" y="0"/>
                </a:lnTo>
                <a:lnTo>
                  <a:pt x="3503898" y="471434"/>
                </a:lnTo>
                <a:lnTo>
                  <a:pt x="0" y="471434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5" name="Freeform 9"/>
          <p:cNvSpPr/>
          <p:nvPr/>
        </p:nvSpPr>
        <p:spPr>
          <a:xfrm>
            <a:off x="9451800" y="1028880"/>
            <a:ext cx="7200720" cy="7276320"/>
          </a:xfrm>
          <a:custGeom>
            <a:avLst/>
            <a:gdLst/>
            <a:ahLst/>
            <a:rect l="l" t="t" r="r" b="b"/>
            <a:pathLst>
              <a:path w="7201425" h="7277084">
                <a:moveTo>
                  <a:pt x="0" y="0"/>
                </a:moveTo>
                <a:lnTo>
                  <a:pt x="7201426" y="0"/>
                </a:lnTo>
                <a:lnTo>
                  <a:pt x="7201426" y="7277084"/>
                </a:lnTo>
                <a:lnTo>
                  <a:pt x="0" y="7277084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6" name="TextBox 10"/>
          <p:cNvSpPr/>
          <p:nvPr/>
        </p:nvSpPr>
        <p:spPr>
          <a:xfrm>
            <a:off x="1873800" y="2841840"/>
            <a:ext cx="9488880" cy="3650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>
              <a:lnSpc>
                <a:spcPts val="5749"/>
              </a:lnSpc>
            </a:pPr>
            <a:r>
              <a:rPr b="1" lang="en-US" sz="5400" spc="-1" strike="noStrike">
                <a:solidFill>
                  <a:srgbClr val="000000"/>
                </a:solidFill>
                <a:latin typeface="Evolventa Bold"/>
                <a:ea typeface="Evolventa Bold"/>
              </a:rPr>
              <a:t>Вода природная </a:t>
            </a:r>
            <a:endParaRPr b="0" lang="ru-RU" sz="5400" spc="-1" strike="noStrike">
              <a:latin typeface="Arial"/>
            </a:endParaRPr>
          </a:p>
          <a:p>
            <a:pPr>
              <a:lnSpc>
                <a:spcPts val="5749"/>
              </a:lnSpc>
            </a:pPr>
            <a:r>
              <a:rPr b="1" lang="en-US" sz="5400" spc="-1" strike="noStrike">
                <a:solidFill>
                  <a:srgbClr val="000000"/>
                </a:solidFill>
                <a:latin typeface="Evolventa Bold"/>
                <a:ea typeface="Evolventa Bold"/>
              </a:rPr>
              <a:t>минеральная </a:t>
            </a:r>
            <a:endParaRPr b="0" lang="ru-RU" sz="5400" spc="-1" strike="noStrike">
              <a:latin typeface="Arial"/>
            </a:endParaRPr>
          </a:p>
          <a:p>
            <a:pPr>
              <a:lnSpc>
                <a:spcPts val="5749"/>
              </a:lnSpc>
            </a:pPr>
            <a:r>
              <a:rPr b="1" lang="en-US" sz="5400" spc="-1" strike="noStrike">
                <a:solidFill>
                  <a:srgbClr val="000000"/>
                </a:solidFill>
                <a:latin typeface="Evolventa Bold"/>
                <a:ea typeface="Evolventa Bold"/>
              </a:rPr>
              <a:t>лечебно-столовая </a:t>
            </a:r>
            <a:endParaRPr b="0" lang="ru-RU" sz="5400" spc="-1" strike="noStrike">
              <a:latin typeface="Arial"/>
            </a:endParaRPr>
          </a:p>
          <a:p>
            <a:pPr>
              <a:lnSpc>
                <a:spcPts val="5749"/>
              </a:lnSpc>
            </a:pPr>
            <a:r>
              <a:rPr b="1" lang="en-US" sz="5400" spc="-1" strike="noStrike">
                <a:solidFill>
                  <a:srgbClr val="000000"/>
                </a:solidFill>
                <a:latin typeface="Evolventa Bold"/>
                <a:ea typeface="Evolventa Bold"/>
              </a:rPr>
              <a:t>газированная </a:t>
            </a:r>
            <a:endParaRPr b="0" lang="ru-RU" sz="5400" spc="-1" strike="noStrike">
              <a:latin typeface="Arial"/>
            </a:endParaRPr>
          </a:p>
          <a:p>
            <a:pPr>
              <a:lnSpc>
                <a:spcPts val="5749"/>
              </a:lnSpc>
            </a:pPr>
            <a:endParaRPr b="0" lang="ru-RU" sz="5400" spc="-1" strike="noStrike">
              <a:latin typeface="Arial"/>
            </a:endParaRPr>
          </a:p>
        </p:txBody>
      </p:sp>
      <p:sp>
        <p:nvSpPr>
          <p:cNvPr id="47" name="TextBox 11"/>
          <p:cNvSpPr/>
          <p:nvPr/>
        </p:nvSpPr>
        <p:spPr>
          <a:xfrm>
            <a:off x="2561040" y="6462000"/>
            <a:ext cx="6412320" cy="1006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>
              <a:lnSpc>
                <a:spcPts val="3966"/>
              </a:lnSpc>
            </a:pPr>
            <a:r>
              <a:rPr b="1" i="1" lang="en-US" sz="3450" spc="-1" strike="noStrike">
                <a:solidFill>
                  <a:srgbClr val="000000"/>
                </a:solidFill>
                <a:latin typeface="Evolventa"/>
                <a:ea typeface="Evolventa"/>
              </a:rPr>
              <a:t>Чистая энергия Сибири</a:t>
            </a:r>
            <a:endParaRPr b="0" lang="ru-RU" sz="3450" spc="-1" strike="noStrike">
              <a:latin typeface="Arial"/>
            </a:endParaRPr>
          </a:p>
          <a:p>
            <a:pPr>
              <a:lnSpc>
                <a:spcPts val="3966"/>
              </a:lnSpc>
            </a:pPr>
            <a:endParaRPr b="0" lang="ru-RU" sz="3450" spc="-1" strike="noStrike">
              <a:latin typeface="Arial"/>
            </a:endParaRPr>
          </a:p>
        </p:txBody>
      </p:sp>
      <p:sp>
        <p:nvSpPr>
          <p:cNvPr id="48" name="TextBox 12"/>
          <p:cNvSpPr/>
          <p:nvPr/>
        </p:nvSpPr>
        <p:spPr>
          <a:xfrm>
            <a:off x="1514880" y="2237040"/>
            <a:ext cx="6980040" cy="365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>
              <a:lnSpc>
                <a:spcPts val="2874"/>
              </a:lnSpc>
            </a:pPr>
            <a:r>
              <a:rPr b="0" lang="ru-RU" sz="2500" spc="-1" strike="noStrike">
                <a:solidFill>
                  <a:srgbClr val="000000"/>
                </a:solidFill>
                <a:latin typeface="Evolventa"/>
                <a:ea typeface="Evolventa"/>
              </a:rPr>
              <a:t>Торговый Дом «Чистозерье»</a:t>
            </a:r>
            <a:endParaRPr b="0" lang="ru-RU" sz="2500" spc="-1" strike="noStrike">
              <a:latin typeface="Arial"/>
            </a:endParaRPr>
          </a:p>
        </p:txBody>
      </p:sp>
      <p:sp>
        <p:nvSpPr>
          <p:cNvPr id="49" name="TextBox 13"/>
          <p:cNvSpPr/>
          <p:nvPr/>
        </p:nvSpPr>
        <p:spPr>
          <a:xfrm>
            <a:off x="2340000" y="1260000"/>
            <a:ext cx="5260680" cy="365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>
              <a:lnSpc>
                <a:spcPts val="2874"/>
              </a:lnSpc>
            </a:pPr>
            <a:r>
              <a:rPr b="1" lang="en-US" sz="2500" spc="-1" strike="noStrike">
                <a:solidFill>
                  <a:srgbClr val="000000"/>
                </a:solidFill>
                <a:latin typeface="Evolventa Bold"/>
                <a:ea typeface="Evolventa Bold"/>
              </a:rPr>
              <a:t>Коммерческое предложение</a:t>
            </a:r>
            <a:endParaRPr b="0" lang="ru-RU" sz="2500" spc="-1" strike="noStrike">
              <a:latin typeface="Arial"/>
            </a:endParaRPr>
          </a:p>
        </p:txBody>
      </p:sp>
      <p:pic>
        <p:nvPicPr>
          <p:cNvPr id="50" name="Рисунок 2" descr=""/>
          <p:cNvPicPr/>
          <p:nvPr/>
        </p:nvPicPr>
        <p:blipFill>
          <a:blip r:embed="rId3"/>
          <a:stretch/>
        </p:blipFill>
        <p:spPr>
          <a:xfrm>
            <a:off x="1671120" y="6261480"/>
            <a:ext cx="752040" cy="8949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Freeform 2"/>
          <p:cNvSpPr/>
          <p:nvPr/>
        </p:nvSpPr>
        <p:spPr>
          <a:xfrm>
            <a:off x="8605800" y="-411480"/>
            <a:ext cx="9681480" cy="7872840"/>
          </a:xfrm>
          <a:custGeom>
            <a:avLst/>
            <a:gdLst/>
            <a:ahLst/>
            <a:rect l="l" t="t" r="r" b="b"/>
            <a:pathLst>
              <a:path w="9682253" h="7873622">
                <a:moveTo>
                  <a:pt x="0" y="0"/>
                </a:moveTo>
                <a:lnTo>
                  <a:pt x="9682253" y="0"/>
                </a:lnTo>
                <a:lnTo>
                  <a:pt x="9682253" y="7873622"/>
                </a:lnTo>
                <a:lnTo>
                  <a:pt x="0" y="7873622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2" name="Freeform 3"/>
          <p:cNvSpPr/>
          <p:nvPr/>
        </p:nvSpPr>
        <p:spPr>
          <a:xfrm>
            <a:off x="10303560" y="3905280"/>
            <a:ext cx="6269760" cy="3077280"/>
          </a:xfrm>
          <a:custGeom>
            <a:avLst/>
            <a:gdLst/>
            <a:ahLst/>
            <a:rect l="l" t="t" r="r" b="b"/>
            <a:pathLst>
              <a:path w="6270360" h="3078177">
                <a:moveTo>
                  <a:pt x="0" y="0"/>
                </a:moveTo>
                <a:lnTo>
                  <a:pt x="6270360" y="0"/>
                </a:lnTo>
                <a:lnTo>
                  <a:pt x="6270360" y="3078177"/>
                </a:lnTo>
                <a:lnTo>
                  <a:pt x="0" y="3078177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3" name="Freeform 4"/>
          <p:cNvSpPr/>
          <p:nvPr/>
        </p:nvSpPr>
        <p:spPr>
          <a:xfrm>
            <a:off x="1335600" y="7578360"/>
            <a:ext cx="798480" cy="2250720"/>
          </a:xfrm>
          <a:custGeom>
            <a:avLst/>
            <a:gdLst/>
            <a:ahLst/>
            <a:rect l="l" t="t" r="r" b="b"/>
            <a:pathLst>
              <a:path w="799209" h="2251293">
                <a:moveTo>
                  <a:pt x="0" y="0"/>
                </a:moveTo>
                <a:lnTo>
                  <a:pt x="799209" y="0"/>
                </a:lnTo>
                <a:lnTo>
                  <a:pt x="799209" y="2251293"/>
                </a:lnTo>
                <a:lnTo>
                  <a:pt x="0" y="2251293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3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4" name="Freeform 5"/>
          <p:cNvSpPr/>
          <p:nvPr/>
        </p:nvSpPr>
        <p:spPr>
          <a:xfrm>
            <a:off x="628920" y="7578360"/>
            <a:ext cx="798480" cy="2250720"/>
          </a:xfrm>
          <a:custGeom>
            <a:avLst/>
            <a:gdLst/>
            <a:ahLst/>
            <a:rect l="l" t="t" r="r" b="b"/>
            <a:pathLst>
              <a:path w="799209" h="2251293">
                <a:moveTo>
                  <a:pt x="0" y="0"/>
                </a:moveTo>
                <a:lnTo>
                  <a:pt x="799210" y="0"/>
                </a:lnTo>
                <a:lnTo>
                  <a:pt x="799210" y="2251293"/>
                </a:lnTo>
                <a:lnTo>
                  <a:pt x="0" y="2251293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4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5" name="Freeform 6"/>
          <p:cNvSpPr/>
          <p:nvPr/>
        </p:nvSpPr>
        <p:spPr>
          <a:xfrm>
            <a:off x="1640160" y="7760880"/>
            <a:ext cx="798480" cy="2250720"/>
          </a:xfrm>
          <a:custGeom>
            <a:avLst/>
            <a:gdLst/>
            <a:ahLst/>
            <a:rect l="l" t="t" r="r" b="b"/>
            <a:pathLst>
              <a:path w="799209" h="2251293">
                <a:moveTo>
                  <a:pt x="0" y="0"/>
                </a:moveTo>
                <a:lnTo>
                  <a:pt x="799209" y="0"/>
                </a:lnTo>
                <a:lnTo>
                  <a:pt x="799209" y="2251294"/>
                </a:lnTo>
                <a:lnTo>
                  <a:pt x="0" y="2251294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5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6" name="Freeform 7"/>
          <p:cNvSpPr/>
          <p:nvPr/>
        </p:nvSpPr>
        <p:spPr>
          <a:xfrm>
            <a:off x="1792800" y="8035560"/>
            <a:ext cx="798480" cy="2250720"/>
          </a:xfrm>
          <a:custGeom>
            <a:avLst/>
            <a:gdLst/>
            <a:ahLst/>
            <a:rect l="l" t="t" r="r" b="b"/>
            <a:pathLst>
              <a:path w="799209" h="2251293">
                <a:moveTo>
                  <a:pt x="0" y="0"/>
                </a:moveTo>
                <a:lnTo>
                  <a:pt x="799209" y="0"/>
                </a:lnTo>
                <a:lnTo>
                  <a:pt x="799209" y="2251293"/>
                </a:lnTo>
                <a:lnTo>
                  <a:pt x="0" y="2251293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6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7" name="Freeform 8"/>
          <p:cNvSpPr/>
          <p:nvPr/>
        </p:nvSpPr>
        <p:spPr>
          <a:xfrm>
            <a:off x="840960" y="7760880"/>
            <a:ext cx="798480" cy="2250720"/>
          </a:xfrm>
          <a:custGeom>
            <a:avLst/>
            <a:gdLst/>
            <a:ahLst/>
            <a:rect l="l" t="t" r="r" b="b"/>
            <a:pathLst>
              <a:path w="799209" h="2251293">
                <a:moveTo>
                  <a:pt x="0" y="0"/>
                </a:moveTo>
                <a:lnTo>
                  <a:pt x="799209" y="0"/>
                </a:lnTo>
                <a:lnTo>
                  <a:pt x="799209" y="2251294"/>
                </a:lnTo>
                <a:lnTo>
                  <a:pt x="0" y="2251294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7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8" name="Freeform 9"/>
          <p:cNvSpPr/>
          <p:nvPr/>
        </p:nvSpPr>
        <p:spPr>
          <a:xfrm>
            <a:off x="1047600" y="8055360"/>
            <a:ext cx="798480" cy="2250720"/>
          </a:xfrm>
          <a:custGeom>
            <a:avLst/>
            <a:gdLst/>
            <a:ahLst/>
            <a:rect l="l" t="t" r="r" b="b"/>
            <a:pathLst>
              <a:path w="799209" h="2251293">
                <a:moveTo>
                  <a:pt x="0" y="0"/>
                </a:moveTo>
                <a:lnTo>
                  <a:pt x="799209" y="0"/>
                </a:lnTo>
                <a:lnTo>
                  <a:pt x="799209" y="2251293"/>
                </a:lnTo>
                <a:lnTo>
                  <a:pt x="0" y="2251293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8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9" name="Freeform 10"/>
          <p:cNvSpPr/>
          <p:nvPr/>
        </p:nvSpPr>
        <p:spPr>
          <a:xfrm>
            <a:off x="10243080" y="7538400"/>
            <a:ext cx="525600" cy="1482120"/>
          </a:xfrm>
          <a:custGeom>
            <a:avLst/>
            <a:gdLst/>
            <a:ahLst/>
            <a:rect l="l" t="t" r="r" b="b"/>
            <a:pathLst>
              <a:path w="526436" h="1482918">
                <a:moveTo>
                  <a:pt x="0" y="0"/>
                </a:moveTo>
                <a:lnTo>
                  <a:pt x="526436" y="0"/>
                </a:lnTo>
                <a:lnTo>
                  <a:pt x="526436" y="1482918"/>
                </a:lnTo>
                <a:lnTo>
                  <a:pt x="0" y="1482918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9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0" name="Freeform 11"/>
          <p:cNvSpPr/>
          <p:nvPr/>
        </p:nvSpPr>
        <p:spPr>
          <a:xfrm>
            <a:off x="9716760" y="7538400"/>
            <a:ext cx="525600" cy="1482120"/>
          </a:xfrm>
          <a:custGeom>
            <a:avLst/>
            <a:gdLst/>
            <a:ahLst/>
            <a:rect l="l" t="t" r="r" b="b"/>
            <a:pathLst>
              <a:path w="526436" h="1482918">
                <a:moveTo>
                  <a:pt x="0" y="0"/>
                </a:moveTo>
                <a:lnTo>
                  <a:pt x="526436" y="0"/>
                </a:lnTo>
                <a:lnTo>
                  <a:pt x="526436" y="1482918"/>
                </a:lnTo>
                <a:lnTo>
                  <a:pt x="0" y="1482918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0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1" name="Freeform 12"/>
          <p:cNvSpPr/>
          <p:nvPr/>
        </p:nvSpPr>
        <p:spPr>
          <a:xfrm>
            <a:off x="10452600" y="7760880"/>
            <a:ext cx="538200" cy="1517760"/>
          </a:xfrm>
          <a:custGeom>
            <a:avLst/>
            <a:gdLst/>
            <a:ahLst/>
            <a:rect l="l" t="t" r="r" b="b"/>
            <a:pathLst>
              <a:path w="538997" h="1518303">
                <a:moveTo>
                  <a:pt x="0" y="0"/>
                </a:moveTo>
                <a:lnTo>
                  <a:pt x="538997" y="0"/>
                </a:lnTo>
                <a:lnTo>
                  <a:pt x="538997" y="1518303"/>
                </a:lnTo>
                <a:lnTo>
                  <a:pt x="0" y="1518303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2" name="Freeform 13"/>
          <p:cNvSpPr/>
          <p:nvPr/>
        </p:nvSpPr>
        <p:spPr>
          <a:xfrm>
            <a:off x="9856440" y="7772400"/>
            <a:ext cx="538200" cy="1517760"/>
          </a:xfrm>
          <a:custGeom>
            <a:avLst/>
            <a:gdLst/>
            <a:ahLst/>
            <a:rect l="l" t="t" r="r" b="b"/>
            <a:pathLst>
              <a:path w="538997" h="1518303">
                <a:moveTo>
                  <a:pt x="0" y="0"/>
                </a:moveTo>
                <a:lnTo>
                  <a:pt x="538997" y="0"/>
                </a:lnTo>
                <a:lnTo>
                  <a:pt x="538997" y="1518302"/>
                </a:lnTo>
                <a:lnTo>
                  <a:pt x="0" y="1518302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2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3" name="Freeform 14"/>
          <p:cNvSpPr/>
          <p:nvPr/>
        </p:nvSpPr>
        <p:spPr>
          <a:xfrm>
            <a:off x="9979920" y="8035560"/>
            <a:ext cx="538200" cy="1517760"/>
          </a:xfrm>
          <a:custGeom>
            <a:avLst/>
            <a:gdLst/>
            <a:ahLst/>
            <a:rect l="l" t="t" r="r" b="b"/>
            <a:pathLst>
              <a:path w="538997" h="1518303">
                <a:moveTo>
                  <a:pt x="0" y="0"/>
                </a:moveTo>
                <a:lnTo>
                  <a:pt x="538998" y="0"/>
                </a:lnTo>
                <a:lnTo>
                  <a:pt x="538998" y="1518302"/>
                </a:lnTo>
                <a:lnTo>
                  <a:pt x="0" y="1518302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3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4" name="Freeform 15"/>
          <p:cNvSpPr/>
          <p:nvPr/>
        </p:nvSpPr>
        <p:spPr>
          <a:xfrm>
            <a:off x="10576080" y="8035560"/>
            <a:ext cx="538200" cy="1517760"/>
          </a:xfrm>
          <a:custGeom>
            <a:avLst/>
            <a:gdLst/>
            <a:ahLst/>
            <a:rect l="l" t="t" r="r" b="b"/>
            <a:pathLst>
              <a:path w="538997" h="1518303">
                <a:moveTo>
                  <a:pt x="0" y="0"/>
                </a:moveTo>
                <a:lnTo>
                  <a:pt x="538997" y="0"/>
                </a:lnTo>
                <a:lnTo>
                  <a:pt x="538997" y="1518302"/>
                </a:lnTo>
                <a:lnTo>
                  <a:pt x="0" y="1518302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4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5" name="Freeform 16"/>
          <p:cNvSpPr/>
          <p:nvPr/>
        </p:nvSpPr>
        <p:spPr>
          <a:xfrm>
            <a:off x="10769400" y="8311320"/>
            <a:ext cx="538200" cy="1517760"/>
          </a:xfrm>
          <a:custGeom>
            <a:avLst/>
            <a:gdLst/>
            <a:ahLst/>
            <a:rect l="l" t="t" r="r" b="b"/>
            <a:pathLst>
              <a:path w="538997" h="1518303">
                <a:moveTo>
                  <a:pt x="0" y="0"/>
                </a:moveTo>
                <a:lnTo>
                  <a:pt x="538997" y="0"/>
                </a:lnTo>
                <a:lnTo>
                  <a:pt x="538997" y="1518303"/>
                </a:lnTo>
                <a:lnTo>
                  <a:pt x="0" y="1518303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5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6" name="Freeform 17"/>
          <p:cNvSpPr/>
          <p:nvPr/>
        </p:nvSpPr>
        <p:spPr>
          <a:xfrm>
            <a:off x="10182960" y="8311320"/>
            <a:ext cx="538200" cy="1517760"/>
          </a:xfrm>
          <a:custGeom>
            <a:avLst/>
            <a:gdLst/>
            <a:ahLst/>
            <a:rect l="l" t="t" r="r" b="b"/>
            <a:pathLst>
              <a:path w="538997" h="1518303">
                <a:moveTo>
                  <a:pt x="0" y="0"/>
                </a:moveTo>
                <a:lnTo>
                  <a:pt x="538998" y="0"/>
                </a:lnTo>
                <a:lnTo>
                  <a:pt x="538998" y="1518303"/>
                </a:lnTo>
                <a:lnTo>
                  <a:pt x="0" y="1518303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6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7" name="Freeform 18"/>
          <p:cNvSpPr/>
          <p:nvPr/>
        </p:nvSpPr>
        <p:spPr>
          <a:xfrm>
            <a:off x="10991520" y="8531640"/>
            <a:ext cx="538200" cy="1517760"/>
          </a:xfrm>
          <a:custGeom>
            <a:avLst/>
            <a:gdLst/>
            <a:ahLst/>
            <a:rect l="l" t="t" r="r" b="b"/>
            <a:pathLst>
              <a:path w="538997" h="1518303">
                <a:moveTo>
                  <a:pt x="0" y="0"/>
                </a:moveTo>
                <a:lnTo>
                  <a:pt x="538998" y="0"/>
                </a:lnTo>
                <a:lnTo>
                  <a:pt x="538998" y="1518303"/>
                </a:lnTo>
                <a:lnTo>
                  <a:pt x="0" y="1518303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7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8" name="Freeform 19"/>
          <p:cNvSpPr/>
          <p:nvPr/>
        </p:nvSpPr>
        <p:spPr>
          <a:xfrm>
            <a:off x="10395360" y="8531640"/>
            <a:ext cx="538200" cy="1517760"/>
          </a:xfrm>
          <a:custGeom>
            <a:avLst/>
            <a:gdLst/>
            <a:ahLst/>
            <a:rect l="l" t="t" r="r" b="b"/>
            <a:pathLst>
              <a:path w="538997" h="1518303">
                <a:moveTo>
                  <a:pt x="0" y="0"/>
                </a:moveTo>
                <a:lnTo>
                  <a:pt x="538997" y="0"/>
                </a:lnTo>
                <a:lnTo>
                  <a:pt x="538997" y="1518303"/>
                </a:lnTo>
                <a:lnTo>
                  <a:pt x="0" y="1518303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8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9" name="Freeform 20"/>
          <p:cNvSpPr/>
          <p:nvPr/>
        </p:nvSpPr>
        <p:spPr>
          <a:xfrm>
            <a:off x="10671120" y="8768520"/>
            <a:ext cx="538200" cy="1517760"/>
          </a:xfrm>
          <a:custGeom>
            <a:avLst/>
            <a:gdLst/>
            <a:ahLst/>
            <a:rect l="l" t="t" r="r" b="b"/>
            <a:pathLst>
              <a:path w="538997" h="1518303">
                <a:moveTo>
                  <a:pt x="0" y="0"/>
                </a:moveTo>
                <a:lnTo>
                  <a:pt x="538997" y="0"/>
                </a:lnTo>
                <a:lnTo>
                  <a:pt x="538997" y="1518303"/>
                </a:lnTo>
                <a:lnTo>
                  <a:pt x="0" y="1518303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9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70" name="Freeform 21"/>
          <p:cNvSpPr/>
          <p:nvPr/>
        </p:nvSpPr>
        <p:spPr>
          <a:xfrm>
            <a:off x="11267280" y="8768520"/>
            <a:ext cx="538200" cy="1517760"/>
          </a:xfrm>
          <a:custGeom>
            <a:avLst/>
            <a:gdLst/>
            <a:ahLst/>
            <a:rect l="l" t="t" r="r" b="b"/>
            <a:pathLst>
              <a:path w="538997" h="1518303">
                <a:moveTo>
                  <a:pt x="0" y="0"/>
                </a:moveTo>
                <a:lnTo>
                  <a:pt x="538997" y="0"/>
                </a:lnTo>
                <a:lnTo>
                  <a:pt x="538997" y="1518303"/>
                </a:lnTo>
                <a:lnTo>
                  <a:pt x="0" y="1518303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0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71" name="TextBox 22"/>
          <p:cNvSpPr/>
          <p:nvPr/>
        </p:nvSpPr>
        <p:spPr>
          <a:xfrm>
            <a:off x="13171320" y="7481160"/>
            <a:ext cx="3513960" cy="1147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>
              <a:lnSpc>
                <a:spcPts val="2259"/>
              </a:lnSpc>
            </a:pPr>
            <a:r>
              <a:rPr b="0" lang="en-US" sz="1960" spc="-1" strike="noStrike">
                <a:solidFill>
                  <a:srgbClr val="000000"/>
                </a:solidFill>
                <a:latin typeface="Evolventa"/>
                <a:ea typeface="Evolventa"/>
              </a:rPr>
              <a:t>Вода минеральная</a:t>
            </a:r>
            <a:endParaRPr b="0" lang="ru-RU" sz="1960" spc="-1" strike="noStrike">
              <a:latin typeface="Arial"/>
            </a:endParaRPr>
          </a:p>
          <a:p>
            <a:pPr algn="ctr">
              <a:lnSpc>
                <a:spcPts val="2259"/>
              </a:lnSpc>
            </a:pPr>
            <a:r>
              <a:rPr b="0" lang="en-US" sz="1960" spc="-1" strike="noStrike">
                <a:solidFill>
                  <a:srgbClr val="000000"/>
                </a:solidFill>
                <a:latin typeface="Evolventa"/>
                <a:ea typeface="Evolventa"/>
              </a:rPr>
              <a:t>лечебно-столовая питьевая</a:t>
            </a:r>
            <a:endParaRPr b="0" lang="ru-RU" sz="1960" spc="-1" strike="noStrike">
              <a:latin typeface="Arial"/>
            </a:endParaRPr>
          </a:p>
          <a:p>
            <a:pPr algn="ctr">
              <a:lnSpc>
                <a:spcPts val="2259"/>
              </a:lnSpc>
            </a:pPr>
            <a:r>
              <a:rPr b="0" lang="en-US" sz="1960" spc="-1" strike="noStrike">
                <a:solidFill>
                  <a:srgbClr val="000000"/>
                </a:solidFill>
                <a:latin typeface="Evolventa"/>
                <a:ea typeface="Evolventa"/>
              </a:rPr>
              <a:t>«Чистозерье»</a:t>
            </a:r>
            <a:endParaRPr b="0" lang="ru-RU" sz="1960" spc="-1" strike="noStrike">
              <a:latin typeface="Arial"/>
            </a:endParaRPr>
          </a:p>
          <a:p>
            <a:pPr algn="ctr">
              <a:lnSpc>
                <a:spcPts val="2259"/>
              </a:lnSpc>
            </a:pPr>
            <a:r>
              <a:rPr b="0" lang="en-US" sz="1960" spc="-1" strike="noStrike">
                <a:solidFill>
                  <a:srgbClr val="000000"/>
                </a:solidFill>
                <a:latin typeface="Evolventa"/>
                <a:ea typeface="Evolventa"/>
              </a:rPr>
              <a:t>Газированная 0.5л ПЭТ</a:t>
            </a:r>
            <a:endParaRPr b="0" lang="ru-RU" sz="1960" spc="-1" strike="noStrike">
              <a:latin typeface="Arial"/>
            </a:endParaRPr>
          </a:p>
        </p:txBody>
      </p:sp>
      <p:sp>
        <p:nvSpPr>
          <p:cNvPr id="72" name="TextBox 23"/>
          <p:cNvSpPr/>
          <p:nvPr/>
        </p:nvSpPr>
        <p:spPr>
          <a:xfrm>
            <a:off x="13861800" y="8964000"/>
            <a:ext cx="2133360" cy="573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>
              <a:lnSpc>
                <a:spcPts val="2259"/>
              </a:lnSpc>
            </a:pPr>
            <a:r>
              <a:rPr b="0" lang="en-US" sz="1960" spc="-1" strike="noStrike">
                <a:solidFill>
                  <a:srgbClr val="000000"/>
                </a:solidFill>
                <a:latin typeface="Evolventa"/>
                <a:ea typeface="Evolventa"/>
              </a:rPr>
              <a:t>12 бут./упаковка</a:t>
            </a:r>
            <a:endParaRPr b="0" lang="ru-RU" sz="1960" spc="-1" strike="noStrike">
              <a:latin typeface="Arial"/>
            </a:endParaRPr>
          </a:p>
          <a:p>
            <a:pPr algn="ctr">
              <a:lnSpc>
                <a:spcPts val="2259"/>
              </a:lnSpc>
            </a:pPr>
            <a:r>
              <a:rPr b="0" lang="en-US" sz="1960" spc="-1" strike="noStrike">
                <a:solidFill>
                  <a:srgbClr val="000000"/>
                </a:solidFill>
                <a:latin typeface="Evolventa"/>
                <a:ea typeface="Evolventa"/>
              </a:rPr>
              <a:t>1 512 бут./паллет</a:t>
            </a:r>
            <a:endParaRPr b="0" lang="ru-RU" sz="1960" spc="-1" strike="noStrike">
              <a:latin typeface="Arial"/>
            </a:endParaRPr>
          </a:p>
        </p:txBody>
      </p:sp>
      <p:sp>
        <p:nvSpPr>
          <p:cNvPr id="73" name="TextBox 24"/>
          <p:cNvSpPr/>
          <p:nvPr/>
        </p:nvSpPr>
        <p:spPr>
          <a:xfrm>
            <a:off x="3801960" y="7561080"/>
            <a:ext cx="3513960" cy="1147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>
              <a:lnSpc>
                <a:spcPts val="2259"/>
              </a:lnSpc>
            </a:pPr>
            <a:r>
              <a:rPr b="0" lang="en-US" sz="1960" spc="-1" strike="noStrike">
                <a:solidFill>
                  <a:srgbClr val="000000"/>
                </a:solidFill>
                <a:latin typeface="Evolventa"/>
                <a:ea typeface="Evolventa"/>
              </a:rPr>
              <a:t>Вода минеральная</a:t>
            </a:r>
            <a:endParaRPr b="0" lang="ru-RU" sz="1960" spc="-1" strike="noStrike">
              <a:latin typeface="Arial"/>
            </a:endParaRPr>
          </a:p>
          <a:p>
            <a:pPr algn="ctr">
              <a:lnSpc>
                <a:spcPts val="2259"/>
              </a:lnSpc>
            </a:pPr>
            <a:r>
              <a:rPr b="0" lang="en-US" sz="1960" spc="-1" strike="noStrike">
                <a:solidFill>
                  <a:srgbClr val="000000"/>
                </a:solidFill>
                <a:latin typeface="Evolventa"/>
                <a:ea typeface="Evolventa"/>
              </a:rPr>
              <a:t>лечебно-столовая питьевая</a:t>
            </a:r>
            <a:endParaRPr b="0" lang="ru-RU" sz="1960" spc="-1" strike="noStrike">
              <a:latin typeface="Arial"/>
            </a:endParaRPr>
          </a:p>
          <a:p>
            <a:pPr algn="ctr">
              <a:lnSpc>
                <a:spcPts val="2259"/>
              </a:lnSpc>
            </a:pPr>
            <a:r>
              <a:rPr b="0" lang="en-US" sz="1960" spc="-1" strike="noStrike">
                <a:solidFill>
                  <a:srgbClr val="000000"/>
                </a:solidFill>
                <a:latin typeface="Evolventa"/>
                <a:ea typeface="Evolventa"/>
              </a:rPr>
              <a:t>«Чистозерье»</a:t>
            </a:r>
            <a:endParaRPr b="0" lang="ru-RU" sz="1960" spc="-1" strike="noStrike">
              <a:latin typeface="Arial"/>
            </a:endParaRPr>
          </a:p>
          <a:p>
            <a:pPr algn="ctr">
              <a:lnSpc>
                <a:spcPts val="2259"/>
              </a:lnSpc>
            </a:pPr>
            <a:r>
              <a:rPr b="0" lang="en-US" sz="1960" spc="-1" strike="noStrike">
                <a:solidFill>
                  <a:srgbClr val="000000"/>
                </a:solidFill>
                <a:latin typeface="Evolventa"/>
                <a:ea typeface="Evolventa"/>
              </a:rPr>
              <a:t>Газированная 1.5л ПЭТ</a:t>
            </a:r>
            <a:endParaRPr b="0" lang="ru-RU" sz="1960" spc="-1" strike="noStrike">
              <a:latin typeface="Arial"/>
            </a:endParaRPr>
          </a:p>
        </p:txBody>
      </p:sp>
      <p:sp>
        <p:nvSpPr>
          <p:cNvPr id="74" name="TextBox 25"/>
          <p:cNvSpPr/>
          <p:nvPr/>
        </p:nvSpPr>
        <p:spPr>
          <a:xfrm>
            <a:off x="4548240" y="8942760"/>
            <a:ext cx="2021400" cy="573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>
              <a:lnSpc>
                <a:spcPts val="2259"/>
              </a:lnSpc>
            </a:pPr>
            <a:r>
              <a:rPr b="0" lang="en-US" sz="1960" spc="-1" strike="noStrike">
                <a:solidFill>
                  <a:srgbClr val="000000"/>
                </a:solidFill>
                <a:latin typeface="Evolventa"/>
                <a:ea typeface="Evolventa"/>
              </a:rPr>
              <a:t>6 бут./упаковка</a:t>
            </a:r>
            <a:endParaRPr b="0" lang="ru-RU" sz="1960" spc="-1" strike="noStrike">
              <a:latin typeface="Arial"/>
            </a:endParaRPr>
          </a:p>
          <a:p>
            <a:pPr algn="ctr">
              <a:lnSpc>
                <a:spcPts val="2259"/>
              </a:lnSpc>
            </a:pPr>
            <a:r>
              <a:rPr b="0" lang="en-US" sz="1960" spc="-1" strike="noStrike">
                <a:solidFill>
                  <a:srgbClr val="000000"/>
                </a:solidFill>
                <a:latin typeface="Evolventa"/>
                <a:ea typeface="Evolventa"/>
              </a:rPr>
              <a:t>504 бут./паллетт</a:t>
            </a:r>
            <a:endParaRPr b="0" lang="ru-RU" sz="1960" spc="-1" strike="noStrike">
              <a:latin typeface="Arial"/>
            </a:endParaRPr>
          </a:p>
        </p:txBody>
      </p:sp>
      <p:sp>
        <p:nvSpPr>
          <p:cNvPr id="75" name="Freeform 26"/>
          <p:cNvSpPr/>
          <p:nvPr/>
        </p:nvSpPr>
        <p:spPr>
          <a:xfrm>
            <a:off x="12576240" y="6991560"/>
            <a:ext cx="4895280" cy="3187800"/>
          </a:xfrm>
          <a:custGeom>
            <a:avLst/>
            <a:gdLst/>
            <a:ahLst/>
            <a:rect l="l" t="t" r="r" b="b"/>
            <a:pathLst>
              <a:path w="4895854" h="3188425">
                <a:moveTo>
                  <a:pt x="0" y="0"/>
                </a:moveTo>
                <a:lnTo>
                  <a:pt x="4895855" y="0"/>
                </a:lnTo>
                <a:lnTo>
                  <a:pt x="4895855" y="3188425"/>
                </a:lnTo>
                <a:lnTo>
                  <a:pt x="0" y="3188425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grpSp>
        <p:nvGrpSpPr>
          <p:cNvPr id="76" name="Group 27"/>
          <p:cNvGrpSpPr/>
          <p:nvPr/>
        </p:nvGrpSpPr>
        <p:grpSpPr>
          <a:xfrm>
            <a:off x="10799280" y="-19080"/>
            <a:ext cx="4997520" cy="4132080"/>
            <a:chOff x="10799280" y="-19080"/>
            <a:chExt cx="4997520" cy="4132080"/>
          </a:xfrm>
        </p:grpSpPr>
        <p:sp>
          <p:nvSpPr>
            <p:cNvPr id="77" name="Freeform 28"/>
            <p:cNvSpPr/>
            <p:nvPr/>
          </p:nvSpPr>
          <p:spPr>
            <a:xfrm>
              <a:off x="10799280" y="-19080"/>
              <a:ext cx="4997520" cy="4132080"/>
            </a:xfrm>
            <a:custGeom>
              <a:avLst/>
              <a:gdLst/>
              <a:ahLst/>
              <a:rect l="l" t="t" r="r" b="b"/>
              <a:pathLst>
                <a:path w="875117" h="723596">
                  <a:moveTo>
                    <a:pt x="66703" y="122569"/>
                  </a:moveTo>
                  <a:cubicBezTo>
                    <a:pt x="0" y="231757"/>
                    <a:pt x="46746" y="338033"/>
                    <a:pt x="106541" y="394439"/>
                  </a:cubicBezTo>
                  <a:lnTo>
                    <a:pt x="456158" y="723595"/>
                  </a:lnTo>
                  <a:lnTo>
                    <a:pt x="798396" y="395616"/>
                  </a:lnTo>
                  <a:cubicBezTo>
                    <a:pt x="854010" y="334938"/>
                    <a:pt x="875117" y="270575"/>
                    <a:pt x="863487" y="198907"/>
                  </a:cubicBezTo>
                  <a:cubicBezTo>
                    <a:pt x="847134" y="99766"/>
                    <a:pt x="763880" y="22849"/>
                    <a:pt x="661034" y="11865"/>
                  </a:cubicBezTo>
                  <a:cubicBezTo>
                    <a:pt x="597957" y="5218"/>
                    <a:pt x="537024" y="22717"/>
                    <a:pt x="489468" y="61497"/>
                  </a:cubicBezTo>
                  <a:cubicBezTo>
                    <a:pt x="476667" y="71931"/>
                    <a:pt x="465227" y="83596"/>
                    <a:pt x="455256" y="96275"/>
                  </a:cubicBezTo>
                  <a:cubicBezTo>
                    <a:pt x="443425" y="81839"/>
                    <a:pt x="429554" y="68634"/>
                    <a:pt x="413864" y="56930"/>
                  </a:cubicBezTo>
                  <a:cubicBezTo>
                    <a:pt x="359177" y="16145"/>
                    <a:pt x="289564" y="0"/>
                    <a:pt x="222697" y="12546"/>
                  </a:cubicBezTo>
                  <a:cubicBezTo>
                    <a:pt x="159366" y="24552"/>
                    <a:pt x="102520" y="64640"/>
                    <a:pt x="66703" y="122569"/>
                  </a:cubicBezTo>
                  <a:close/>
                </a:path>
              </a:pathLst>
            </a:custGeom>
            <a:solidFill>
              <a:srgbClr val="94cae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8" name="TextBox 29"/>
            <p:cNvSpPr/>
            <p:nvPr/>
          </p:nvSpPr>
          <p:spPr>
            <a:xfrm>
              <a:off x="11437560" y="-6120"/>
              <a:ext cx="3864960" cy="338940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79" name="Freeform 30"/>
          <p:cNvSpPr/>
          <p:nvPr/>
        </p:nvSpPr>
        <p:spPr>
          <a:xfrm>
            <a:off x="0" y="28440"/>
            <a:ext cx="9132480" cy="7432920"/>
          </a:xfrm>
          <a:custGeom>
            <a:avLst/>
            <a:gdLst/>
            <a:ahLst/>
            <a:rect l="l" t="t" r="r" b="b"/>
            <a:pathLst>
              <a:path w="9133277" h="7433506">
                <a:moveTo>
                  <a:pt x="0" y="0"/>
                </a:moveTo>
                <a:lnTo>
                  <a:pt x="9133277" y="0"/>
                </a:lnTo>
                <a:lnTo>
                  <a:pt x="9133277" y="7433506"/>
                </a:lnTo>
                <a:lnTo>
                  <a:pt x="0" y="7433506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2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80" name="Freeform 31"/>
          <p:cNvSpPr/>
          <p:nvPr/>
        </p:nvSpPr>
        <p:spPr>
          <a:xfrm>
            <a:off x="3182400" y="7032600"/>
            <a:ext cx="4895280" cy="3187800"/>
          </a:xfrm>
          <a:custGeom>
            <a:avLst/>
            <a:gdLst/>
            <a:ahLst/>
            <a:rect l="l" t="t" r="r" b="b"/>
            <a:pathLst>
              <a:path w="4895854" h="3188425">
                <a:moveTo>
                  <a:pt x="0" y="0"/>
                </a:moveTo>
                <a:lnTo>
                  <a:pt x="4895854" y="0"/>
                </a:lnTo>
                <a:lnTo>
                  <a:pt x="4895854" y="3188425"/>
                </a:lnTo>
                <a:lnTo>
                  <a:pt x="0" y="3188425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3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81" name="TextBox 32"/>
          <p:cNvSpPr/>
          <p:nvPr/>
        </p:nvSpPr>
        <p:spPr>
          <a:xfrm>
            <a:off x="12446640" y="397080"/>
            <a:ext cx="1909800" cy="326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>
              <a:lnSpc>
                <a:spcPts val="2574"/>
              </a:lnSpc>
            </a:pPr>
            <a:r>
              <a:rPr b="1" lang="en-US" sz="2570" spc="-1" strike="noStrike">
                <a:solidFill>
                  <a:srgbClr val="fdfbfb"/>
                </a:solidFill>
                <a:latin typeface="Evolventa Bold"/>
                <a:ea typeface="Evolventa Bold"/>
              </a:rPr>
              <a:t>О ВОДЕ </a:t>
            </a:r>
            <a:endParaRPr b="0" lang="ru-RU" sz="2570" spc="-1" strike="noStrike">
              <a:latin typeface="Arial"/>
            </a:endParaRPr>
          </a:p>
        </p:txBody>
      </p:sp>
      <p:sp>
        <p:nvSpPr>
          <p:cNvPr id="82" name="TextBox 33"/>
          <p:cNvSpPr/>
          <p:nvPr/>
        </p:nvSpPr>
        <p:spPr>
          <a:xfrm>
            <a:off x="11128680" y="900000"/>
            <a:ext cx="4456440" cy="2255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>
              <a:lnSpc>
                <a:spcPts val="2220"/>
              </a:lnSpc>
            </a:pPr>
            <a:r>
              <a:rPr b="1" lang="en-US" sz="2220" spc="-1" strike="noStrike">
                <a:solidFill>
                  <a:srgbClr val="fdfbfb"/>
                </a:solidFill>
                <a:latin typeface="Evolventa Bold"/>
                <a:ea typeface="Evolventa Bold"/>
              </a:rPr>
              <a:t>Производственный розлив, организованный непосредственно у скважины, позволяет сохранить неизменным уникальный состав природной воды.</a:t>
            </a:r>
            <a:endParaRPr b="0" lang="ru-RU" sz="2220" spc="-1" strike="noStrike">
              <a:latin typeface="Arial"/>
            </a:endParaRPr>
          </a:p>
          <a:p>
            <a:pPr algn="ctr">
              <a:lnSpc>
                <a:spcPts val="2220"/>
              </a:lnSpc>
            </a:pPr>
            <a:endParaRPr b="0" lang="ru-RU" sz="222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dfbf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Freeform 2"/>
          <p:cNvSpPr/>
          <p:nvPr/>
        </p:nvSpPr>
        <p:spPr>
          <a:xfrm>
            <a:off x="-2494080" y="-2539800"/>
            <a:ext cx="20809800" cy="13872960"/>
          </a:xfrm>
          <a:custGeom>
            <a:avLst/>
            <a:gdLst/>
            <a:ahLst/>
            <a:rect l="l" t="t" r="r" b="b"/>
            <a:pathLst>
              <a:path w="20810675" h="13873783">
                <a:moveTo>
                  <a:pt x="0" y="0"/>
                </a:moveTo>
                <a:lnTo>
                  <a:pt x="20810675" y="0"/>
                </a:lnTo>
                <a:lnTo>
                  <a:pt x="20810675" y="13873783"/>
                </a:lnTo>
                <a:lnTo>
                  <a:pt x="0" y="13873783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84" name="Freeform 3"/>
          <p:cNvSpPr/>
          <p:nvPr/>
        </p:nvSpPr>
        <p:spPr>
          <a:xfrm>
            <a:off x="2372040" y="-1229040"/>
            <a:ext cx="7323120" cy="5580000"/>
          </a:xfrm>
          <a:custGeom>
            <a:avLst/>
            <a:gdLst/>
            <a:ahLst/>
            <a:rect l="l" t="t" r="r" b="b"/>
            <a:pathLst>
              <a:path w="5516479" h="3592607">
                <a:moveTo>
                  <a:pt x="0" y="0"/>
                </a:moveTo>
                <a:lnTo>
                  <a:pt x="5516479" y="0"/>
                </a:lnTo>
                <a:lnTo>
                  <a:pt x="5516479" y="3592607"/>
                </a:lnTo>
                <a:lnTo>
                  <a:pt x="0" y="3592607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grpSp>
        <p:nvGrpSpPr>
          <p:cNvPr id="85" name="Group 4"/>
          <p:cNvGrpSpPr/>
          <p:nvPr/>
        </p:nvGrpSpPr>
        <p:grpSpPr>
          <a:xfrm>
            <a:off x="530280" y="4179960"/>
            <a:ext cx="4614480" cy="1119600"/>
            <a:chOff x="530280" y="4179960"/>
            <a:chExt cx="4614480" cy="1119600"/>
          </a:xfrm>
        </p:grpSpPr>
        <p:sp>
          <p:nvSpPr>
            <p:cNvPr id="86" name="Freeform 5"/>
            <p:cNvSpPr/>
            <p:nvPr/>
          </p:nvSpPr>
          <p:spPr>
            <a:xfrm>
              <a:off x="530280" y="4432320"/>
              <a:ext cx="4614480" cy="867240"/>
            </a:xfrm>
            <a:custGeom>
              <a:avLst/>
              <a:gdLst/>
              <a:ahLst/>
              <a:rect l="l" t="t" r="r" b="b"/>
              <a:pathLst>
                <a:path w="1215520" h="196593">
                  <a:moveTo>
                    <a:pt x="85552" y="0"/>
                  </a:moveTo>
                  <a:lnTo>
                    <a:pt x="1129968" y="0"/>
                  </a:lnTo>
                  <a:cubicBezTo>
                    <a:pt x="1177217" y="0"/>
                    <a:pt x="1215520" y="38303"/>
                    <a:pt x="1215520" y="85552"/>
                  </a:cubicBezTo>
                  <a:lnTo>
                    <a:pt x="1215520" y="111041"/>
                  </a:lnTo>
                  <a:cubicBezTo>
                    <a:pt x="1215520" y="158290"/>
                    <a:pt x="1177217" y="196593"/>
                    <a:pt x="1129968" y="196593"/>
                  </a:cubicBezTo>
                  <a:lnTo>
                    <a:pt x="85552" y="196593"/>
                  </a:lnTo>
                  <a:cubicBezTo>
                    <a:pt x="38303" y="196593"/>
                    <a:pt x="0" y="158290"/>
                    <a:pt x="0" y="111041"/>
                  </a:cubicBezTo>
                  <a:lnTo>
                    <a:pt x="0" y="85552"/>
                  </a:lnTo>
                  <a:cubicBezTo>
                    <a:pt x="0" y="38303"/>
                    <a:pt x="38303" y="0"/>
                    <a:pt x="85552" y="0"/>
                  </a:cubicBezTo>
                  <a:close/>
                </a:path>
              </a:pathLst>
            </a:custGeom>
            <a:solidFill>
              <a:srgbClr val="fdfbfb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7" name="TextBox 6"/>
            <p:cNvSpPr/>
            <p:nvPr/>
          </p:nvSpPr>
          <p:spPr>
            <a:xfrm>
              <a:off x="530280" y="4179960"/>
              <a:ext cx="4614480" cy="111960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88" name="Freeform 7"/>
          <p:cNvSpPr/>
          <p:nvPr/>
        </p:nvSpPr>
        <p:spPr>
          <a:xfrm>
            <a:off x="688320" y="4483800"/>
            <a:ext cx="362160" cy="595080"/>
          </a:xfrm>
          <a:custGeom>
            <a:avLst/>
            <a:gdLst/>
            <a:ahLst/>
            <a:rect l="l" t="t" r="r" b="b"/>
            <a:pathLst>
              <a:path w="362806" h="595652">
                <a:moveTo>
                  <a:pt x="0" y="0"/>
                </a:moveTo>
                <a:lnTo>
                  <a:pt x="362806" y="0"/>
                </a:lnTo>
                <a:lnTo>
                  <a:pt x="362806" y="595652"/>
                </a:lnTo>
                <a:lnTo>
                  <a:pt x="0" y="595652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3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89" name="Freeform 8"/>
          <p:cNvSpPr/>
          <p:nvPr/>
        </p:nvSpPr>
        <p:spPr>
          <a:xfrm>
            <a:off x="11604960" y="3418920"/>
            <a:ext cx="6682320" cy="6197760"/>
          </a:xfrm>
          <a:custGeom>
            <a:avLst/>
            <a:gdLst/>
            <a:ahLst/>
            <a:rect l="l" t="t" r="r" b="b"/>
            <a:pathLst>
              <a:path w="6682929" h="6198445">
                <a:moveTo>
                  <a:pt x="0" y="0"/>
                </a:moveTo>
                <a:lnTo>
                  <a:pt x="6682929" y="0"/>
                </a:lnTo>
                <a:lnTo>
                  <a:pt x="6682929" y="6198446"/>
                </a:lnTo>
                <a:lnTo>
                  <a:pt x="0" y="6198446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4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90" name="Freeform 9"/>
          <p:cNvSpPr/>
          <p:nvPr/>
        </p:nvSpPr>
        <p:spPr>
          <a:xfrm>
            <a:off x="13423680" y="5130360"/>
            <a:ext cx="395640" cy="1153080"/>
          </a:xfrm>
          <a:custGeom>
            <a:avLst/>
            <a:gdLst/>
            <a:ahLst/>
            <a:rect l="l" t="t" r="r" b="b"/>
            <a:pathLst>
              <a:path w="396485" h="1153794">
                <a:moveTo>
                  <a:pt x="0" y="0"/>
                </a:moveTo>
                <a:lnTo>
                  <a:pt x="396486" y="0"/>
                </a:lnTo>
                <a:lnTo>
                  <a:pt x="396486" y="1153794"/>
                </a:lnTo>
                <a:lnTo>
                  <a:pt x="0" y="1153794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5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91" name="TextBox 10"/>
          <p:cNvSpPr/>
          <p:nvPr/>
        </p:nvSpPr>
        <p:spPr>
          <a:xfrm>
            <a:off x="543240" y="4624200"/>
            <a:ext cx="4456080" cy="350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>
              <a:lnSpc>
                <a:spcPts val="2761"/>
              </a:lnSpc>
            </a:pPr>
            <a:r>
              <a:rPr b="1" lang="en-US" sz="2000" spc="-1" strike="noStrike">
                <a:solidFill>
                  <a:srgbClr val="191919"/>
                </a:solidFill>
                <a:latin typeface="Evolventa Bold"/>
                <a:ea typeface="Evolventa Bold"/>
              </a:rPr>
              <a:t>&gt; 100 000 000л </a:t>
            </a:r>
            <a:r>
              <a:rPr b="1" lang="ru-RU" sz="2000" spc="-1" strike="noStrike">
                <a:solidFill>
                  <a:srgbClr val="191919"/>
                </a:solidFill>
                <a:latin typeface="Evolventa Bold"/>
                <a:ea typeface="Evolventa Bold"/>
              </a:rPr>
              <a:t>произведено</a:t>
            </a:r>
            <a:endParaRPr b="0" lang="ru-RU" sz="2000" spc="-1" strike="noStrike">
              <a:latin typeface="Arial"/>
            </a:endParaRPr>
          </a:p>
        </p:txBody>
      </p:sp>
      <p:sp>
        <p:nvSpPr>
          <p:cNvPr id="92" name="TextBox 11"/>
          <p:cNvSpPr/>
          <p:nvPr/>
        </p:nvSpPr>
        <p:spPr>
          <a:xfrm>
            <a:off x="4680000" y="-360000"/>
            <a:ext cx="2262600" cy="326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>
              <a:lnSpc>
                <a:spcPts val="2574"/>
              </a:lnSpc>
            </a:pPr>
            <a:r>
              <a:rPr b="1" lang="en-US" sz="2570" spc="-1" strike="noStrike">
                <a:solidFill>
                  <a:srgbClr val="fdfbfb"/>
                </a:solidFill>
                <a:latin typeface="Evolventa Bold"/>
                <a:ea typeface="Evolventa Bold"/>
              </a:rPr>
              <a:t>О ЗАВОДЕ </a:t>
            </a:r>
            <a:endParaRPr b="0" lang="ru-RU" sz="2570" spc="-1" strike="noStrike">
              <a:latin typeface="Arial"/>
            </a:endParaRPr>
          </a:p>
        </p:txBody>
      </p:sp>
      <p:sp>
        <p:nvSpPr>
          <p:cNvPr id="93" name="TextBox 12"/>
          <p:cNvSpPr/>
          <p:nvPr/>
        </p:nvSpPr>
        <p:spPr>
          <a:xfrm>
            <a:off x="2700000" y="360000"/>
            <a:ext cx="5548680" cy="3547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>
              <a:lnSpc>
                <a:spcPct val="150000"/>
              </a:lnSpc>
            </a:pPr>
            <a:r>
              <a:rPr b="1" lang="en-US" sz="2220" spc="-1" strike="noStrike">
                <a:solidFill>
                  <a:srgbClr val="fdfbfb"/>
                </a:solidFill>
                <a:latin typeface="Evolventa Bold"/>
                <a:ea typeface="Evolventa Bold"/>
              </a:rPr>
              <a:t>Логи</a:t>
            </a:r>
            <a:r>
              <a:rPr b="1" lang="ru-RU" sz="2220" spc="-1" strike="noStrike">
                <a:solidFill>
                  <a:srgbClr val="fdfbfb"/>
                </a:solidFill>
                <a:latin typeface="Evolventa Bold"/>
                <a:ea typeface="Evolventa Bold"/>
              </a:rPr>
              <a:t>сти</a:t>
            </a:r>
            <a:r>
              <a:rPr b="1" lang="en-US" sz="2220" spc="-1" strike="noStrike">
                <a:solidFill>
                  <a:srgbClr val="fdfbfb"/>
                </a:solidFill>
                <a:latin typeface="Evolventa Bold"/>
                <a:ea typeface="Evolventa Bold"/>
              </a:rPr>
              <a:t>ческий комплекс имеет</a:t>
            </a:r>
            <a:endParaRPr b="0" lang="ru-RU" sz="2220" spc="-1" strike="noStrike">
              <a:latin typeface="Arial"/>
            </a:endParaRPr>
          </a:p>
          <a:p>
            <a:pPr algn="ctr">
              <a:lnSpc>
                <a:spcPct val="150000"/>
              </a:lnSpc>
            </a:pPr>
            <a:r>
              <a:rPr b="1" lang="en-US" sz="2220" spc="-1" strike="noStrike">
                <a:solidFill>
                  <a:srgbClr val="fdfbfb"/>
                </a:solidFill>
                <a:latin typeface="Evolventa Bold"/>
                <a:ea typeface="Evolventa Bold"/>
              </a:rPr>
              <a:t> </a:t>
            </a:r>
            <a:r>
              <a:rPr b="1" lang="en-US" sz="2220" spc="-1" strike="noStrike">
                <a:solidFill>
                  <a:srgbClr val="fdfbfb"/>
                </a:solidFill>
                <a:latin typeface="Evolventa Bold"/>
                <a:ea typeface="Evolventa Bold"/>
              </a:rPr>
              <a:t>6 портов и более 2 000</a:t>
            </a:r>
            <a:endParaRPr b="0" lang="ru-RU" sz="2220" spc="-1" strike="noStrike">
              <a:latin typeface="Arial"/>
            </a:endParaRPr>
          </a:p>
          <a:p>
            <a:pPr algn="ctr">
              <a:lnSpc>
                <a:spcPct val="150000"/>
              </a:lnSpc>
            </a:pPr>
            <a:r>
              <a:rPr b="1" lang="en-US" sz="2220" spc="-1" strike="noStrike">
                <a:solidFill>
                  <a:srgbClr val="fdfbfb"/>
                </a:solidFill>
                <a:latin typeface="Evolventa Bold"/>
                <a:ea typeface="Evolventa Bold"/>
              </a:rPr>
              <a:t>паллет</a:t>
            </a:r>
            <a:r>
              <a:rPr b="1" lang="ru-RU" sz="2220" spc="-1" strike="noStrike">
                <a:solidFill>
                  <a:srgbClr val="fdfbfb"/>
                </a:solidFill>
                <a:latin typeface="Evolventa Bold"/>
                <a:ea typeface="Evolventa Bold"/>
              </a:rPr>
              <a:t>о</a:t>
            </a:r>
            <a:r>
              <a:rPr b="1" lang="en-US" sz="2220" spc="-1" strike="noStrike">
                <a:solidFill>
                  <a:srgbClr val="fdfbfb"/>
                </a:solidFill>
                <a:latin typeface="Evolventa Bold"/>
                <a:ea typeface="Evolventa Bold"/>
              </a:rPr>
              <a:t>мест хранения готовой продукции.</a:t>
            </a:r>
            <a:endParaRPr b="0" lang="ru-RU" sz="2220" spc="-1" strike="noStrike">
              <a:latin typeface="Arial"/>
            </a:endParaRPr>
          </a:p>
          <a:p>
            <a:pPr algn="ctr">
              <a:lnSpc>
                <a:spcPct val="150000"/>
              </a:lnSpc>
            </a:pPr>
            <a:r>
              <a:rPr b="1" lang="en-US" sz="2220" spc="-1" strike="noStrike">
                <a:solidFill>
                  <a:srgbClr val="fdfbfb"/>
                </a:solidFill>
                <a:latin typeface="Evolventa Bold"/>
                <a:ea typeface="Evolventa Bold"/>
              </a:rPr>
              <a:t>Производственная мощность линии </a:t>
            </a:r>
            <a:endParaRPr b="0" lang="ru-RU" sz="2220" spc="-1" strike="noStrike">
              <a:latin typeface="Arial"/>
            </a:endParaRPr>
          </a:p>
          <a:p>
            <a:pPr algn="ctr">
              <a:lnSpc>
                <a:spcPct val="150000"/>
              </a:lnSpc>
            </a:pPr>
            <a:r>
              <a:rPr b="1" lang="en-US" sz="2220" spc="-1" strike="noStrike">
                <a:solidFill>
                  <a:srgbClr val="fdfbfb"/>
                </a:solidFill>
                <a:latin typeface="Evolventa Bold"/>
                <a:ea typeface="Evolventa Bold"/>
              </a:rPr>
              <a:t>6 000 бут./час</a:t>
            </a:r>
            <a:endParaRPr b="0" lang="ru-RU" sz="2220" spc="-1" strike="noStrike">
              <a:latin typeface="Arial"/>
            </a:endParaRPr>
          </a:p>
        </p:txBody>
      </p:sp>
      <p:sp>
        <p:nvSpPr>
          <p:cNvPr id="94" name="TextBox 13"/>
          <p:cNvSpPr/>
          <p:nvPr/>
        </p:nvSpPr>
        <p:spPr>
          <a:xfrm>
            <a:off x="12332880" y="773640"/>
            <a:ext cx="5587200" cy="1960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>
              <a:lnSpc>
                <a:spcPts val="2803"/>
              </a:lnSpc>
            </a:pPr>
            <a:r>
              <a:rPr b="1" lang="en-US" sz="2430" spc="-1" strike="noStrike">
                <a:solidFill>
                  <a:srgbClr val="ffffff"/>
                </a:solidFill>
                <a:latin typeface="Evolventa Bold"/>
                <a:ea typeface="Evolventa Bold"/>
              </a:rPr>
              <a:t>ГДЕ ПРОИЗВОДСТВО?</a:t>
            </a:r>
            <a:endParaRPr b="0" lang="ru-RU" sz="2430" spc="-1" strike="noStrike">
              <a:latin typeface="Arial"/>
            </a:endParaRPr>
          </a:p>
          <a:p>
            <a:pPr algn="ctr">
              <a:lnSpc>
                <a:spcPts val="1882"/>
              </a:lnSpc>
            </a:pPr>
            <a:endParaRPr b="0" lang="ru-RU" sz="2430" spc="-1" strike="noStrike">
              <a:latin typeface="Arial"/>
            </a:endParaRPr>
          </a:p>
          <a:p>
            <a:pPr algn="ctr">
              <a:lnSpc>
                <a:spcPts val="2687"/>
              </a:lnSpc>
            </a:pPr>
            <a:r>
              <a:rPr b="1" lang="en-US" sz="2340" spc="-1" strike="noStrike">
                <a:solidFill>
                  <a:srgbClr val="ffffff"/>
                </a:solidFill>
                <a:latin typeface="Evolventa Bold"/>
                <a:ea typeface="Evolventa Bold"/>
              </a:rPr>
              <a:t>Новосибирская обл., </a:t>
            </a:r>
            <a:endParaRPr b="0" lang="ru-RU" sz="2340" spc="-1" strike="noStrike">
              <a:latin typeface="Arial"/>
            </a:endParaRPr>
          </a:p>
          <a:p>
            <a:pPr algn="ctr">
              <a:lnSpc>
                <a:spcPts val="2687"/>
              </a:lnSpc>
            </a:pPr>
            <a:r>
              <a:rPr b="1" lang="en-US" sz="2340" spc="-1" strike="noStrike">
                <a:solidFill>
                  <a:srgbClr val="ffffff"/>
                </a:solidFill>
                <a:latin typeface="Evolventa Bold"/>
                <a:ea typeface="Evolventa Bold"/>
              </a:rPr>
              <a:t>Чановский район, р.п. Чаны, ул. Ленина,</a:t>
            </a:r>
            <a:endParaRPr b="0" lang="ru-RU" sz="2340" spc="-1" strike="noStrike">
              <a:latin typeface="Arial"/>
            </a:endParaRPr>
          </a:p>
          <a:p>
            <a:pPr algn="ctr">
              <a:lnSpc>
                <a:spcPts val="2687"/>
              </a:lnSpc>
            </a:pPr>
            <a:r>
              <a:rPr b="1" lang="en-US" sz="2340" spc="-1" strike="noStrike">
                <a:solidFill>
                  <a:srgbClr val="ffffff"/>
                </a:solidFill>
                <a:latin typeface="Evolventa Bold"/>
                <a:ea typeface="Evolventa Bold"/>
              </a:rPr>
              <a:t>д.251Б.</a:t>
            </a:r>
            <a:endParaRPr b="0" lang="ru-RU" sz="2340" spc="-1" strike="noStrike">
              <a:latin typeface="Arial"/>
            </a:endParaRPr>
          </a:p>
        </p:txBody>
      </p:sp>
      <p:grpSp>
        <p:nvGrpSpPr>
          <p:cNvPr id="95" name="Group 14"/>
          <p:cNvGrpSpPr/>
          <p:nvPr/>
        </p:nvGrpSpPr>
        <p:grpSpPr>
          <a:xfrm>
            <a:off x="543240" y="6510240"/>
            <a:ext cx="4685400" cy="1259280"/>
            <a:chOff x="543240" y="6510240"/>
            <a:chExt cx="4685400" cy="1259280"/>
          </a:xfrm>
        </p:grpSpPr>
        <p:sp>
          <p:nvSpPr>
            <p:cNvPr id="96" name="Freeform 15"/>
            <p:cNvSpPr/>
            <p:nvPr/>
          </p:nvSpPr>
          <p:spPr>
            <a:xfrm>
              <a:off x="543240" y="6761520"/>
              <a:ext cx="4685400" cy="1008000"/>
            </a:xfrm>
            <a:custGeom>
              <a:avLst/>
              <a:gdLst/>
              <a:ahLst/>
              <a:rect l="l" t="t" r="r" b="b"/>
              <a:pathLst>
                <a:path w="1189346" h="229102">
                  <a:moveTo>
                    <a:pt x="87435" y="0"/>
                  </a:moveTo>
                  <a:lnTo>
                    <a:pt x="1101912" y="0"/>
                  </a:lnTo>
                  <a:cubicBezTo>
                    <a:pt x="1150201" y="0"/>
                    <a:pt x="1189346" y="39146"/>
                    <a:pt x="1189346" y="87435"/>
                  </a:cubicBezTo>
                  <a:lnTo>
                    <a:pt x="1189346" y="141668"/>
                  </a:lnTo>
                  <a:cubicBezTo>
                    <a:pt x="1189346" y="189956"/>
                    <a:pt x="1150201" y="229102"/>
                    <a:pt x="1101912" y="229102"/>
                  </a:cubicBezTo>
                  <a:lnTo>
                    <a:pt x="87435" y="229102"/>
                  </a:lnTo>
                  <a:cubicBezTo>
                    <a:pt x="39146" y="229102"/>
                    <a:pt x="0" y="189956"/>
                    <a:pt x="0" y="141668"/>
                  </a:cubicBezTo>
                  <a:lnTo>
                    <a:pt x="0" y="87435"/>
                  </a:lnTo>
                  <a:cubicBezTo>
                    <a:pt x="0" y="39146"/>
                    <a:pt x="39146" y="0"/>
                    <a:pt x="87435" y="0"/>
                  </a:cubicBezTo>
                  <a:close/>
                </a:path>
              </a:pathLst>
            </a:custGeom>
            <a:solidFill>
              <a:srgbClr val="fdfbfb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7" name="TextBox 16"/>
            <p:cNvSpPr/>
            <p:nvPr/>
          </p:nvSpPr>
          <p:spPr>
            <a:xfrm>
              <a:off x="543240" y="6510240"/>
              <a:ext cx="4685400" cy="12592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98" name="Freeform 17"/>
          <p:cNvSpPr/>
          <p:nvPr/>
        </p:nvSpPr>
        <p:spPr>
          <a:xfrm>
            <a:off x="766800" y="6642000"/>
            <a:ext cx="1015200" cy="1054800"/>
          </a:xfrm>
          <a:custGeom>
            <a:avLst/>
            <a:gdLst/>
            <a:ahLst/>
            <a:rect l="l" t="t" r="r" b="b"/>
            <a:pathLst>
              <a:path w="1015845" h="1055403">
                <a:moveTo>
                  <a:pt x="0" y="0"/>
                </a:moveTo>
                <a:lnTo>
                  <a:pt x="1015845" y="0"/>
                </a:lnTo>
                <a:lnTo>
                  <a:pt x="1015845" y="1055403"/>
                </a:lnTo>
                <a:lnTo>
                  <a:pt x="0" y="1055403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6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99" name="TextBox 18"/>
          <p:cNvSpPr/>
          <p:nvPr/>
        </p:nvSpPr>
        <p:spPr>
          <a:xfrm>
            <a:off x="1558800" y="6958080"/>
            <a:ext cx="2959560" cy="860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>
              <a:lnSpc>
                <a:spcPts val="2259"/>
              </a:lnSpc>
            </a:pPr>
            <a:r>
              <a:rPr b="1" lang="en-US" sz="1960" spc="-1" strike="noStrike">
                <a:solidFill>
                  <a:srgbClr val="191919"/>
                </a:solidFill>
                <a:latin typeface="Evolventa Bold"/>
                <a:ea typeface="Evolventa Bold"/>
              </a:rPr>
              <a:t>собственная скважина</a:t>
            </a:r>
            <a:endParaRPr b="0" lang="ru-RU" sz="1960" spc="-1" strike="noStrike">
              <a:latin typeface="Arial"/>
            </a:endParaRPr>
          </a:p>
          <a:p>
            <a:pPr algn="ctr">
              <a:lnSpc>
                <a:spcPts val="2259"/>
              </a:lnSpc>
            </a:pPr>
            <a:r>
              <a:rPr b="1" lang="en-US" sz="1960" spc="-1" strike="noStrike">
                <a:solidFill>
                  <a:srgbClr val="191919"/>
                </a:solidFill>
                <a:latin typeface="Evolventa Bold"/>
                <a:ea typeface="Evolventa Bold"/>
              </a:rPr>
              <a:t>№</a:t>
            </a:r>
            <a:r>
              <a:rPr b="1" lang="en-US" sz="1960" spc="-1" strike="noStrike">
                <a:solidFill>
                  <a:srgbClr val="191919"/>
                </a:solidFill>
                <a:latin typeface="Evolventa Bold"/>
                <a:ea typeface="Evolventa Bold"/>
              </a:rPr>
              <a:t>33-36</a:t>
            </a:r>
            <a:r>
              <a:rPr b="0" lang="ru-RU" sz="1960" spc="-1" strike="noStrike">
                <a:solidFill>
                  <a:srgbClr val="000000"/>
                </a:solidFill>
                <a:latin typeface="Arial"/>
                <a:ea typeface="DejaVu Sans"/>
              </a:rPr>
              <a:t> (</a:t>
            </a:r>
            <a:r>
              <a:rPr b="1" lang="en-US" sz="1960" spc="-1" strike="noStrike">
                <a:solidFill>
                  <a:srgbClr val="191919"/>
                </a:solidFill>
                <a:latin typeface="Evolventa Bold"/>
                <a:ea typeface="Evolventa Bold"/>
              </a:rPr>
              <a:t>1120м</a:t>
            </a:r>
            <a:r>
              <a:rPr b="1" lang="ru-RU" sz="1960" spc="-1" strike="noStrike">
                <a:solidFill>
                  <a:srgbClr val="191919"/>
                </a:solidFill>
                <a:latin typeface="Evolventa Bold"/>
                <a:ea typeface="Evolventa Bold"/>
              </a:rPr>
              <a:t>)</a:t>
            </a:r>
            <a:endParaRPr b="0" lang="ru-RU" sz="1960" spc="-1" strike="noStrike">
              <a:latin typeface="Arial"/>
            </a:endParaRPr>
          </a:p>
        </p:txBody>
      </p:sp>
      <p:grpSp>
        <p:nvGrpSpPr>
          <p:cNvPr id="100" name="Group 19"/>
          <p:cNvGrpSpPr/>
          <p:nvPr/>
        </p:nvGrpSpPr>
        <p:grpSpPr>
          <a:xfrm>
            <a:off x="552240" y="7772760"/>
            <a:ext cx="4614480" cy="1199160"/>
            <a:chOff x="552240" y="7772760"/>
            <a:chExt cx="4614480" cy="1199160"/>
          </a:xfrm>
        </p:grpSpPr>
        <p:sp>
          <p:nvSpPr>
            <p:cNvPr id="101" name="Freeform 20"/>
            <p:cNvSpPr/>
            <p:nvPr/>
          </p:nvSpPr>
          <p:spPr>
            <a:xfrm>
              <a:off x="552240" y="8035200"/>
              <a:ext cx="4614480" cy="936360"/>
            </a:xfrm>
            <a:custGeom>
              <a:avLst/>
              <a:gdLst/>
              <a:ahLst/>
              <a:rect l="l" t="t" r="r" b="b"/>
              <a:pathLst>
                <a:path w="1215520" h="203754">
                  <a:moveTo>
                    <a:pt x="85552" y="0"/>
                  </a:moveTo>
                  <a:lnTo>
                    <a:pt x="1129968" y="0"/>
                  </a:lnTo>
                  <a:cubicBezTo>
                    <a:pt x="1177217" y="0"/>
                    <a:pt x="1215520" y="38303"/>
                    <a:pt x="1215520" y="85552"/>
                  </a:cubicBezTo>
                  <a:lnTo>
                    <a:pt x="1215520" y="118202"/>
                  </a:lnTo>
                  <a:cubicBezTo>
                    <a:pt x="1215520" y="165451"/>
                    <a:pt x="1177217" y="203754"/>
                    <a:pt x="1129968" y="203754"/>
                  </a:cubicBezTo>
                  <a:lnTo>
                    <a:pt x="85552" y="203754"/>
                  </a:lnTo>
                  <a:cubicBezTo>
                    <a:pt x="38303" y="203754"/>
                    <a:pt x="0" y="165451"/>
                    <a:pt x="0" y="118202"/>
                  </a:cubicBezTo>
                  <a:lnTo>
                    <a:pt x="0" y="85552"/>
                  </a:lnTo>
                  <a:cubicBezTo>
                    <a:pt x="0" y="38303"/>
                    <a:pt x="38303" y="0"/>
                    <a:pt x="85552" y="0"/>
                  </a:cubicBezTo>
                  <a:close/>
                </a:path>
              </a:pathLst>
            </a:custGeom>
            <a:solidFill>
              <a:srgbClr val="fdfbfb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2" name="TextBox 21"/>
            <p:cNvSpPr/>
            <p:nvPr/>
          </p:nvSpPr>
          <p:spPr>
            <a:xfrm>
              <a:off x="552240" y="7772760"/>
              <a:ext cx="4614480" cy="11991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103" name="Freeform 22"/>
          <p:cNvSpPr/>
          <p:nvPr/>
        </p:nvSpPr>
        <p:spPr>
          <a:xfrm>
            <a:off x="616680" y="8251560"/>
            <a:ext cx="909360" cy="593280"/>
          </a:xfrm>
          <a:custGeom>
            <a:avLst/>
            <a:gdLst/>
            <a:ahLst/>
            <a:rect l="l" t="t" r="r" b="b"/>
            <a:pathLst>
              <a:path w="798223" h="432492">
                <a:moveTo>
                  <a:pt x="0" y="0"/>
                </a:moveTo>
                <a:lnTo>
                  <a:pt x="798224" y="0"/>
                </a:lnTo>
                <a:lnTo>
                  <a:pt x="798224" y="432492"/>
                </a:lnTo>
                <a:lnTo>
                  <a:pt x="0" y="432492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7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04" name="TextBox 23"/>
          <p:cNvSpPr/>
          <p:nvPr/>
        </p:nvSpPr>
        <p:spPr>
          <a:xfrm>
            <a:off x="1461960" y="8082000"/>
            <a:ext cx="3134520" cy="700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>
              <a:lnSpc>
                <a:spcPts val="2761"/>
              </a:lnSpc>
            </a:pPr>
            <a:r>
              <a:rPr b="1" lang="en-US" sz="2000" spc="-1" strike="noStrike">
                <a:solidFill>
                  <a:srgbClr val="191919"/>
                </a:solidFill>
                <a:latin typeface="Evolventa Bold"/>
                <a:ea typeface="Evolventa Bold"/>
              </a:rPr>
              <a:t>своевременные </a:t>
            </a:r>
            <a:r>
              <a:rPr b="1" lang="ru-RU" sz="2000" spc="-1" strike="noStrike">
                <a:solidFill>
                  <a:srgbClr val="191919"/>
                </a:solidFill>
                <a:latin typeface="Evolventa Bold"/>
                <a:ea typeface="Evolventa Bold"/>
              </a:rPr>
              <a:t>отгрузки и </a:t>
            </a:r>
            <a:r>
              <a:rPr b="1" lang="en-US" sz="2000" spc="-1" strike="noStrike">
                <a:solidFill>
                  <a:srgbClr val="191919"/>
                </a:solidFill>
                <a:latin typeface="Evolventa Bold"/>
                <a:ea typeface="Evolventa Bold"/>
              </a:rPr>
              <a:t>поставки</a:t>
            </a:r>
            <a:endParaRPr b="0" lang="ru-RU" sz="2000" spc="-1" strike="noStrike">
              <a:latin typeface="Arial"/>
            </a:endParaRPr>
          </a:p>
        </p:txBody>
      </p:sp>
      <p:grpSp>
        <p:nvGrpSpPr>
          <p:cNvPr id="105" name="Group 24"/>
          <p:cNvGrpSpPr/>
          <p:nvPr/>
        </p:nvGrpSpPr>
        <p:grpSpPr>
          <a:xfrm>
            <a:off x="481320" y="5328360"/>
            <a:ext cx="4685400" cy="1189800"/>
            <a:chOff x="481320" y="5328360"/>
            <a:chExt cx="4685400" cy="1189800"/>
          </a:xfrm>
        </p:grpSpPr>
        <p:sp>
          <p:nvSpPr>
            <p:cNvPr id="106" name="Freeform 25"/>
            <p:cNvSpPr/>
            <p:nvPr/>
          </p:nvSpPr>
          <p:spPr>
            <a:xfrm>
              <a:off x="481320" y="5569200"/>
              <a:ext cx="4685400" cy="948600"/>
            </a:xfrm>
            <a:custGeom>
              <a:avLst/>
              <a:gdLst/>
              <a:ahLst/>
              <a:rect l="l" t="t" r="r" b="b"/>
              <a:pathLst>
                <a:path w="1234161" h="225182">
                  <a:moveTo>
                    <a:pt x="84260" y="0"/>
                  </a:moveTo>
                  <a:lnTo>
                    <a:pt x="1149901" y="0"/>
                  </a:lnTo>
                  <a:cubicBezTo>
                    <a:pt x="1196436" y="0"/>
                    <a:pt x="1234161" y="37724"/>
                    <a:pt x="1234161" y="84260"/>
                  </a:cubicBezTo>
                  <a:lnTo>
                    <a:pt x="1234161" y="140922"/>
                  </a:lnTo>
                  <a:cubicBezTo>
                    <a:pt x="1234161" y="163269"/>
                    <a:pt x="1225283" y="184701"/>
                    <a:pt x="1209482" y="200503"/>
                  </a:cubicBezTo>
                  <a:cubicBezTo>
                    <a:pt x="1193680" y="216305"/>
                    <a:pt x="1172248" y="225182"/>
                    <a:pt x="1149901" y="225182"/>
                  </a:cubicBezTo>
                  <a:lnTo>
                    <a:pt x="84260" y="225182"/>
                  </a:lnTo>
                  <a:cubicBezTo>
                    <a:pt x="61913" y="225182"/>
                    <a:pt x="40481" y="216305"/>
                    <a:pt x="24679" y="200503"/>
                  </a:cubicBezTo>
                  <a:cubicBezTo>
                    <a:pt x="8877" y="184701"/>
                    <a:pt x="0" y="163269"/>
                    <a:pt x="0" y="140922"/>
                  </a:cubicBezTo>
                  <a:lnTo>
                    <a:pt x="0" y="84260"/>
                  </a:lnTo>
                  <a:cubicBezTo>
                    <a:pt x="0" y="61913"/>
                    <a:pt x="8877" y="40481"/>
                    <a:pt x="24679" y="24679"/>
                  </a:cubicBezTo>
                  <a:cubicBezTo>
                    <a:pt x="40481" y="8877"/>
                    <a:pt x="61913" y="0"/>
                    <a:pt x="84260" y="0"/>
                  </a:cubicBezTo>
                  <a:close/>
                </a:path>
              </a:pathLst>
            </a:custGeom>
            <a:solidFill>
              <a:srgbClr val="fdfbfb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7" name="TextBox 26"/>
            <p:cNvSpPr/>
            <p:nvPr/>
          </p:nvSpPr>
          <p:spPr>
            <a:xfrm>
              <a:off x="481320" y="5328360"/>
              <a:ext cx="4685400" cy="118980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108" name="Freeform 27"/>
          <p:cNvSpPr/>
          <p:nvPr/>
        </p:nvSpPr>
        <p:spPr>
          <a:xfrm>
            <a:off x="684720" y="5788080"/>
            <a:ext cx="731880" cy="578880"/>
          </a:xfrm>
          <a:custGeom>
            <a:avLst/>
            <a:gdLst/>
            <a:ahLst/>
            <a:rect l="l" t="t" r="r" b="b"/>
            <a:pathLst>
              <a:path w="732696" h="579496">
                <a:moveTo>
                  <a:pt x="0" y="0"/>
                </a:moveTo>
                <a:lnTo>
                  <a:pt x="732697" y="0"/>
                </a:lnTo>
                <a:lnTo>
                  <a:pt x="732697" y="579497"/>
                </a:lnTo>
                <a:lnTo>
                  <a:pt x="0" y="579497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8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09" name="TextBox 28"/>
          <p:cNvSpPr/>
          <p:nvPr/>
        </p:nvSpPr>
        <p:spPr>
          <a:xfrm>
            <a:off x="236520" y="5852160"/>
            <a:ext cx="5604480" cy="350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>
              <a:lnSpc>
                <a:spcPts val="2761"/>
              </a:lnSpc>
            </a:pPr>
            <a:r>
              <a:rPr b="1" lang="en-US" sz="2000" spc="-1" strike="noStrike">
                <a:solidFill>
                  <a:srgbClr val="191919"/>
                </a:solidFill>
                <a:latin typeface="Evolventa Bold"/>
                <a:ea typeface="Evolventa Bold"/>
              </a:rPr>
              <a:t>сертификаты качества</a:t>
            </a:r>
            <a:endParaRPr b="0" lang="ru-RU" sz="2000" spc="-1" strike="noStrike">
              <a:latin typeface="Arial"/>
            </a:endParaRPr>
          </a:p>
        </p:txBody>
      </p:sp>
      <p:grpSp>
        <p:nvGrpSpPr>
          <p:cNvPr id="110" name="Group 29"/>
          <p:cNvGrpSpPr/>
          <p:nvPr/>
        </p:nvGrpSpPr>
        <p:grpSpPr>
          <a:xfrm>
            <a:off x="530280" y="8864640"/>
            <a:ext cx="4685400" cy="1199160"/>
            <a:chOff x="530280" y="8864640"/>
            <a:chExt cx="4685400" cy="1199160"/>
          </a:xfrm>
        </p:grpSpPr>
        <p:sp>
          <p:nvSpPr>
            <p:cNvPr id="111" name="Freeform 30"/>
            <p:cNvSpPr/>
            <p:nvPr/>
          </p:nvSpPr>
          <p:spPr>
            <a:xfrm>
              <a:off x="530280" y="9104400"/>
              <a:ext cx="4685400" cy="959400"/>
            </a:xfrm>
            <a:custGeom>
              <a:avLst/>
              <a:gdLst/>
              <a:ahLst/>
              <a:rect l="l" t="t" r="r" b="b"/>
              <a:pathLst>
                <a:path w="1218664" h="228749">
                  <a:moveTo>
                    <a:pt x="85331" y="0"/>
                  </a:moveTo>
                  <a:lnTo>
                    <a:pt x="1133333" y="0"/>
                  </a:lnTo>
                  <a:cubicBezTo>
                    <a:pt x="1180460" y="0"/>
                    <a:pt x="1218664" y="38204"/>
                    <a:pt x="1218664" y="85331"/>
                  </a:cubicBezTo>
                  <a:lnTo>
                    <a:pt x="1218664" y="143418"/>
                  </a:lnTo>
                  <a:cubicBezTo>
                    <a:pt x="1218664" y="166049"/>
                    <a:pt x="1209674" y="187753"/>
                    <a:pt x="1193671" y="203756"/>
                  </a:cubicBezTo>
                  <a:cubicBezTo>
                    <a:pt x="1177668" y="219759"/>
                    <a:pt x="1155964" y="228749"/>
                    <a:pt x="1133333" y="228749"/>
                  </a:cubicBezTo>
                  <a:lnTo>
                    <a:pt x="85331" y="228749"/>
                  </a:lnTo>
                  <a:cubicBezTo>
                    <a:pt x="38204" y="228749"/>
                    <a:pt x="0" y="190545"/>
                    <a:pt x="0" y="143418"/>
                  </a:cubicBezTo>
                  <a:lnTo>
                    <a:pt x="0" y="85331"/>
                  </a:lnTo>
                  <a:cubicBezTo>
                    <a:pt x="0" y="38204"/>
                    <a:pt x="38204" y="0"/>
                    <a:pt x="85331" y="0"/>
                  </a:cubicBezTo>
                  <a:close/>
                </a:path>
              </a:pathLst>
            </a:custGeom>
            <a:solidFill>
              <a:srgbClr val="fdfbfb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2" name="TextBox 31"/>
            <p:cNvSpPr/>
            <p:nvPr/>
          </p:nvSpPr>
          <p:spPr>
            <a:xfrm>
              <a:off x="530280" y="8864640"/>
              <a:ext cx="4685400" cy="119880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113" name="Freeform 32"/>
          <p:cNvSpPr/>
          <p:nvPr/>
        </p:nvSpPr>
        <p:spPr>
          <a:xfrm>
            <a:off x="761400" y="9218160"/>
            <a:ext cx="645480" cy="686160"/>
          </a:xfrm>
          <a:custGeom>
            <a:avLst/>
            <a:gdLst/>
            <a:ahLst/>
            <a:rect l="l" t="t" r="r" b="b"/>
            <a:pathLst>
              <a:path w="646037" h="686711">
                <a:moveTo>
                  <a:pt x="0" y="0"/>
                </a:moveTo>
                <a:lnTo>
                  <a:pt x="646037" y="0"/>
                </a:lnTo>
                <a:lnTo>
                  <a:pt x="646037" y="686711"/>
                </a:lnTo>
                <a:lnTo>
                  <a:pt x="0" y="686711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9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14" name="TextBox 33"/>
          <p:cNvSpPr/>
          <p:nvPr/>
        </p:nvSpPr>
        <p:spPr>
          <a:xfrm>
            <a:off x="286200" y="9218160"/>
            <a:ext cx="5604480" cy="701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>
              <a:lnSpc>
                <a:spcPts val="2761"/>
              </a:lnSpc>
            </a:pPr>
            <a:r>
              <a:rPr b="1" lang="en-US" sz="2000" spc="-1" strike="noStrike">
                <a:solidFill>
                  <a:srgbClr val="191919"/>
                </a:solidFill>
                <a:latin typeface="Evolventa Bold"/>
                <a:ea typeface="Evolventa Bold"/>
              </a:rPr>
              <a:t>экологически чистый</a:t>
            </a:r>
            <a:endParaRPr b="0" lang="ru-RU" sz="2000" spc="-1" strike="noStrike">
              <a:latin typeface="Arial"/>
            </a:endParaRPr>
          </a:p>
          <a:p>
            <a:pPr algn="ctr">
              <a:lnSpc>
                <a:spcPts val="2761"/>
              </a:lnSpc>
            </a:pPr>
            <a:r>
              <a:rPr b="1" lang="en-US" sz="2000" spc="-1" strike="noStrike">
                <a:solidFill>
                  <a:srgbClr val="191919"/>
                </a:solidFill>
                <a:latin typeface="Evolventa Bold"/>
                <a:ea typeface="Evolventa Bold"/>
              </a:rPr>
              <a:t> </a:t>
            </a:r>
            <a:r>
              <a:rPr b="1" lang="en-US" sz="2000" spc="-1" strike="noStrike">
                <a:solidFill>
                  <a:srgbClr val="191919"/>
                </a:solidFill>
                <a:latin typeface="Evolventa Bold"/>
                <a:ea typeface="Evolventa Bold"/>
              </a:rPr>
              <a:t>продукт</a:t>
            </a:r>
            <a:endParaRPr b="0" lang="ru-RU" sz="2000" spc="-1" strike="noStrike">
              <a:latin typeface="Arial"/>
            </a:endParaRPr>
          </a:p>
        </p:txBody>
      </p:sp>
      <p:sp>
        <p:nvSpPr>
          <p:cNvPr id="115" name="Freeform 34"/>
          <p:cNvSpPr/>
          <p:nvPr/>
        </p:nvSpPr>
        <p:spPr>
          <a:xfrm>
            <a:off x="12332880" y="23040"/>
            <a:ext cx="5515920" cy="3591720"/>
          </a:xfrm>
          <a:custGeom>
            <a:avLst/>
            <a:gdLst/>
            <a:ahLst/>
            <a:rect l="l" t="t" r="r" b="b"/>
            <a:pathLst>
              <a:path w="5516479" h="3592607">
                <a:moveTo>
                  <a:pt x="0" y="0"/>
                </a:moveTo>
                <a:lnTo>
                  <a:pt x="5516479" y="0"/>
                </a:lnTo>
                <a:lnTo>
                  <a:pt x="5516479" y="3592606"/>
                </a:lnTo>
                <a:lnTo>
                  <a:pt x="0" y="3592606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0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Freeform 2"/>
          <p:cNvSpPr/>
          <p:nvPr/>
        </p:nvSpPr>
        <p:spPr>
          <a:xfrm>
            <a:off x="0" y="0"/>
            <a:ext cx="7290000" cy="5325120"/>
          </a:xfrm>
          <a:custGeom>
            <a:avLst/>
            <a:gdLst/>
            <a:ahLst/>
            <a:rect l="l" t="t" r="r" b="b"/>
            <a:pathLst>
              <a:path w="7290543" h="5325921">
                <a:moveTo>
                  <a:pt x="0" y="0"/>
                </a:moveTo>
                <a:lnTo>
                  <a:pt x="7290543" y="0"/>
                </a:lnTo>
                <a:lnTo>
                  <a:pt x="7290543" y="5325921"/>
                </a:lnTo>
                <a:lnTo>
                  <a:pt x="0" y="5325921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17" name="Freeform 3"/>
          <p:cNvSpPr/>
          <p:nvPr/>
        </p:nvSpPr>
        <p:spPr>
          <a:xfrm>
            <a:off x="6995520" y="0"/>
            <a:ext cx="11291760" cy="5325120"/>
          </a:xfrm>
          <a:custGeom>
            <a:avLst/>
            <a:gdLst/>
            <a:ahLst/>
            <a:rect l="l" t="t" r="r" b="b"/>
            <a:pathLst>
              <a:path w="11292478" h="5325921">
                <a:moveTo>
                  <a:pt x="0" y="0"/>
                </a:moveTo>
                <a:lnTo>
                  <a:pt x="11292478" y="0"/>
                </a:lnTo>
                <a:lnTo>
                  <a:pt x="11292478" y="5325921"/>
                </a:lnTo>
                <a:lnTo>
                  <a:pt x="0" y="5325921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18" name="Freeform 4"/>
          <p:cNvSpPr/>
          <p:nvPr/>
        </p:nvSpPr>
        <p:spPr>
          <a:xfrm>
            <a:off x="0" y="5836680"/>
            <a:ext cx="10572480" cy="3788640"/>
          </a:xfrm>
          <a:custGeom>
            <a:avLst/>
            <a:gdLst/>
            <a:ahLst/>
            <a:rect l="l" t="t" r="r" b="b"/>
            <a:pathLst>
              <a:path w="10573022" h="3789504">
                <a:moveTo>
                  <a:pt x="0" y="0"/>
                </a:moveTo>
                <a:lnTo>
                  <a:pt x="10573022" y="0"/>
                </a:lnTo>
                <a:lnTo>
                  <a:pt x="10573022" y="3789504"/>
                </a:lnTo>
                <a:lnTo>
                  <a:pt x="0" y="3789504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3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grpSp>
        <p:nvGrpSpPr>
          <p:cNvPr id="119" name="Group 5"/>
          <p:cNvGrpSpPr/>
          <p:nvPr/>
        </p:nvGrpSpPr>
        <p:grpSpPr>
          <a:xfrm>
            <a:off x="11879280" y="6110280"/>
            <a:ext cx="4468680" cy="835560"/>
            <a:chOff x="11879280" y="6110280"/>
            <a:chExt cx="4468680" cy="835560"/>
          </a:xfrm>
        </p:grpSpPr>
        <p:sp>
          <p:nvSpPr>
            <p:cNvPr id="120" name="Freeform 6"/>
            <p:cNvSpPr/>
            <p:nvPr/>
          </p:nvSpPr>
          <p:spPr>
            <a:xfrm>
              <a:off x="11879280" y="6219000"/>
              <a:ext cx="4468680" cy="726840"/>
            </a:xfrm>
            <a:custGeom>
              <a:avLst/>
              <a:gdLst/>
              <a:ahLst/>
              <a:rect l="l" t="t" r="r" b="b"/>
              <a:pathLst>
                <a:path w="889981" h="191606">
                  <a:moveTo>
                    <a:pt x="95803" y="0"/>
                  </a:moveTo>
                  <a:lnTo>
                    <a:pt x="794178" y="0"/>
                  </a:lnTo>
                  <a:cubicBezTo>
                    <a:pt x="819587" y="0"/>
                    <a:pt x="843955" y="10094"/>
                    <a:pt x="861921" y="28060"/>
                  </a:cubicBezTo>
                  <a:cubicBezTo>
                    <a:pt x="879888" y="46027"/>
                    <a:pt x="889981" y="70395"/>
                    <a:pt x="889981" y="95803"/>
                  </a:cubicBezTo>
                  <a:lnTo>
                    <a:pt x="889981" y="95803"/>
                  </a:lnTo>
                  <a:cubicBezTo>
                    <a:pt x="889981" y="121212"/>
                    <a:pt x="879888" y="145580"/>
                    <a:pt x="861921" y="163546"/>
                  </a:cubicBezTo>
                  <a:cubicBezTo>
                    <a:pt x="843955" y="181513"/>
                    <a:pt x="819587" y="191606"/>
                    <a:pt x="794178" y="191606"/>
                  </a:cubicBezTo>
                  <a:lnTo>
                    <a:pt x="95803" y="191606"/>
                  </a:lnTo>
                  <a:cubicBezTo>
                    <a:pt x="70395" y="191606"/>
                    <a:pt x="46027" y="181513"/>
                    <a:pt x="28060" y="163546"/>
                  </a:cubicBezTo>
                  <a:cubicBezTo>
                    <a:pt x="10094" y="145580"/>
                    <a:pt x="0" y="121212"/>
                    <a:pt x="0" y="95803"/>
                  </a:cubicBezTo>
                  <a:lnTo>
                    <a:pt x="0" y="95803"/>
                  </a:lnTo>
                  <a:cubicBezTo>
                    <a:pt x="0" y="70395"/>
                    <a:pt x="10094" y="46027"/>
                    <a:pt x="28060" y="28060"/>
                  </a:cubicBezTo>
                  <a:cubicBezTo>
                    <a:pt x="46027" y="10094"/>
                    <a:pt x="70395" y="0"/>
                    <a:pt x="95803" y="0"/>
                  </a:cubicBezTo>
                  <a:close/>
                </a:path>
              </a:pathLst>
            </a:custGeom>
            <a:solidFill>
              <a:srgbClr val="64d4f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1" name="TextBox 7"/>
            <p:cNvSpPr/>
            <p:nvPr/>
          </p:nvSpPr>
          <p:spPr>
            <a:xfrm>
              <a:off x="11879280" y="6110280"/>
              <a:ext cx="4468680" cy="83520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122" name="Freeform 8"/>
          <p:cNvSpPr/>
          <p:nvPr/>
        </p:nvSpPr>
        <p:spPr>
          <a:xfrm>
            <a:off x="13791960" y="7751520"/>
            <a:ext cx="1098360" cy="1098360"/>
          </a:xfrm>
          <a:custGeom>
            <a:avLst/>
            <a:gdLst/>
            <a:ahLst/>
            <a:rect l="l" t="t" r="r" b="b"/>
            <a:pathLst>
              <a:path w="1099086" h="1099086">
                <a:moveTo>
                  <a:pt x="0" y="0"/>
                </a:moveTo>
                <a:lnTo>
                  <a:pt x="1099086" y="0"/>
                </a:lnTo>
                <a:lnTo>
                  <a:pt x="1099086" y="1099086"/>
                </a:lnTo>
                <a:lnTo>
                  <a:pt x="0" y="1099086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4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23" name="Freeform 9"/>
          <p:cNvSpPr/>
          <p:nvPr/>
        </p:nvSpPr>
        <p:spPr>
          <a:xfrm>
            <a:off x="12437280" y="7751520"/>
            <a:ext cx="1063440" cy="1063440"/>
          </a:xfrm>
          <a:custGeom>
            <a:avLst/>
            <a:gdLst/>
            <a:ahLst/>
            <a:rect l="l" t="t" r="r" b="b"/>
            <a:pathLst>
              <a:path w="1064219" h="1064219">
                <a:moveTo>
                  <a:pt x="0" y="0"/>
                </a:moveTo>
                <a:lnTo>
                  <a:pt x="1064220" y="0"/>
                </a:lnTo>
                <a:lnTo>
                  <a:pt x="1064220" y="1064219"/>
                </a:lnTo>
                <a:lnTo>
                  <a:pt x="0" y="1064219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5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24" name="Freeform 10"/>
          <p:cNvSpPr/>
          <p:nvPr/>
        </p:nvSpPr>
        <p:spPr>
          <a:xfrm>
            <a:off x="15365520" y="7696440"/>
            <a:ext cx="1214280" cy="1208160"/>
          </a:xfrm>
          <a:custGeom>
            <a:avLst/>
            <a:gdLst/>
            <a:ahLst/>
            <a:rect l="l" t="t" r="r" b="b"/>
            <a:pathLst>
              <a:path w="1215036" h="1208961">
                <a:moveTo>
                  <a:pt x="0" y="0"/>
                </a:moveTo>
                <a:lnTo>
                  <a:pt x="1215036" y="0"/>
                </a:lnTo>
                <a:lnTo>
                  <a:pt x="1215036" y="1208961"/>
                </a:lnTo>
                <a:lnTo>
                  <a:pt x="0" y="1208961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6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grpSp>
        <p:nvGrpSpPr>
          <p:cNvPr id="125" name="Group 11"/>
          <p:cNvGrpSpPr/>
          <p:nvPr/>
        </p:nvGrpSpPr>
        <p:grpSpPr>
          <a:xfrm>
            <a:off x="12145320" y="6317640"/>
            <a:ext cx="4979160" cy="1251000"/>
            <a:chOff x="12145320" y="6317640"/>
            <a:chExt cx="4979160" cy="1251000"/>
          </a:xfrm>
        </p:grpSpPr>
        <p:sp>
          <p:nvSpPr>
            <p:cNvPr id="126" name="TextBox 12"/>
            <p:cNvSpPr/>
            <p:nvPr/>
          </p:nvSpPr>
          <p:spPr>
            <a:xfrm>
              <a:off x="12145320" y="6317640"/>
              <a:ext cx="3936600" cy="125100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spAutoFit/>
            </a:bodyPr>
            <a:p>
              <a:pPr algn="ctr">
                <a:lnSpc>
                  <a:spcPts val="4927"/>
                </a:lnSpc>
              </a:pPr>
              <a:r>
                <a:rPr b="1" lang="ru-RU" sz="4100" spc="-1" strike="noStrike">
                  <a:solidFill>
                    <a:srgbClr val="ffffff"/>
                  </a:solidFill>
                  <a:latin typeface="Bebas Neue Cyrillic"/>
                  <a:ea typeface="Bebas Neue Cyrillic"/>
                </a:rPr>
                <a:t>МЫ В СОЦСЕТЯХ</a:t>
              </a:r>
              <a:endParaRPr b="0" lang="ru-RU" sz="4100" spc="-1" strike="noStrike">
                <a:latin typeface="Arial"/>
              </a:endParaRPr>
            </a:p>
          </p:txBody>
        </p:sp>
        <p:sp>
          <p:nvSpPr>
            <p:cNvPr id="127" name="TextBox 13"/>
            <p:cNvSpPr/>
            <p:nvPr/>
          </p:nvSpPr>
          <p:spPr>
            <a:xfrm>
              <a:off x="13586760" y="7290360"/>
              <a:ext cx="3537720" cy="25380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128" name="AutoShape 14"/>
          <p:cNvSpPr/>
          <p:nvPr/>
        </p:nvSpPr>
        <p:spPr>
          <a:xfrm>
            <a:off x="11225880" y="5946120"/>
            <a:ext cx="360" cy="3063600"/>
          </a:xfrm>
          <a:prstGeom prst="line">
            <a:avLst/>
          </a:prstGeom>
          <a:ln w="38100">
            <a:solidFill>
              <a:srgbClr val="64d4f2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94cae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Freeform 2"/>
          <p:cNvSpPr/>
          <p:nvPr/>
        </p:nvSpPr>
        <p:spPr>
          <a:xfrm>
            <a:off x="83160" y="86760"/>
            <a:ext cx="8761320" cy="7556040"/>
          </a:xfrm>
          <a:custGeom>
            <a:avLst/>
            <a:gdLst/>
            <a:ahLst/>
            <a:rect l="l" t="t" r="r" b="b"/>
            <a:pathLst>
              <a:path w="8761886" h="7556727">
                <a:moveTo>
                  <a:pt x="0" y="0"/>
                </a:moveTo>
                <a:lnTo>
                  <a:pt x="8761887" y="0"/>
                </a:lnTo>
                <a:lnTo>
                  <a:pt x="8761887" y="7556727"/>
                </a:lnTo>
                <a:lnTo>
                  <a:pt x="0" y="7556727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grpSp>
        <p:nvGrpSpPr>
          <p:cNvPr id="130" name="Group 3"/>
          <p:cNvGrpSpPr/>
          <p:nvPr/>
        </p:nvGrpSpPr>
        <p:grpSpPr>
          <a:xfrm>
            <a:off x="9058680" y="270000"/>
            <a:ext cx="4075920" cy="6729480"/>
            <a:chOff x="9058680" y="270000"/>
            <a:chExt cx="4075920" cy="6729480"/>
          </a:xfrm>
        </p:grpSpPr>
        <p:sp>
          <p:nvSpPr>
            <p:cNvPr id="131" name="Freeform 4"/>
            <p:cNvSpPr/>
            <p:nvPr/>
          </p:nvSpPr>
          <p:spPr>
            <a:xfrm rot="5400000">
              <a:off x="7605360" y="1723320"/>
              <a:ext cx="6729480" cy="3822480"/>
            </a:xfrm>
            <a:custGeom>
              <a:avLst/>
              <a:gdLst/>
              <a:ahLst/>
              <a:rect l="l" t="t" r="r" b="b"/>
              <a:pathLst>
                <a:path w="1772561" h="1006971">
                  <a:moveTo>
                    <a:pt x="58667" y="0"/>
                  </a:moveTo>
                  <a:lnTo>
                    <a:pt x="1713894" y="0"/>
                  </a:lnTo>
                  <a:cubicBezTo>
                    <a:pt x="1729454" y="0"/>
                    <a:pt x="1744376" y="6181"/>
                    <a:pt x="1755378" y="17183"/>
                  </a:cubicBezTo>
                  <a:cubicBezTo>
                    <a:pt x="1766380" y="28185"/>
                    <a:pt x="1772561" y="43107"/>
                    <a:pt x="1772561" y="58667"/>
                  </a:cubicBezTo>
                  <a:lnTo>
                    <a:pt x="1772561" y="948305"/>
                  </a:lnTo>
                  <a:cubicBezTo>
                    <a:pt x="1772561" y="963864"/>
                    <a:pt x="1766380" y="978786"/>
                    <a:pt x="1755378" y="989788"/>
                  </a:cubicBezTo>
                  <a:cubicBezTo>
                    <a:pt x="1744376" y="1000791"/>
                    <a:pt x="1729454" y="1006971"/>
                    <a:pt x="1713894" y="1006971"/>
                  </a:cubicBezTo>
                  <a:lnTo>
                    <a:pt x="58667" y="1006971"/>
                  </a:lnTo>
                  <a:cubicBezTo>
                    <a:pt x="43107" y="1006971"/>
                    <a:pt x="28185" y="1000791"/>
                    <a:pt x="17183" y="989788"/>
                  </a:cubicBezTo>
                  <a:cubicBezTo>
                    <a:pt x="6181" y="978786"/>
                    <a:pt x="0" y="963864"/>
                    <a:pt x="0" y="948305"/>
                  </a:cubicBezTo>
                  <a:lnTo>
                    <a:pt x="0" y="58667"/>
                  </a:lnTo>
                  <a:cubicBezTo>
                    <a:pt x="0" y="43107"/>
                    <a:pt x="6181" y="28185"/>
                    <a:pt x="17183" y="17183"/>
                  </a:cubicBezTo>
                  <a:cubicBezTo>
                    <a:pt x="28185" y="6181"/>
                    <a:pt x="43107" y="0"/>
                    <a:pt x="58667" y="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2" name="TextBox 5"/>
            <p:cNvSpPr/>
            <p:nvPr/>
          </p:nvSpPr>
          <p:spPr>
            <a:xfrm rot="5400000">
              <a:off x="7731720" y="1596600"/>
              <a:ext cx="6729480" cy="40759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133" name="Freeform 6"/>
          <p:cNvSpPr/>
          <p:nvPr/>
        </p:nvSpPr>
        <p:spPr>
          <a:xfrm>
            <a:off x="0" y="-42840"/>
            <a:ext cx="3233880" cy="2157480"/>
          </a:xfrm>
          <a:custGeom>
            <a:avLst/>
            <a:gdLst/>
            <a:ahLst/>
            <a:rect l="l" t="t" r="r" b="b"/>
            <a:pathLst>
              <a:path w="3234597" h="2158267">
                <a:moveTo>
                  <a:pt x="0" y="0"/>
                </a:moveTo>
                <a:lnTo>
                  <a:pt x="3234597" y="0"/>
                </a:lnTo>
                <a:lnTo>
                  <a:pt x="3234597" y="2158267"/>
                </a:lnTo>
                <a:lnTo>
                  <a:pt x="0" y="2158267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grpSp>
        <p:nvGrpSpPr>
          <p:cNvPr id="134" name="Group 7"/>
          <p:cNvGrpSpPr/>
          <p:nvPr/>
        </p:nvGrpSpPr>
        <p:grpSpPr>
          <a:xfrm>
            <a:off x="706680" y="7317720"/>
            <a:ext cx="4358160" cy="1534320"/>
            <a:chOff x="706680" y="7317720"/>
            <a:chExt cx="4358160" cy="1534320"/>
          </a:xfrm>
        </p:grpSpPr>
        <p:sp>
          <p:nvSpPr>
            <p:cNvPr id="135" name="Freeform 8"/>
            <p:cNvSpPr/>
            <p:nvPr/>
          </p:nvSpPr>
          <p:spPr>
            <a:xfrm>
              <a:off x="706680" y="7534800"/>
              <a:ext cx="4358160" cy="1317240"/>
            </a:xfrm>
            <a:custGeom>
              <a:avLst/>
              <a:gdLst/>
              <a:ahLst/>
              <a:rect l="l" t="t" r="r" b="b"/>
              <a:pathLst>
                <a:path w="1148004" h="347101">
                  <a:moveTo>
                    <a:pt x="35523" y="0"/>
                  </a:moveTo>
                  <a:lnTo>
                    <a:pt x="1112482" y="0"/>
                  </a:lnTo>
                  <a:cubicBezTo>
                    <a:pt x="1121903" y="0"/>
                    <a:pt x="1130938" y="3743"/>
                    <a:pt x="1137600" y="10404"/>
                  </a:cubicBezTo>
                  <a:cubicBezTo>
                    <a:pt x="1144262" y="17066"/>
                    <a:pt x="1148004" y="26102"/>
                    <a:pt x="1148004" y="35523"/>
                  </a:cubicBezTo>
                  <a:lnTo>
                    <a:pt x="1148004" y="311578"/>
                  </a:lnTo>
                  <a:cubicBezTo>
                    <a:pt x="1148004" y="331197"/>
                    <a:pt x="1132100" y="347101"/>
                    <a:pt x="1112482" y="347101"/>
                  </a:cubicBezTo>
                  <a:lnTo>
                    <a:pt x="35523" y="347101"/>
                  </a:lnTo>
                  <a:cubicBezTo>
                    <a:pt x="26102" y="347101"/>
                    <a:pt x="17066" y="343358"/>
                    <a:pt x="10404" y="336696"/>
                  </a:cubicBezTo>
                  <a:cubicBezTo>
                    <a:pt x="3743" y="330035"/>
                    <a:pt x="0" y="320999"/>
                    <a:pt x="0" y="311578"/>
                  </a:cubicBezTo>
                  <a:lnTo>
                    <a:pt x="0" y="35523"/>
                  </a:lnTo>
                  <a:cubicBezTo>
                    <a:pt x="0" y="26102"/>
                    <a:pt x="3743" y="17066"/>
                    <a:pt x="10404" y="10404"/>
                  </a:cubicBezTo>
                  <a:cubicBezTo>
                    <a:pt x="17066" y="3743"/>
                    <a:pt x="26102" y="0"/>
                    <a:pt x="35523" y="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6" name="TextBox 9"/>
            <p:cNvSpPr/>
            <p:nvPr/>
          </p:nvSpPr>
          <p:spPr>
            <a:xfrm>
              <a:off x="706680" y="7317720"/>
              <a:ext cx="4358160" cy="15343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254160" rIns="254160" tIns="254160" bIns="254160" anchor="ctr">
              <a:noAutofit/>
            </a:bodyPr>
            <a:p>
              <a:pPr algn="ctr">
                <a:lnSpc>
                  <a:spcPts val="2279"/>
                </a:lnSpc>
              </a:pPr>
              <a:r>
                <a:rPr b="1" lang="en-US" sz="1900" spc="-1" strike="noStrike">
                  <a:solidFill>
                    <a:srgbClr val="ff3131"/>
                  </a:solidFill>
                  <a:latin typeface="Evolventa Bold"/>
                  <a:ea typeface="Evolventa Bold"/>
                </a:rPr>
                <a:t>Разрабатываем макет вашей этикетки </a:t>
              </a:r>
              <a:endParaRPr b="0" lang="ru-RU" sz="1900" spc="-1" strike="noStrike">
                <a:latin typeface="Arial"/>
              </a:endParaRPr>
            </a:p>
            <a:p>
              <a:pPr algn="ctr">
                <a:lnSpc>
                  <a:spcPts val="2279"/>
                </a:lnSpc>
              </a:pPr>
              <a:r>
                <a:rPr b="1" lang="ru-RU" sz="1900" spc="-1" strike="noStrike">
                  <a:solidFill>
                    <a:srgbClr val="000000"/>
                  </a:solidFill>
                  <a:latin typeface="Evolventa Bold"/>
                  <a:ea typeface="Evolventa Bold"/>
                </a:rPr>
                <a:t>С</a:t>
              </a:r>
              <a:r>
                <a:rPr b="1" lang="en-US" sz="1900" spc="-1" strike="noStrike">
                  <a:solidFill>
                    <a:srgbClr val="000000"/>
                  </a:solidFill>
                  <a:latin typeface="Evolventa Bold"/>
                  <a:ea typeface="Evolventa Bold"/>
                </a:rPr>
                <a:t>рок: 5 рабочих дней </a:t>
              </a:r>
              <a:endParaRPr b="0" lang="ru-RU" sz="1900" spc="-1" strike="noStrike">
                <a:latin typeface="Arial"/>
              </a:endParaRPr>
            </a:p>
          </p:txBody>
        </p:sp>
      </p:grpSp>
      <p:grpSp>
        <p:nvGrpSpPr>
          <p:cNvPr id="137" name="Group 10"/>
          <p:cNvGrpSpPr/>
          <p:nvPr/>
        </p:nvGrpSpPr>
        <p:grpSpPr>
          <a:xfrm>
            <a:off x="1340280" y="8721000"/>
            <a:ext cx="3085560" cy="1072800"/>
            <a:chOff x="1340280" y="8721000"/>
            <a:chExt cx="3085560" cy="1072800"/>
          </a:xfrm>
        </p:grpSpPr>
        <p:sp>
          <p:nvSpPr>
            <p:cNvPr id="138" name="Freeform 11"/>
            <p:cNvSpPr/>
            <p:nvPr/>
          </p:nvSpPr>
          <p:spPr>
            <a:xfrm>
              <a:off x="1340280" y="8829720"/>
              <a:ext cx="3085560" cy="964080"/>
            </a:xfrm>
            <a:custGeom>
              <a:avLst/>
              <a:gdLst/>
              <a:ahLst/>
              <a:rect l="l" t="t" r="r" b="b"/>
              <a:pathLst>
                <a:path w="812800" h="254113">
                  <a:moveTo>
                    <a:pt x="127056" y="0"/>
                  </a:moveTo>
                  <a:lnTo>
                    <a:pt x="685744" y="0"/>
                  </a:lnTo>
                  <a:cubicBezTo>
                    <a:pt x="755915" y="0"/>
                    <a:pt x="812800" y="56885"/>
                    <a:pt x="812800" y="127056"/>
                  </a:cubicBezTo>
                  <a:lnTo>
                    <a:pt x="812800" y="127056"/>
                  </a:lnTo>
                  <a:cubicBezTo>
                    <a:pt x="812800" y="160754"/>
                    <a:pt x="799414" y="193071"/>
                    <a:pt x="775586" y="216899"/>
                  </a:cubicBezTo>
                  <a:cubicBezTo>
                    <a:pt x="751758" y="240727"/>
                    <a:pt x="719441" y="254113"/>
                    <a:pt x="685744" y="254113"/>
                  </a:cubicBezTo>
                  <a:lnTo>
                    <a:pt x="127056" y="254113"/>
                  </a:lnTo>
                  <a:cubicBezTo>
                    <a:pt x="56885" y="254113"/>
                    <a:pt x="0" y="197228"/>
                    <a:pt x="0" y="127056"/>
                  </a:cubicBezTo>
                  <a:lnTo>
                    <a:pt x="0" y="127056"/>
                  </a:lnTo>
                  <a:cubicBezTo>
                    <a:pt x="0" y="56885"/>
                    <a:pt x="56885" y="0"/>
                    <a:pt x="127056" y="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9" name="TextBox 12"/>
            <p:cNvSpPr/>
            <p:nvPr/>
          </p:nvSpPr>
          <p:spPr>
            <a:xfrm>
              <a:off x="1340280" y="8721000"/>
              <a:ext cx="3085560" cy="10724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grpSp>
        <p:nvGrpSpPr>
          <p:cNvPr id="140" name="Group 13"/>
          <p:cNvGrpSpPr/>
          <p:nvPr/>
        </p:nvGrpSpPr>
        <p:grpSpPr>
          <a:xfrm>
            <a:off x="6940080" y="7249320"/>
            <a:ext cx="4258440" cy="1579680"/>
            <a:chOff x="6940080" y="7249320"/>
            <a:chExt cx="4258440" cy="1579680"/>
          </a:xfrm>
        </p:grpSpPr>
        <p:sp>
          <p:nvSpPr>
            <p:cNvPr id="141" name="Freeform 14"/>
            <p:cNvSpPr/>
            <p:nvPr/>
          </p:nvSpPr>
          <p:spPr>
            <a:xfrm>
              <a:off x="6940080" y="7466400"/>
              <a:ext cx="4258440" cy="1362600"/>
            </a:xfrm>
            <a:custGeom>
              <a:avLst/>
              <a:gdLst/>
              <a:ahLst/>
              <a:rect l="l" t="t" r="r" b="b"/>
              <a:pathLst>
                <a:path w="1121765" h="359047">
                  <a:moveTo>
                    <a:pt x="36354" y="0"/>
                  </a:moveTo>
                  <a:lnTo>
                    <a:pt x="1085412" y="0"/>
                  </a:lnTo>
                  <a:cubicBezTo>
                    <a:pt x="1095053" y="0"/>
                    <a:pt x="1104300" y="3830"/>
                    <a:pt x="1111118" y="10648"/>
                  </a:cubicBezTo>
                  <a:cubicBezTo>
                    <a:pt x="1117935" y="17465"/>
                    <a:pt x="1121765" y="26712"/>
                    <a:pt x="1121765" y="36354"/>
                  </a:cubicBezTo>
                  <a:lnTo>
                    <a:pt x="1121765" y="322693"/>
                  </a:lnTo>
                  <a:cubicBezTo>
                    <a:pt x="1121765" y="332334"/>
                    <a:pt x="1117935" y="341581"/>
                    <a:pt x="1111118" y="348399"/>
                  </a:cubicBezTo>
                  <a:cubicBezTo>
                    <a:pt x="1104300" y="355216"/>
                    <a:pt x="1095053" y="359047"/>
                    <a:pt x="1085412" y="359047"/>
                  </a:cubicBezTo>
                  <a:lnTo>
                    <a:pt x="36354" y="359047"/>
                  </a:lnTo>
                  <a:cubicBezTo>
                    <a:pt x="26712" y="359047"/>
                    <a:pt x="17465" y="355216"/>
                    <a:pt x="10648" y="348399"/>
                  </a:cubicBezTo>
                  <a:cubicBezTo>
                    <a:pt x="3830" y="341581"/>
                    <a:pt x="0" y="332334"/>
                    <a:pt x="0" y="322693"/>
                  </a:cubicBezTo>
                  <a:lnTo>
                    <a:pt x="0" y="36354"/>
                  </a:lnTo>
                  <a:cubicBezTo>
                    <a:pt x="0" y="26712"/>
                    <a:pt x="3830" y="17465"/>
                    <a:pt x="10648" y="10648"/>
                  </a:cubicBezTo>
                  <a:cubicBezTo>
                    <a:pt x="17465" y="3830"/>
                    <a:pt x="26712" y="0"/>
                    <a:pt x="36354" y="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2" name="TextBox 15"/>
            <p:cNvSpPr/>
            <p:nvPr/>
          </p:nvSpPr>
          <p:spPr>
            <a:xfrm>
              <a:off x="6940080" y="7249320"/>
              <a:ext cx="4258440" cy="1579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254160" rIns="254160" tIns="254160" bIns="254160" anchor="ctr">
              <a:noAutofit/>
            </a:bodyPr>
            <a:p>
              <a:pPr algn="ctr">
                <a:lnSpc>
                  <a:spcPts val="2279"/>
                </a:lnSpc>
              </a:pPr>
              <a:r>
                <a:rPr b="1" lang="en-US" sz="1900" spc="-1" strike="noStrike">
                  <a:solidFill>
                    <a:srgbClr val="ff3131"/>
                  </a:solidFill>
                  <a:latin typeface="Evolventa Bold"/>
                  <a:ea typeface="Evolventa Bold"/>
                </a:rPr>
                <a:t>Согласовываем и утверждаем макет и количество тиража</a:t>
              </a:r>
              <a:endParaRPr b="0" lang="ru-RU" sz="1900" spc="-1" strike="noStrike">
                <a:latin typeface="Arial"/>
              </a:endParaRPr>
            </a:p>
            <a:p>
              <a:pPr algn="ctr">
                <a:lnSpc>
                  <a:spcPts val="2279"/>
                </a:lnSpc>
              </a:pPr>
              <a:r>
                <a:rPr b="1" lang="en-US" sz="1900" spc="-1" strike="noStrike">
                  <a:solidFill>
                    <a:srgbClr val="191919"/>
                  </a:solidFill>
                  <a:latin typeface="Evolventa Bold"/>
                  <a:ea typeface="Evolventa Bold"/>
                </a:rPr>
                <a:t>Срок: 1 рабочий день</a:t>
              </a:r>
              <a:endParaRPr b="0" lang="ru-RU" sz="1900" spc="-1" strike="noStrike">
                <a:latin typeface="Arial"/>
              </a:endParaRPr>
            </a:p>
          </p:txBody>
        </p:sp>
      </p:grpSp>
      <p:grpSp>
        <p:nvGrpSpPr>
          <p:cNvPr id="143" name="Group 16"/>
          <p:cNvGrpSpPr/>
          <p:nvPr/>
        </p:nvGrpSpPr>
        <p:grpSpPr>
          <a:xfrm>
            <a:off x="7515000" y="8721000"/>
            <a:ext cx="3085560" cy="981000"/>
            <a:chOff x="7515000" y="8721000"/>
            <a:chExt cx="3085560" cy="981000"/>
          </a:xfrm>
        </p:grpSpPr>
        <p:sp>
          <p:nvSpPr>
            <p:cNvPr id="144" name="Freeform 17"/>
            <p:cNvSpPr/>
            <p:nvPr/>
          </p:nvSpPr>
          <p:spPr>
            <a:xfrm>
              <a:off x="7515000" y="8829720"/>
              <a:ext cx="3085560" cy="872280"/>
            </a:xfrm>
            <a:custGeom>
              <a:avLst/>
              <a:gdLst/>
              <a:ahLst/>
              <a:rect l="l" t="t" r="r" b="b"/>
              <a:pathLst>
                <a:path w="812800" h="229965">
                  <a:moveTo>
                    <a:pt x="114983" y="0"/>
                  </a:moveTo>
                  <a:lnTo>
                    <a:pt x="697817" y="0"/>
                  </a:lnTo>
                  <a:cubicBezTo>
                    <a:pt x="728313" y="0"/>
                    <a:pt x="757559" y="12114"/>
                    <a:pt x="779122" y="33678"/>
                  </a:cubicBezTo>
                  <a:cubicBezTo>
                    <a:pt x="800686" y="55241"/>
                    <a:pt x="812800" y="84487"/>
                    <a:pt x="812800" y="114983"/>
                  </a:cubicBezTo>
                  <a:lnTo>
                    <a:pt x="812800" y="114983"/>
                  </a:lnTo>
                  <a:cubicBezTo>
                    <a:pt x="812800" y="178486"/>
                    <a:pt x="761321" y="229965"/>
                    <a:pt x="697817" y="229965"/>
                  </a:cubicBezTo>
                  <a:lnTo>
                    <a:pt x="114983" y="229965"/>
                  </a:lnTo>
                  <a:cubicBezTo>
                    <a:pt x="84487" y="229965"/>
                    <a:pt x="55241" y="217851"/>
                    <a:pt x="33678" y="196288"/>
                  </a:cubicBezTo>
                  <a:cubicBezTo>
                    <a:pt x="12114" y="174724"/>
                    <a:pt x="0" y="145478"/>
                    <a:pt x="0" y="114983"/>
                  </a:cubicBezTo>
                  <a:lnTo>
                    <a:pt x="0" y="114983"/>
                  </a:lnTo>
                  <a:cubicBezTo>
                    <a:pt x="0" y="84487"/>
                    <a:pt x="12114" y="55241"/>
                    <a:pt x="33678" y="33678"/>
                  </a:cubicBezTo>
                  <a:cubicBezTo>
                    <a:pt x="55241" y="12114"/>
                    <a:pt x="84487" y="0"/>
                    <a:pt x="114983" y="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5" name="TextBox 18"/>
            <p:cNvSpPr/>
            <p:nvPr/>
          </p:nvSpPr>
          <p:spPr>
            <a:xfrm>
              <a:off x="7515000" y="8721000"/>
              <a:ext cx="3085560" cy="98100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50760" rIns="50760" tIns="50760" bIns="50760" anchor="ctr">
              <a:noAutofit/>
            </a:bodyPr>
            <a:p>
              <a:pPr algn="ctr">
                <a:lnSpc>
                  <a:spcPts val="2500"/>
                </a:lnSpc>
              </a:pPr>
              <a:endParaRPr b="0" lang="ru-RU" sz="1800" spc="-1" strike="noStrike">
                <a:latin typeface="Arial"/>
              </a:endParaRPr>
            </a:p>
            <a:p>
              <a:pPr algn="ctr">
                <a:lnSpc>
                  <a:spcPts val="2500"/>
                </a:lnSpc>
              </a:pPr>
              <a:endParaRPr b="0" lang="ru-RU" sz="1800" spc="-1" strike="noStrike">
                <a:latin typeface="Arial"/>
              </a:endParaRPr>
            </a:p>
          </p:txBody>
        </p:sp>
      </p:grpSp>
      <p:grpSp>
        <p:nvGrpSpPr>
          <p:cNvPr id="146" name="Group 19"/>
          <p:cNvGrpSpPr/>
          <p:nvPr/>
        </p:nvGrpSpPr>
        <p:grpSpPr>
          <a:xfrm>
            <a:off x="13258800" y="7272360"/>
            <a:ext cx="4282200" cy="1519920"/>
            <a:chOff x="13258800" y="7272360"/>
            <a:chExt cx="4282200" cy="1519920"/>
          </a:xfrm>
        </p:grpSpPr>
        <p:sp>
          <p:nvSpPr>
            <p:cNvPr id="147" name="Freeform 20"/>
            <p:cNvSpPr/>
            <p:nvPr/>
          </p:nvSpPr>
          <p:spPr>
            <a:xfrm>
              <a:off x="13258800" y="7481160"/>
              <a:ext cx="4282200" cy="1311120"/>
            </a:xfrm>
            <a:custGeom>
              <a:avLst/>
              <a:gdLst/>
              <a:ahLst/>
              <a:rect l="l" t="t" r="r" b="b"/>
              <a:pathLst>
                <a:path w="1128015" h="359047">
                  <a:moveTo>
                    <a:pt x="36152" y="0"/>
                  </a:moveTo>
                  <a:lnTo>
                    <a:pt x="1091863" y="0"/>
                  </a:lnTo>
                  <a:cubicBezTo>
                    <a:pt x="1101451" y="0"/>
                    <a:pt x="1110646" y="3809"/>
                    <a:pt x="1117426" y="10589"/>
                  </a:cubicBezTo>
                  <a:cubicBezTo>
                    <a:pt x="1124206" y="17369"/>
                    <a:pt x="1128015" y="26564"/>
                    <a:pt x="1128015" y="36152"/>
                  </a:cubicBezTo>
                  <a:lnTo>
                    <a:pt x="1128015" y="322894"/>
                  </a:lnTo>
                  <a:cubicBezTo>
                    <a:pt x="1128015" y="342861"/>
                    <a:pt x="1111829" y="359047"/>
                    <a:pt x="1091863" y="359047"/>
                  </a:cubicBezTo>
                  <a:lnTo>
                    <a:pt x="36152" y="359047"/>
                  </a:lnTo>
                  <a:cubicBezTo>
                    <a:pt x="16186" y="359047"/>
                    <a:pt x="0" y="342861"/>
                    <a:pt x="0" y="322894"/>
                  </a:cubicBezTo>
                  <a:lnTo>
                    <a:pt x="0" y="36152"/>
                  </a:lnTo>
                  <a:cubicBezTo>
                    <a:pt x="0" y="16186"/>
                    <a:pt x="16186" y="0"/>
                    <a:pt x="36152" y="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8" name="TextBox 21"/>
            <p:cNvSpPr/>
            <p:nvPr/>
          </p:nvSpPr>
          <p:spPr>
            <a:xfrm>
              <a:off x="13258800" y="7272360"/>
              <a:ext cx="4282200" cy="15199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254160" rIns="254160" tIns="254160" bIns="254160" anchor="ctr">
              <a:noAutofit/>
            </a:bodyPr>
            <a:p>
              <a:pPr algn="ctr">
                <a:lnSpc>
                  <a:spcPts val="2279"/>
                </a:lnSpc>
              </a:pPr>
              <a:r>
                <a:rPr b="1" lang="en-US" sz="1900" spc="-1" strike="noStrike">
                  <a:solidFill>
                    <a:srgbClr val="ff3131"/>
                  </a:solidFill>
                  <a:latin typeface="Evolventa Bold"/>
                  <a:ea typeface="Evolventa Bold"/>
                </a:rPr>
                <a:t>Печатаем тираж и разливаем готовый продукт</a:t>
              </a:r>
              <a:endParaRPr b="0" lang="ru-RU" sz="1900" spc="-1" strike="noStrike">
                <a:latin typeface="Arial"/>
              </a:endParaRPr>
            </a:p>
            <a:p>
              <a:pPr algn="ctr">
                <a:lnSpc>
                  <a:spcPts val="2279"/>
                </a:lnSpc>
              </a:pPr>
              <a:r>
                <a:rPr b="1" lang="en-US" sz="1900" spc="-1" strike="noStrike">
                  <a:solidFill>
                    <a:srgbClr val="191919"/>
                  </a:solidFill>
                  <a:latin typeface="Evolventa Bold"/>
                  <a:ea typeface="Evolventa Bold"/>
                </a:rPr>
                <a:t>Срок: 10 рабочих дней</a:t>
              </a:r>
              <a:endParaRPr b="0" lang="ru-RU" sz="1900" spc="-1" strike="noStrike">
                <a:latin typeface="Arial"/>
              </a:endParaRPr>
            </a:p>
          </p:txBody>
        </p:sp>
      </p:grpSp>
      <p:grpSp>
        <p:nvGrpSpPr>
          <p:cNvPr id="149" name="Group 22"/>
          <p:cNvGrpSpPr/>
          <p:nvPr/>
        </p:nvGrpSpPr>
        <p:grpSpPr>
          <a:xfrm>
            <a:off x="13713840" y="8683920"/>
            <a:ext cx="3425400" cy="1055160"/>
            <a:chOff x="13713840" y="8683920"/>
            <a:chExt cx="3425400" cy="1055160"/>
          </a:xfrm>
        </p:grpSpPr>
        <p:sp>
          <p:nvSpPr>
            <p:cNvPr id="150" name="Freeform 23"/>
            <p:cNvSpPr/>
            <p:nvPr/>
          </p:nvSpPr>
          <p:spPr>
            <a:xfrm>
              <a:off x="13713840" y="8792640"/>
              <a:ext cx="3425400" cy="946440"/>
            </a:xfrm>
            <a:custGeom>
              <a:avLst/>
              <a:gdLst/>
              <a:ahLst/>
              <a:rect l="l" t="t" r="r" b="b"/>
              <a:pathLst>
                <a:path w="902334" h="249498">
                  <a:moveTo>
                    <a:pt x="115246" y="0"/>
                  </a:moveTo>
                  <a:lnTo>
                    <a:pt x="787088" y="0"/>
                  </a:lnTo>
                  <a:cubicBezTo>
                    <a:pt x="817653" y="0"/>
                    <a:pt x="846966" y="12142"/>
                    <a:pt x="868579" y="33755"/>
                  </a:cubicBezTo>
                  <a:cubicBezTo>
                    <a:pt x="890192" y="55368"/>
                    <a:pt x="902334" y="84681"/>
                    <a:pt x="902334" y="115246"/>
                  </a:cubicBezTo>
                  <a:lnTo>
                    <a:pt x="902334" y="134252"/>
                  </a:lnTo>
                  <a:cubicBezTo>
                    <a:pt x="902334" y="164817"/>
                    <a:pt x="890192" y="194130"/>
                    <a:pt x="868579" y="215743"/>
                  </a:cubicBezTo>
                  <a:cubicBezTo>
                    <a:pt x="846966" y="237356"/>
                    <a:pt x="817653" y="249498"/>
                    <a:pt x="787088" y="249498"/>
                  </a:cubicBezTo>
                  <a:lnTo>
                    <a:pt x="115246" y="249498"/>
                  </a:lnTo>
                  <a:cubicBezTo>
                    <a:pt x="84681" y="249498"/>
                    <a:pt x="55368" y="237356"/>
                    <a:pt x="33755" y="215743"/>
                  </a:cubicBezTo>
                  <a:cubicBezTo>
                    <a:pt x="12142" y="194130"/>
                    <a:pt x="0" y="164817"/>
                    <a:pt x="0" y="134252"/>
                  </a:cubicBezTo>
                  <a:lnTo>
                    <a:pt x="0" y="115246"/>
                  </a:lnTo>
                  <a:cubicBezTo>
                    <a:pt x="0" y="84681"/>
                    <a:pt x="12142" y="55368"/>
                    <a:pt x="33755" y="33755"/>
                  </a:cubicBezTo>
                  <a:cubicBezTo>
                    <a:pt x="55368" y="12142"/>
                    <a:pt x="84681" y="0"/>
                    <a:pt x="115246" y="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1" name="TextBox 24"/>
            <p:cNvSpPr/>
            <p:nvPr/>
          </p:nvSpPr>
          <p:spPr>
            <a:xfrm>
              <a:off x="13713840" y="8683920"/>
              <a:ext cx="3425400" cy="10551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152" name="Freeform 25"/>
          <p:cNvSpPr/>
          <p:nvPr/>
        </p:nvSpPr>
        <p:spPr>
          <a:xfrm>
            <a:off x="5678640" y="7992720"/>
            <a:ext cx="647280" cy="401040"/>
          </a:xfrm>
          <a:custGeom>
            <a:avLst/>
            <a:gdLst/>
            <a:ahLst/>
            <a:rect l="l" t="t" r="r" b="b"/>
            <a:pathLst>
              <a:path w="648058" h="401598">
                <a:moveTo>
                  <a:pt x="0" y="0"/>
                </a:moveTo>
                <a:lnTo>
                  <a:pt x="648059" y="0"/>
                </a:lnTo>
                <a:lnTo>
                  <a:pt x="648059" y="401598"/>
                </a:lnTo>
                <a:lnTo>
                  <a:pt x="0" y="401598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3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53" name="Freeform 26"/>
          <p:cNvSpPr/>
          <p:nvPr/>
        </p:nvSpPr>
        <p:spPr>
          <a:xfrm>
            <a:off x="11808720" y="7769520"/>
            <a:ext cx="647280" cy="401040"/>
          </a:xfrm>
          <a:custGeom>
            <a:avLst/>
            <a:gdLst/>
            <a:ahLst/>
            <a:rect l="l" t="t" r="r" b="b"/>
            <a:pathLst>
              <a:path w="648058" h="401598">
                <a:moveTo>
                  <a:pt x="0" y="0"/>
                </a:moveTo>
                <a:lnTo>
                  <a:pt x="648058" y="0"/>
                </a:lnTo>
                <a:lnTo>
                  <a:pt x="648058" y="401599"/>
                </a:lnTo>
                <a:lnTo>
                  <a:pt x="0" y="401599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4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54" name="AutoShape 27"/>
          <p:cNvSpPr/>
          <p:nvPr/>
        </p:nvSpPr>
        <p:spPr>
          <a:xfrm flipH="1">
            <a:off x="10199520" y="4724280"/>
            <a:ext cx="1380240" cy="360"/>
          </a:xfrm>
          <a:prstGeom prst="line">
            <a:avLst/>
          </a:prstGeom>
          <a:ln w="38100">
            <a:solidFill>
              <a:srgbClr val="df3535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55" name="AutoShape 28"/>
          <p:cNvSpPr/>
          <p:nvPr/>
        </p:nvSpPr>
        <p:spPr>
          <a:xfrm flipH="1">
            <a:off x="10199520" y="1821240"/>
            <a:ext cx="1380240" cy="360"/>
          </a:xfrm>
          <a:prstGeom prst="line">
            <a:avLst/>
          </a:prstGeom>
          <a:ln w="38100">
            <a:solidFill>
              <a:srgbClr val="df3535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56" name="Freeform 29"/>
          <p:cNvSpPr/>
          <p:nvPr/>
        </p:nvSpPr>
        <p:spPr>
          <a:xfrm>
            <a:off x="13042800" y="0"/>
            <a:ext cx="5244480" cy="7488720"/>
          </a:xfrm>
          <a:custGeom>
            <a:avLst/>
            <a:gdLst/>
            <a:ahLst/>
            <a:rect l="l" t="t" r="r" b="b"/>
            <a:pathLst>
              <a:path w="5245155" h="7489350">
                <a:moveTo>
                  <a:pt x="0" y="0"/>
                </a:moveTo>
                <a:lnTo>
                  <a:pt x="5245155" y="0"/>
                </a:lnTo>
                <a:lnTo>
                  <a:pt x="5245155" y="7489350"/>
                </a:lnTo>
                <a:lnTo>
                  <a:pt x="0" y="748935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5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57" name="TextBox 30"/>
          <p:cNvSpPr/>
          <p:nvPr/>
        </p:nvSpPr>
        <p:spPr>
          <a:xfrm>
            <a:off x="1343160" y="9045720"/>
            <a:ext cx="3085560" cy="491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>
              <a:lnSpc>
                <a:spcPts val="1933"/>
              </a:lnSpc>
            </a:pPr>
            <a:r>
              <a:rPr b="0" lang="en-US" sz="1929" spc="-1" strike="noStrike">
                <a:solidFill>
                  <a:srgbClr val="191919"/>
                </a:solidFill>
                <a:latin typeface="Evolventa"/>
                <a:ea typeface="Evolventa"/>
              </a:rPr>
              <a:t>Этикетка производится </a:t>
            </a:r>
            <a:endParaRPr b="0" lang="ru-RU" sz="1929" spc="-1" strike="noStrike">
              <a:latin typeface="Arial"/>
            </a:endParaRPr>
          </a:p>
          <a:p>
            <a:pPr algn="ctr">
              <a:lnSpc>
                <a:spcPts val="1933"/>
              </a:lnSpc>
            </a:pPr>
            <a:r>
              <a:rPr b="0" lang="en-US" sz="1929" spc="-1" strike="noStrike">
                <a:solidFill>
                  <a:srgbClr val="191919"/>
                </a:solidFill>
                <a:latin typeface="Evolventa"/>
                <a:ea typeface="Evolventa"/>
              </a:rPr>
              <a:t>в Новосибирске </a:t>
            </a:r>
            <a:endParaRPr b="0" lang="ru-RU" sz="1929" spc="-1" strike="noStrike">
              <a:latin typeface="Arial"/>
            </a:endParaRPr>
          </a:p>
        </p:txBody>
      </p:sp>
      <p:sp>
        <p:nvSpPr>
          <p:cNvPr id="158" name="TextBox 31"/>
          <p:cNvSpPr/>
          <p:nvPr/>
        </p:nvSpPr>
        <p:spPr>
          <a:xfrm>
            <a:off x="7515000" y="8984160"/>
            <a:ext cx="3085560" cy="736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>
              <a:lnSpc>
                <a:spcPts val="1933"/>
              </a:lnSpc>
            </a:pPr>
            <a:r>
              <a:rPr b="0" lang="en-US" sz="1929" spc="-1" strike="noStrike">
                <a:solidFill>
                  <a:srgbClr val="191919"/>
                </a:solidFill>
                <a:latin typeface="Evolventa"/>
                <a:ea typeface="Evolventa"/>
              </a:rPr>
              <a:t>Минимальный тираж этикетки:</a:t>
            </a:r>
            <a:endParaRPr b="0" lang="ru-RU" sz="1929" spc="-1" strike="noStrike">
              <a:latin typeface="Arial"/>
            </a:endParaRPr>
          </a:p>
          <a:p>
            <a:pPr algn="ctr">
              <a:lnSpc>
                <a:spcPts val="1933"/>
              </a:lnSpc>
            </a:pPr>
            <a:r>
              <a:rPr b="0" lang="en-US" sz="1929" spc="-1" strike="noStrike">
                <a:solidFill>
                  <a:srgbClr val="191919"/>
                </a:solidFill>
                <a:latin typeface="Evolventa"/>
                <a:ea typeface="Evolventa"/>
              </a:rPr>
              <a:t>12 000 шт</a:t>
            </a:r>
            <a:r>
              <a:rPr b="0" lang="ru-RU" sz="1929" spc="-1" strike="noStrike">
                <a:solidFill>
                  <a:srgbClr val="191919"/>
                </a:solidFill>
                <a:latin typeface="Evolventa"/>
                <a:ea typeface="Evolventa"/>
              </a:rPr>
              <a:t>.</a:t>
            </a:r>
            <a:endParaRPr b="0" lang="ru-RU" sz="1929" spc="-1" strike="noStrike">
              <a:latin typeface="Arial"/>
            </a:endParaRPr>
          </a:p>
        </p:txBody>
      </p:sp>
      <p:sp>
        <p:nvSpPr>
          <p:cNvPr id="159" name="TextBox 32"/>
          <p:cNvSpPr/>
          <p:nvPr/>
        </p:nvSpPr>
        <p:spPr>
          <a:xfrm>
            <a:off x="13857120" y="9021240"/>
            <a:ext cx="3085560" cy="736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>
              <a:lnSpc>
                <a:spcPts val="1933"/>
              </a:lnSpc>
            </a:pPr>
            <a:r>
              <a:rPr b="0" lang="en-US" sz="1929" spc="-1" strike="noStrike">
                <a:solidFill>
                  <a:srgbClr val="191919"/>
                </a:solidFill>
                <a:latin typeface="Evolventa"/>
                <a:ea typeface="Evolventa"/>
              </a:rPr>
              <a:t>Доступно хранение готовой продукции на нашем </a:t>
            </a:r>
            <a:r>
              <a:rPr b="0" lang="ru-RU" sz="1929" spc="-1" strike="noStrike">
                <a:solidFill>
                  <a:srgbClr val="191919"/>
                </a:solidFill>
                <a:latin typeface="Evolventa"/>
                <a:ea typeface="Evolventa"/>
              </a:rPr>
              <a:t>складе</a:t>
            </a:r>
            <a:endParaRPr b="0" lang="ru-RU" sz="1929" spc="-1" strike="noStrike">
              <a:latin typeface="Arial"/>
            </a:endParaRPr>
          </a:p>
        </p:txBody>
      </p:sp>
      <p:sp>
        <p:nvSpPr>
          <p:cNvPr id="160" name="TextBox 33"/>
          <p:cNvSpPr/>
          <p:nvPr/>
        </p:nvSpPr>
        <p:spPr>
          <a:xfrm>
            <a:off x="9142560" y="628200"/>
            <a:ext cx="3662280" cy="964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>
              <a:lnSpc>
                <a:spcPts val="1899"/>
              </a:lnSpc>
            </a:pPr>
            <a:r>
              <a:rPr b="1" lang="en-US" sz="1900" spc="-1" strike="noStrike">
                <a:solidFill>
                  <a:srgbClr val="191919"/>
                </a:solidFill>
                <a:latin typeface="Evolventa Bold"/>
                <a:ea typeface="Evolventa Bold"/>
              </a:rPr>
              <a:t>20 ЛЕТ УСПЕШНОЙ РАБОТЫ:</a:t>
            </a:r>
            <a:endParaRPr b="0" lang="ru-RU" sz="1900" spc="-1" strike="noStrike">
              <a:latin typeface="Arial"/>
            </a:endParaRPr>
          </a:p>
          <a:p>
            <a:pPr algn="ctr">
              <a:lnSpc>
                <a:spcPts val="1899"/>
              </a:lnSpc>
            </a:pPr>
            <a:r>
              <a:rPr b="0" lang="en-US" sz="1900" spc="-1" strike="noStrike">
                <a:solidFill>
                  <a:srgbClr val="030303"/>
                </a:solidFill>
                <a:latin typeface="Evolventa"/>
                <a:ea typeface="Evolventa"/>
              </a:rPr>
              <a:t>гарантия качества продукции </a:t>
            </a:r>
            <a:endParaRPr b="0" lang="ru-RU" sz="1900" spc="-1" strike="noStrike">
              <a:latin typeface="Arial"/>
            </a:endParaRPr>
          </a:p>
          <a:p>
            <a:pPr algn="ctr">
              <a:lnSpc>
                <a:spcPts val="1899"/>
              </a:lnSpc>
            </a:pPr>
            <a:r>
              <a:rPr b="0" lang="en-US" sz="1900" spc="-1" strike="noStrike">
                <a:solidFill>
                  <a:srgbClr val="030303"/>
                </a:solidFill>
                <a:latin typeface="Evolventa"/>
                <a:ea typeface="Evolventa"/>
              </a:rPr>
              <a:t>и надежности поставок</a:t>
            </a:r>
            <a:endParaRPr b="0" lang="ru-RU" sz="1900" spc="-1" strike="noStrike">
              <a:latin typeface="Arial"/>
            </a:endParaRPr>
          </a:p>
        </p:txBody>
      </p:sp>
      <p:sp>
        <p:nvSpPr>
          <p:cNvPr id="161" name="TextBox 34"/>
          <p:cNvSpPr/>
          <p:nvPr/>
        </p:nvSpPr>
        <p:spPr>
          <a:xfrm>
            <a:off x="9144000" y="5256000"/>
            <a:ext cx="3736800" cy="964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>
              <a:lnSpc>
                <a:spcPts val="1899"/>
              </a:lnSpc>
            </a:pPr>
            <a:r>
              <a:rPr b="1" lang="en-US" sz="1900" spc="-1" strike="noStrike">
                <a:solidFill>
                  <a:srgbClr val="030303"/>
                </a:solidFill>
                <a:latin typeface="Evolventa Bold"/>
                <a:ea typeface="Evolventa Bold"/>
              </a:rPr>
              <a:t>ЛУЧШИЕ УСЛОВИЯ</a:t>
            </a:r>
            <a:endParaRPr b="0" lang="ru-RU" sz="1900" spc="-1" strike="noStrike">
              <a:latin typeface="Arial"/>
            </a:endParaRPr>
          </a:p>
          <a:p>
            <a:pPr algn="ctr">
              <a:lnSpc>
                <a:spcPts val="1899"/>
              </a:lnSpc>
            </a:pPr>
            <a:r>
              <a:rPr b="0" lang="en-US" sz="1900" spc="-1" strike="noStrike">
                <a:solidFill>
                  <a:srgbClr val="000000"/>
                </a:solidFill>
                <a:latin typeface="Evolventa"/>
                <a:ea typeface="Evolventa"/>
              </a:rPr>
              <a:t>возможность доставки, гибкие условия оплаты и хранения выпущенной продукции </a:t>
            </a:r>
            <a:endParaRPr b="0" lang="ru-RU" sz="1900" spc="-1" strike="noStrike">
              <a:latin typeface="Arial"/>
            </a:endParaRPr>
          </a:p>
        </p:txBody>
      </p:sp>
      <p:sp>
        <p:nvSpPr>
          <p:cNvPr id="162" name="TextBox 35"/>
          <p:cNvSpPr/>
          <p:nvPr/>
        </p:nvSpPr>
        <p:spPr>
          <a:xfrm>
            <a:off x="9163080" y="2607120"/>
            <a:ext cx="3621240" cy="1688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>
              <a:lnSpc>
                <a:spcPts val="1899"/>
              </a:lnSpc>
            </a:pPr>
            <a:r>
              <a:rPr b="1" lang="en-US" sz="1900" spc="-1" strike="noStrike">
                <a:solidFill>
                  <a:srgbClr val="000000"/>
                </a:solidFill>
                <a:latin typeface="Evolventa Bold"/>
                <a:ea typeface="Evolventa Bold"/>
              </a:rPr>
              <a:t>РАЗЛИВАЕМ ПРОДУКЦИЮ ТМ</a:t>
            </a:r>
            <a:endParaRPr b="0" lang="ru-RU" sz="1900" spc="-1" strike="noStrike">
              <a:latin typeface="Arial"/>
            </a:endParaRPr>
          </a:p>
          <a:p>
            <a:pPr algn="ctr">
              <a:lnSpc>
                <a:spcPts val="1899"/>
              </a:lnSpc>
            </a:pPr>
            <a:endParaRPr b="0" lang="ru-RU" sz="1900" spc="-1" strike="noStrike">
              <a:latin typeface="Arial"/>
            </a:endParaRPr>
          </a:p>
          <a:p>
            <a:pPr algn="ctr">
              <a:lnSpc>
                <a:spcPts val="1899"/>
              </a:lnSpc>
            </a:pPr>
            <a:r>
              <a:rPr b="0" lang="en-US" sz="1900" spc="-1" strike="noStrike">
                <a:solidFill>
                  <a:srgbClr val="000000"/>
                </a:solidFill>
                <a:latin typeface="Evolventa"/>
                <a:ea typeface="Evolventa"/>
              </a:rPr>
              <a:t>DIO Mineral Water</a:t>
            </a:r>
            <a:endParaRPr b="0" lang="ru-RU" sz="1900" spc="-1" strike="noStrike">
              <a:latin typeface="Arial"/>
            </a:endParaRPr>
          </a:p>
          <a:p>
            <a:pPr algn="ctr">
              <a:lnSpc>
                <a:spcPts val="1899"/>
              </a:lnSpc>
            </a:pPr>
            <a:endParaRPr b="0" lang="ru-RU" sz="1900" spc="-1" strike="noStrike">
              <a:latin typeface="Arial"/>
            </a:endParaRPr>
          </a:p>
          <a:p>
            <a:pPr algn="ctr">
              <a:lnSpc>
                <a:spcPts val="1899"/>
              </a:lnSpc>
            </a:pPr>
            <a:r>
              <a:rPr b="0" lang="en-US" sz="1900" spc="-1" strike="noStrike">
                <a:solidFill>
                  <a:srgbClr val="000000"/>
                </a:solidFill>
                <a:latin typeface="Evolventa"/>
                <a:ea typeface="Evolventa"/>
              </a:rPr>
              <a:t>Men Qazaq </a:t>
            </a:r>
            <a:endParaRPr b="0" lang="ru-RU" sz="1900" spc="-1" strike="noStrike">
              <a:latin typeface="Arial"/>
            </a:endParaRPr>
          </a:p>
          <a:p>
            <a:pPr algn="ctr">
              <a:lnSpc>
                <a:spcPts val="1899"/>
              </a:lnSpc>
            </a:pPr>
            <a:r>
              <a:rPr b="0" lang="en-US" sz="1900" spc="-1" strike="noStrike">
                <a:solidFill>
                  <a:srgbClr val="000000"/>
                </a:solidFill>
                <a:latin typeface="Evolventa"/>
                <a:ea typeface="Evolventa"/>
              </a:rPr>
              <a:t>(Республика Казахстан)</a:t>
            </a:r>
            <a:endParaRPr b="0" lang="ru-RU" sz="19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dfbf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Freeform 2"/>
          <p:cNvSpPr/>
          <p:nvPr/>
        </p:nvSpPr>
        <p:spPr>
          <a:xfrm>
            <a:off x="10837080" y="1320840"/>
            <a:ext cx="7450200" cy="7359120"/>
          </a:xfrm>
          <a:custGeom>
            <a:avLst/>
            <a:gdLst/>
            <a:ahLst/>
            <a:rect l="l" t="t" r="r" b="b"/>
            <a:pathLst>
              <a:path w="7450817" h="7359879">
                <a:moveTo>
                  <a:pt x="0" y="0"/>
                </a:moveTo>
                <a:lnTo>
                  <a:pt x="7450817" y="0"/>
                </a:lnTo>
                <a:lnTo>
                  <a:pt x="7450817" y="7359879"/>
                </a:lnTo>
                <a:lnTo>
                  <a:pt x="0" y="7359879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graphicFrame>
        <p:nvGraphicFramePr>
          <p:cNvPr id="164" name="Table 3"/>
          <p:cNvGraphicFramePr/>
          <p:nvPr/>
        </p:nvGraphicFramePr>
        <p:xfrm>
          <a:off x="281880" y="1495440"/>
          <a:ext cx="10139400" cy="3647160"/>
        </p:xfrm>
        <a:graphic>
          <a:graphicData uri="http://schemas.openxmlformats.org/drawingml/2006/table">
            <a:tbl>
              <a:tblPr/>
              <a:tblGrid>
                <a:gridCol w="5577480"/>
                <a:gridCol w="2280960"/>
                <a:gridCol w="2280960"/>
              </a:tblGrid>
              <a:tr h="1154880">
                <a:tc>
                  <a:txBody>
                    <a:bodyPr lIns="190440" rIns="190440" anchor="ctr">
                      <a:noAutofit/>
                    </a:bodyPr>
                    <a:p>
                      <a:pPr algn="ctr">
                        <a:lnSpc>
                          <a:spcPts val="2750"/>
                        </a:lnSpc>
                      </a:pPr>
                      <a:r>
                        <a:rPr b="1" lang="en-US" sz="1960" spc="-1" strike="noStrike">
                          <a:solidFill>
                            <a:srgbClr val="000000"/>
                          </a:solidFill>
                          <a:latin typeface="Evolventa Bold"/>
                          <a:ea typeface="Evolventa Bold"/>
                        </a:rPr>
                        <a:t>На</a:t>
                      </a:r>
                      <a:r>
                        <a:rPr b="1" lang="ru-RU" sz="1960" spc="-1" strike="noStrike">
                          <a:solidFill>
                            <a:srgbClr val="000000"/>
                          </a:solidFill>
                          <a:latin typeface="Evolventa Bold"/>
                          <a:ea typeface="Evolventa Bold"/>
                        </a:rPr>
                        <a:t>и</a:t>
                      </a:r>
                      <a:r>
                        <a:rPr b="1" lang="en-US" sz="1960" spc="-1" strike="noStrike">
                          <a:solidFill>
                            <a:srgbClr val="000000"/>
                          </a:solidFill>
                          <a:latin typeface="Evolventa Bold"/>
                          <a:ea typeface="Evolventa Bold"/>
                        </a:rPr>
                        <a:t>менование Товара</a:t>
                      </a:r>
                      <a:endParaRPr b="0" lang="ru-RU" sz="1960" spc="-1" strike="noStrike">
                        <a:latin typeface="Arial"/>
                      </a:endParaRPr>
                    </a:p>
                  </a:txBody>
                  <a:tcPr anchor="ctr" marL="190440" marR="190440">
                    <a:lnL w="38160">
                      <a:solidFill>
                        <a:srgbClr val="ff3131"/>
                      </a:solidFill>
                    </a:lnL>
                    <a:lnR w="38160">
                      <a:solidFill>
                        <a:srgbClr val="ff3131"/>
                      </a:solidFill>
                    </a:lnR>
                    <a:lnT w="38160">
                      <a:solidFill>
                        <a:srgbClr val="ff3131"/>
                      </a:solidFill>
                    </a:lnT>
                    <a:lnB w="38160">
                      <a:solidFill>
                        <a:srgbClr val="ff3131"/>
                      </a:solidFill>
                    </a:lnB>
                    <a:noFill/>
                  </a:tcPr>
                </a:tc>
                <a:tc>
                  <a:txBody>
                    <a:bodyPr lIns="190440" rIns="190440" anchor="ctr">
                      <a:noAutofit/>
                    </a:bodyPr>
                    <a:p>
                      <a:pPr algn="ctr">
                        <a:lnSpc>
                          <a:spcPts val="2750"/>
                        </a:lnSpc>
                      </a:pPr>
                      <a:r>
                        <a:rPr b="1" lang="en-US" sz="1960" spc="-1" strike="noStrike">
                          <a:solidFill>
                            <a:srgbClr val="000000"/>
                          </a:solidFill>
                          <a:latin typeface="Evolventa Bold"/>
                          <a:ea typeface="Evolventa Bold"/>
                        </a:rPr>
                        <a:t>Цена (руб</a:t>
                      </a:r>
                      <a:r>
                        <a:rPr b="1" lang="ru-RU" sz="1960" spc="-1" strike="noStrike">
                          <a:solidFill>
                            <a:srgbClr val="000000"/>
                          </a:solidFill>
                          <a:latin typeface="Evolventa Bold"/>
                          <a:ea typeface="Evolventa Bold"/>
                        </a:rPr>
                        <a:t>. с НДС</a:t>
                      </a:r>
                      <a:r>
                        <a:rPr b="1" lang="en-US" sz="1960" spc="-1" strike="noStrike">
                          <a:solidFill>
                            <a:srgbClr val="000000"/>
                          </a:solidFill>
                          <a:latin typeface="Evolventa Bold"/>
                          <a:ea typeface="Evolventa Bold"/>
                        </a:rPr>
                        <a:t>)</a:t>
                      </a:r>
                      <a:endParaRPr b="0" lang="ru-RU" sz="1960" spc="-1" strike="noStrike">
                        <a:latin typeface="Arial"/>
                      </a:endParaRPr>
                    </a:p>
                    <a:p>
                      <a:pPr algn="ctr">
                        <a:lnSpc>
                          <a:spcPts val="2750"/>
                        </a:lnSpc>
                      </a:pPr>
                      <a:r>
                        <a:rPr b="1" lang="ru-RU" sz="1960" spc="-1" strike="noStrike">
                          <a:solidFill>
                            <a:srgbClr val="000000"/>
                          </a:solidFill>
                          <a:latin typeface="Evolventa Bold"/>
                          <a:ea typeface="Evolventa Bold"/>
                        </a:rPr>
                        <a:t>Доставка до РЦ Покупателя кратно автофур (25 паллет)</a:t>
                      </a:r>
                      <a:endParaRPr b="0" lang="ru-RU" sz="1960" spc="-1" strike="noStrike">
                        <a:latin typeface="Arial"/>
                      </a:endParaRPr>
                    </a:p>
                  </a:txBody>
                  <a:tcPr anchor="ctr" marL="190440" marR="190440">
                    <a:lnL w="38160">
                      <a:solidFill>
                        <a:srgbClr val="ff3131"/>
                      </a:solidFill>
                    </a:lnL>
                    <a:lnR w="38160">
                      <a:solidFill>
                        <a:srgbClr val="ff3131"/>
                      </a:solidFill>
                    </a:lnR>
                    <a:lnT w="38160">
                      <a:solidFill>
                        <a:srgbClr val="ff3131"/>
                      </a:solidFill>
                    </a:lnT>
                    <a:lnB w="38160">
                      <a:solidFill>
                        <a:srgbClr val="ff3131"/>
                      </a:solidFill>
                    </a:lnB>
                    <a:noFill/>
                  </a:tcPr>
                </a:tc>
                <a:tc>
                  <a:txBody>
                    <a:bodyPr lIns="190440" rIns="190440" anchor="ctr">
                      <a:noAutofit/>
                    </a:bodyPr>
                    <a:p>
                      <a:pPr algn="ctr">
                        <a:lnSpc>
                          <a:spcPts val="2750"/>
                        </a:lnSpc>
                        <a:tabLst>
                          <a:tab algn="l" pos="0"/>
                        </a:tabLst>
                      </a:pPr>
                      <a:r>
                        <a:rPr b="1" lang="en-US" sz="1960" spc="-1" strike="noStrike">
                          <a:solidFill>
                            <a:srgbClr val="000000"/>
                          </a:solidFill>
                          <a:latin typeface="Evolventa Bold"/>
                          <a:ea typeface="Evolventa Bold"/>
                        </a:rPr>
                        <a:t>Цена (руб</a:t>
                      </a:r>
                      <a:r>
                        <a:rPr b="1" lang="ru-RU" sz="1960" spc="-1" strike="noStrike">
                          <a:solidFill>
                            <a:srgbClr val="000000"/>
                          </a:solidFill>
                          <a:latin typeface="Evolventa Bold"/>
                          <a:ea typeface="Evolventa Bold"/>
                        </a:rPr>
                        <a:t>. с НДС</a:t>
                      </a:r>
                      <a:r>
                        <a:rPr b="1" lang="en-US" sz="1960" spc="-1" strike="noStrike">
                          <a:solidFill>
                            <a:srgbClr val="000000"/>
                          </a:solidFill>
                          <a:latin typeface="Evolventa Bold"/>
                          <a:ea typeface="Evolventa Bold"/>
                        </a:rPr>
                        <a:t>)</a:t>
                      </a:r>
                      <a:endParaRPr b="0" lang="ru-RU" sz="1960" spc="-1" strike="noStrike">
                        <a:latin typeface="Arial"/>
                      </a:endParaRPr>
                    </a:p>
                    <a:p>
                      <a:pPr algn="ctr">
                        <a:lnSpc>
                          <a:spcPts val="2750"/>
                        </a:lnSpc>
                        <a:tabLst>
                          <a:tab algn="l" pos="0"/>
                        </a:tabLst>
                      </a:pPr>
                      <a:r>
                        <a:rPr b="1" lang="ru-RU" sz="1960" spc="-1" strike="noStrike">
                          <a:solidFill>
                            <a:srgbClr val="000000"/>
                          </a:solidFill>
                          <a:latin typeface="Evolventa Bold"/>
                          <a:ea typeface="DejaVu Sans"/>
                        </a:rPr>
                        <a:t>Самовывоз с завода Поставщика (НСО, р.п. Чаны)</a:t>
                      </a:r>
                      <a:endParaRPr b="0" lang="ru-RU" sz="1960" spc="-1" strike="noStrike">
                        <a:latin typeface="Arial"/>
                      </a:endParaRPr>
                    </a:p>
                  </a:txBody>
                  <a:tcPr anchor="ctr" marL="190440" marR="190440">
                    <a:lnL w="38160">
                      <a:solidFill>
                        <a:srgbClr val="ff3131"/>
                      </a:solidFill>
                    </a:lnL>
                    <a:lnR w="38160">
                      <a:solidFill>
                        <a:srgbClr val="ff3131"/>
                      </a:solidFill>
                    </a:lnR>
                    <a:lnT w="38160">
                      <a:solidFill>
                        <a:srgbClr val="ff3131"/>
                      </a:solidFill>
                    </a:lnT>
                    <a:lnB w="38160">
                      <a:solidFill>
                        <a:srgbClr val="ff3131"/>
                      </a:solidFill>
                    </a:lnB>
                    <a:noFill/>
                  </a:tcPr>
                </a:tc>
              </a:tr>
              <a:tr h="1270440">
                <a:tc>
                  <a:txBody>
                    <a:bodyPr lIns="190440" rIns="190440" anchor="ctr">
                      <a:noAutofit/>
                    </a:bodyPr>
                    <a:p>
                      <a:pPr algn="ctr">
                        <a:lnSpc>
                          <a:spcPts val="2750"/>
                        </a:lnSpc>
                      </a:pPr>
                      <a:r>
                        <a:rPr b="1" lang="en-US" sz="1960" spc="-1" strike="noStrike">
                          <a:solidFill>
                            <a:srgbClr val="000000"/>
                          </a:solidFill>
                          <a:latin typeface="Evolventa Bold"/>
                          <a:ea typeface="Evolventa Bold"/>
                        </a:rPr>
                        <a:t>Вода минеральная "Чистозерье" 1,5л</a:t>
                      </a:r>
                      <a:endParaRPr b="0" lang="ru-RU" sz="1960" spc="-1" strike="noStrike">
                        <a:latin typeface="Arial"/>
                      </a:endParaRPr>
                    </a:p>
                  </a:txBody>
                  <a:tcPr anchor="ctr" marL="190440" marR="190440">
                    <a:lnL w="38160">
                      <a:solidFill>
                        <a:srgbClr val="ff3131"/>
                      </a:solidFill>
                    </a:lnL>
                    <a:lnR w="38160">
                      <a:solidFill>
                        <a:srgbClr val="ff3131"/>
                      </a:solidFill>
                    </a:lnR>
                    <a:lnT w="38160">
                      <a:solidFill>
                        <a:srgbClr val="ff3131"/>
                      </a:solidFill>
                    </a:lnT>
                    <a:lnB w="38160">
                      <a:solidFill>
                        <a:srgbClr val="ff3131"/>
                      </a:solidFill>
                    </a:lnB>
                    <a:noFill/>
                  </a:tcPr>
                </a:tc>
                <a:tc>
                  <a:txBody>
                    <a:bodyPr lIns="190440" rIns="190440" anchor="ctr">
                      <a:noAutofit/>
                    </a:bodyPr>
                    <a:p>
                      <a:pPr algn="ctr">
                        <a:lnSpc>
                          <a:spcPts val="2750"/>
                        </a:lnSpc>
                      </a:pPr>
                      <a:r>
                        <a:rPr b="1" lang="ru-RU" sz="1960" spc="-1" strike="noStrike">
                          <a:solidFill>
                            <a:srgbClr val="000000"/>
                          </a:solidFill>
                          <a:latin typeface="Evolventa Bold"/>
                          <a:ea typeface="DejaVu Sans"/>
                        </a:rPr>
                        <a:t>30,50</a:t>
                      </a:r>
                      <a:endParaRPr b="0" lang="ru-RU" sz="1960" spc="-1" strike="noStrike">
                        <a:latin typeface="Arial"/>
                      </a:endParaRPr>
                    </a:p>
                  </a:txBody>
                  <a:tcPr anchor="ctr" marL="190440" marR="190440">
                    <a:lnL w="38160">
                      <a:solidFill>
                        <a:srgbClr val="ff3131"/>
                      </a:solidFill>
                    </a:lnL>
                    <a:lnR w="38160">
                      <a:solidFill>
                        <a:srgbClr val="ff3131"/>
                      </a:solidFill>
                    </a:lnR>
                    <a:lnT w="38160">
                      <a:solidFill>
                        <a:srgbClr val="ff3131"/>
                      </a:solidFill>
                    </a:lnT>
                    <a:lnB w="38160">
                      <a:solidFill>
                        <a:srgbClr val="ff3131"/>
                      </a:solidFill>
                    </a:lnB>
                    <a:noFill/>
                  </a:tcPr>
                </a:tc>
                <a:tc>
                  <a:txBody>
                    <a:bodyPr lIns="190440" rIns="190440" anchor="ctr">
                      <a:noAutofit/>
                    </a:bodyPr>
                    <a:p>
                      <a:pPr algn="ctr">
                        <a:lnSpc>
                          <a:spcPts val="2750"/>
                        </a:lnSpc>
                      </a:pPr>
                      <a:r>
                        <a:rPr b="1" lang="ru-RU" sz="1960" spc="-1" strike="noStrike">
                          <a:solidFill>
                            <a:srgbClr val="000000"/>
                          </a:solidFill>
                          <a:latin typeface="Evolventa Bold"/>
                          <a:ea typeface="DejaVu Sans"/>
                        </a:rPr>
                        <a:t>20,50</a:t>
                      </a:r>
                      <a:endParaRPr b="0" lang="ru-RU" sz="1960" spc="-1" strike="noStrike">
                        <a:latin typeface="Arial"/>
                      </a:endParaRPr>
                    </a:p>
                  </a:txBody>
                  <a:tcPr anchor="ctr" marL="190440" marR="190440">
                    <a:lnL w="38160">
                      <a:solidFill>
                        <a:srgbClr val="ff3131"/>
                      </a:solidFill>
                    </a:lnL>
                    <a:lnR w="38160">
                      <a:solidFill>
                        <a:srgbClr val="df3535"/>
                      </a:solidFill>
                    </a:lnR>
                    <a:lnT w="38160">
                      <a:solidFill>
                        <a:srgbClr val="ff3131"/>
                      </a:solidFill>
                    </a:lnT>
                    <a:lnB w="38160">
                      <a:solidFill>
                        <a:srgbClr val="ff3131"/>
                      </a:solidFill>
                    </a:lnB>
                    <a:noFill/>
                  </a:tcPr>
                </a:tc>
              </a:tr>
              <a:tr h="1222200">
                <a:tc>
                  <a:txBody>
                    <a:bodyPr lIns="190440" rIns="190440" anchor="ctr">
                      <a:noAutofit/>
                    </a:bodyPr>
                    <a:p>
                      <a:pPr algn="ctr">
                        <a:lnSpc>
                          <a:spcPts val="2750"/>
                        </a:lnSpc>
                      </a:pPr>
                      <a:r>
                        <a:rPr b="1" lang="en-US" sz="1960" spc="-1" strike="noStrike">
                          <a:solidFill>
                            <a:srgbClr val="000000"/>
                          </a:solidFill>
                          <a:latin typeface="Evolventa Bold"/>
                          <a:ea typeface="Evolventa Bold"/>
                        </a:rPr>
                        <a:t>Вода минеральная "Чистозерье" 0,5л</a:t>
                      </a:r>
                      <a:endParaRPr b="0" lang="ru-RU" sz="1960" spc="-1" strike="noStrike">
                        <a:latin typeface="Arial"/>
                      </a:endParaRPr>
                    </a:p>
                  </a:txBody>
                  <a:tcPr anchor="ctr" marL="190440" marR="190440">
                    <a:lnL w="38160">
                      <a:solidFill>
                        <a:srgbClr val="ff3131"/>
                      </a:solidFill>
                    </a:lnL>
                    <a:lnR w="38160">
                      <a:solidFill>
                        <a:srgbClr val="ff3131"/>
                      </a:solidFill>
                    </a:lnR>
                    <a:lnT w="38160">
                      <a:solidFill>
                        <a:srgbClr val="ff3131"/>
                      </a:solidFill>
                    </a:lnT>
                    <a:lnB w="38160">
                      <a:solidFill>
                        <a:srgbClr val="ff3131"/>
                      </a:solidFill>
                    </a:lnB>
                    <a:noFill/>
                  </a:tcPr>
                </a:tc>
                <a:tc>
                  <a:txBody>
                    <a:bodyPr lIns="190440" rIns="190440" anchor="ctr">
                      <a:noAutofit/>
                    </a:bodyPr>
                    <a:p>
                      <a:pPr algn="ctr">
                        <a:lnSpc>
                          <a:spcPts val="2750"/>
                        </a:lnSpc>
                      </a:pPr>
                      <a:r>
                        <a:rPr b="1" lang="ru-RU" sz="1960" spc="-1" strike="noStrike">
                          <a:solidFill>
                            <a:srgbClr val="000000"/>
                          </a:solidFill>
                          <a:latin typeface="Evolventa Bold"/>
                          <a:ea typeface="DejaVu Sans"/>
                        </a:rPr>
                        <a:t>24,50</a:t>
                      </a:r>
                      <a:endParaRPr b="0" lang="ru-RU" sz="1960" spc="-1" strike="noStrike">
                        <a:latin typeface="Arial"/>
                      </a:endParaRPr>
                    </a:p>
                  </a:txBody>
                  <a:tcPr anchor="ctr" marL="190440" marR="190440">
                    <a:lnL w="38160">
                      <a:solidFill>
                        <a:srgbClr val="ff3131"/>
                      </a:solidFill>
                    </a:lnL>
                    <a:lnR w="38160">
                      <a:solidFill>
                        <a:srgbClr val="ff3131"/>
                      </a:solidFill>
                    </a:lnR>
                    <a:lnT w="38160">
                      <a:solidFill>
                        <a:srgbClr val="ff3131"/>
                      </a:solidFill>
                    </a:lnT>
                    <a:lnB w="38160">
                      <a:solidFill>
                        <a:srgbClr val="ff3131"/>
                      </a:solidFill>
                    </a:lnB>
                    <a:noFill/>
                  </a:tcPr>
                </a:tc>
                <a:tc>
                  <a:txBody>
                    <a:bodyPr lIns="190440" rIns="190440" anchor="ctr">
                      <a:noAutofit/>
                    </a:bodyPr>
                    <a:p>
                      <a:pPr algn="ctr">
                        <a:lnSpc>
                          <a:spcPts val="2750"/>
                        </a:lnSpc>
                      </a:pPr>
                      <a:r>
                        <a:rPr b="1" lang="ru-RU" sz="1960" spc="-1" strike="noStrike">
                          <a:solidFill>
                            <a:srgbClr val="000000"/>
                          </a:solidFill>
                          <a:latin typeface="Evolventa Bold"/>
                          <a:ea typeface="DejaVu Sans"/>
                        </a:rPr>
                        <a:t>16,50</a:t>
                      </a:r>
                      <a:endParaRPr b="0" lang="ru-RU" sz="1960" spc="-1" strike="noStrike">
                        <a:latin typeface="Arial"/>
                      </a:endParaRPr>
                    </a:p>
                  </a:txBody>
                  <a:tcPr anchor="ctr" marL="190440" marR="190440">
                    <a:lnL w="38160">
                      <a:solidFill>
                        <a:srgbClr val="ff3131"/>
                      </a:solidFill>
                    </a:lnL>
                    <a:lnR w="38160">
                      <a:solidFill>
                        <a:srgbClr val="ff3131"/>
                      </a:solidFill>
                    </a:lnR>
                    <a:lnT w="38160">
                      <a:solidFill>
                        <a:srgbClr val="ff3131"/>
                      </a:solidFill>
                    </a:lnT>
                    <a:lnB w="38160">
                      <a:solidFill>
                        <a:srgbClr val="ff3131"/>
                      </a:solidFill>
                    </a:lnB>
                    <a:noFill/>
                  </a:tcPr>
                </a:tc>
              </a:tr>
            </a:tbl>
          </a:graphicData>
        </a:graphic>
      </p:graphicFrame>
      <p:grpSp>
        <p:nvGrpSpPr>
          <p:cNvPr id="165" name="Group 4"/>
          <p:cNvGrpSpPr/>
          <p:nvPr/>
        </p:nvGrpSpPr>
        <p:grpSpPr>
          <a:xfrm>
            <a:off x="2582640" y="125280"/>
            <a:ext cx="5046840" cy="1242000"/>
            <a:chOff x="2582640" y="125280"/>
            <a:chExt cx="5046840" cy="1242000"/>
          </a:xfrm>
        </p:grpSpPr>
        <p:sp>
          <p:nvSpPr>
            <p:cNvPr id="166" name="Freeform 5"/>
            <p:cNvSpPr/>
            <p:nvPr/>
          </p:nvSpPr>
          <p:spPr>
            <a:xfrm>
              <a:off x="2582640" y="387360"/>
              <a:ext cx="5046840" cy="979920"/>
            </a:xfrm>
            <a:custGeom>
              <a:avLst/>
              <a:gdLst/>
              <a:ahLst/>
              <a:rect l="l" t="t" r="r" b="b"/>
              <a:pathLst>
                <a:path w="1329391" h="213774">
                  <a:moveTo>
                    <a:pt x="78224" y="0"/>
                  </a:moveTo>
                  <a:lnTo>
                    <a:pt x="1251167" y="0"/>
                  </a:lnTo>
                  <a:cubicBezTo>
                    <a:pt x="1271913" y="0"/>
                    <a:pt x="1291810" y="8241"/>
                    <a:pt x="1306480" y="22911"/>
                  </a:cubicBezTo>
                  <a:cubicBezTo>
                    <a:pt x="1321149" y="37581"/>
                    <a:pt x="1329391" y="57478"/>
                    <a:pt x="1329391" y="78224"/>
                  </a:cubicBezTo>
                  <a:lnTo>
                    <a:pt x="1329391" y="135550"/>
                  </a:lnTo>
                  <a:cubicBezTo>
                    <a:pt x="1329391" y="156297"/>
                    <a:pt x="1321149" y="176193"/>
                    <a:pt x="1306480" y="190863"/>
                  </a:cubicBezTo>
                  <a:cubicBezTo>
                    <a:pt x="1291810" y="205533"/>
                    <a:pt x="1271913" y="213774"/>
                    <a:pt x="1251167" y="213774"/>
                  </a:cubicBezTo>
                  <a:lnTo>
                    <a:pt x="78224" y="213774"/>
                  </a:lnTo>
                  <a:cubicBezTo>
                    <a:pt x="57478" y="213774"/>
                    <a:pt x="37581" y="205533"/>
                    <a:pt x="22911" y="190863"/>
                  </a:cubicBezTo>
                  <a:cubicBezTo>
                    <a:pt x="8241" y="176193"/>
                    <a:pt x="0" y="156297"/>
                    <a:pt x="0" y="135550"/>
                  </a:cubicBezTo>
                  <a:lnTo>
                    <a:pt x="0" y="78224"/>
                  </a:lnTo>
                  <a:cubicBezTo>
                    <a:pt x="0" y="57478"/>
                    <a:pt x="8241" y="37581"/>
                    <a:pt x="22911" y="22911"/>
                  </a:cubicBezTo>
                  <a:cubicBezTo>
                    <a:pt x="37581" y="8241"/>
                    <a:pt x="57478" y="0"/>
                    <a:pt x="78224" y="0"/>
                  </a:cubicBezTo>
                  <a:close/>
                </a:path>
              </a:pathLst>
            </a:custGeom>
            <a:solidFill>
              <a:srgbClr val="94cae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67" name="TextBox 6"/>
            <p:cNvSpPr/>
            <p:nvPr/>
          </p:nvSpPr>
          <p:spPr>
            <a:xfrm>
              <a:off x="2582640" y="125280"/>
              <a:ext cx="5046840" cy="12416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168" name="TextBox 7"/>
          <p:cNvSpPr/>
          <p:nvPr/>
        </p:nvSpPr>
        <p:spPr>
          <a:xfrm>
            <a:off x="2891880" y="387360"/>
            <a:ext cx="4511520" cy="875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>
              <a:lnSpc>
                <a:spcPts val="3450"/>
              </a:lnSpc>
            </a:pPr>
            <a:r>
              <a:rPr b="1" lang="en-US" sz="3000" spc="-1" strike="noStrike">
                <a:solidFill>
                  <a:srgbClr val="000000"/>
                </a:solidFill>
                <a:latin typeface="Evolventa Bold"/>
                <a:ea typeface="Evolventa Bold"/>
              </a:rPr>
              <a:t>Ценовое предложение</a:t>
            </a:r>
            <a:endParaRPr b="0" lang="ru-RU" sz="3000" spc="-1" strike="noStrike">
              <a:latin typeface="Arial"/>
            </a:endParaRPr>
          </a:p>
        </p:txBody>
      </p:sp>
      <p:grpSp>
        <p:nvGrpSpPr>
          <p:cNvPr id="169" name="Group 9"/>
          <p:cNvGrpSpPr/>
          <p:nvPr/>
        </p:nvGrpSpPr>
        <p:grpSpPr>
          <a:xfrm>
            <a:off x="2891880" y="6537240"/>
            <a:ext cx="4511520" cy="1028520"/>
            <a:chOff x="2891880" y="6537240"/>
            <a:chExt cx="4511520" cy="1028520"/>
          </a:xfrm>
        </p:grpSpPr>
        <p:sp>
          <p:nvSpPr>
            <p:cNvPr id="170" name="Freeform 10"/>
            <p:cNvSpPr/>
            <p:nvPr/>
          </p:nvSpPr>
          <p:spPr>
            <a:xfrm>
              <a:off x="2891880" y="6754320"/>
              <a:ext cx="4511520" cy="811440"/>
            </a:xfrm>
            <a:custGeom>
              <a:avLst/>
              <a:gdLst/>
              <a:ahLst/>
              <a:rect l="l" t="t" r="r" b="b"/>
              <a:pathLst>
                <a:path w="1188430" h="213938">
                  <a:moveTo>
                    <a:pt x="87502" y="0"/>
                  </a:moveTo>
                  <a:lnTo>
                    <a:pt x="1100928" y="0"/>
                  </a:lnTo>
                  <a:cubicBezTo>
                    <a:pt x="1124135" y="0"/>
                    <a:pt x="1146391" y="9219"/>
                    <a:pt x="1162801" y="25629"/>
                  </a:cubicBezTo>
                  <a:cubicBezTo>
                    <a:pt x="1179211" y="42039"/>
                    <a:pt x="1188430" y="64295"/>
                    <a:pt x="1188430" y="87502"/>
                  </a:cubicBezTo>
                  <a:lnTo>
                    <a:pt x="1188430" y="126436"/>
                  </a:lnTo>
                  <a:cubicBezTo>
                    <a:pt x="1188430" y="149643"/>
                    <a:pt x="1179211" y="171899"/>
                    <a:pt x="1162801" y="188309"/>
                  </a:cubicBezTo>
                  <a:cubicBezTo>
                    <a:pt x="1146391" y="204719"/>
                    <a:pt x="1124135" y="213938"/>
                    <a:pt x="1100928" y="213938"/>
                  </a:cubicBezTo>
                  <a:lnTo>
                    <a:pt x="87502" y="213938"/>
                  </a:lnTo>
                  <a:cubicBezTo>
                    <a:pt x="64295" y="213938"/>
                    <a:pt x="42039" y="204719"/>
                    <a:pt x="25629" y="188309"/>
                  </a:cubicBezTo>
                  <a:cubicBezTo>
                    <a:pt x="9219" y="171899"/>
                    <a:pt x="0" y="149643"/>
                    <a:pt x="0" y="126436"/>
                  </a:cubicBezTo>
                  <a:lnTo>
                    <a:pt x="0" y="87502"/>
                  </a:lnTo>
                  <a:cubicBezTo>
                    <a:pt x="0" y="64295"/>
                    <a:pt x="9219" y="42039"/>
                    <a:pt x="25629" y="25629"/>
                  </a:cubicBezTo>
                  <a:cubicBezTo>
                    <a:pt x="42039" y="9219"/>
                    <a:pt x="64295" y="0"/>
                    <a:pt x="87502" y="0"/>
                  </a:cubicBezTo>
                  <a:close/>
                </a:path>
              </a:pathLst>
            </a:custGeom>
            <a:solidFill>
              <a:srgbClr val="94cae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1" name="TextBox 11"/>
            <p:cNvSpPr/>
            <p:nvPr/>
          </p:nvSpPr>
          <p:spPr>
            <a:xfrm>
              <a:off x="2891880" y="6537240"/>
              <a:ext cx="4511520" cy="10285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172" name="TextBox 12"/>
          <p:cNvSpPr/>
          <p:nvPr/>
        </p:nvSpPr>
        <p:spPr>
          <a:xfrm>
            <a:off x="1481400" y="6854040"/>
            <a:ext cx="7332480" cy="525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>
              <a:lnSpc>
                <a:spcPts val="4141"/>
              </a:lnSpc>
            </a:pPr>
            <a:r>
              <a:rPr b="1" lang="en-US" sz="3000" spc="-1" strike="noStrike">
                <a:solidFill>
                  <a:srgbClr val="000000"/>
                </a:solidFill>
                <a:latin typeface="Evolventa Bold"/>
                <a:ea typeface="Evolventa Bold"/>
              </a:rPr>
              <a:t>Условия Поставок</a:t>
            </a:r>
            <a:endParaRPr b="0" lang="ru-RU" sz="3000" spc="-1" strike="noStrike">
              <a:latin typeface="Arial"/>
            </a:endParaRPr>
          </a:p>
        </p:txBody>
      </p:sp>
      <p:sp>
        <p:nvSpPr>
          <p:cNvPr id="173" name="Freeform 13"/>
          <p:cNvSpPr/>
          <p:nvPr/>
        </p:nvSpPr>
        <p:spPr>
          <a:xfrm>
            <a:off x="1060560" y="7535880"/>
            <a:ext cx="1521360" cy="1269360"/>
          </a:xfrm>
          <a:custGeom>
            <a:avLst/>
            <a:gdLst/>
            <a:ahLst/>
            <a:rect l="l" t="t" r="r" b="b"/>
            <a:pathLst>
              <a:path w="1521918" h="1270109">
                <a:moveTo>
                  <a:pt x="0" y="0"/>
                </a:moveTo>
                <a:lnTo>
                  <a:pt x="1521918" y="0"/>
                </a:lnTo>
                <a:lnTo>
                  <a:pt x="1521918" y="1270109"/>
                </a:lnTo>
                <a:lnTo>
                  <a:pt x="0" y="1270109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74" name="TextBox 14"/>
          <p:cNvSpPr/>
          <p:nvPr/>
        </p:nvSpPr>
        <p:spPr>
          <a:xfrm>
            <a:off x="-1881720" y="8892720"/>
            <a:ext cx="7332480" cy="701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>
              <a:lnSpc>
                <a:spcPts val="2761"/>
              </a:lnSpc>
            </a:pPr>
            <a:r>
              <a:rPr b="1" lang="en-US" sz="2000" spc="-1" strike="noStrike">
                <a:solidFill>
                  <a:srgbClr val="000000"/>
                </a:solidFill>
                <a:latin typeface="Evolventa Bold"/>
                <a:ea typeface="Evolventa Bold"/>
              </a:rPr>
              <a:t>минимальный заказ</a:t>
            </a:r>
            <a:endParaRPr b="0" lang="ru-RU" sz="2000" spc="-1" strike="noStrike">
              <a:latin typeface="Arial"/>
            </a:endParaRPr>
          </a:p>
          <a:p>
            <a:pPr algn="ctr">
              <a:lnSpc>
                <a:spcPts val="2761"/>
              </a:lnSpc>
            </a:pPr>
            <a:r>
              <a:rPr b="0" lang="en-US" sz="2000" spc="-1" strike="noStrike">
                <a:solidFill>
                  <a:srgbClr val="000000"/>
                </a:solidFill>
                <a:latin typeface="Evolventa"/>
                <a:ea typeface="Evolventa"/>
              </a:rPr>
              <a:t>1 автофура </a:t>
            </a:r>
            <a:endParaRPr b="0" lang="ru-RU" sz="2000" spc="-1" strike="noStrike">
              <a:latin typeface="Arial"/>
            </a:endParaRPr>
          </a:p>
        </p:txBody>
      </p:sp>
      <p:sp>
        <p:nvSpPr>
          <p:cNvPr id="175" name="Freeform 15"/>
          <p:cNvSpPr/>
          <p:nvPr/>
        </p:nvSpPr>
        <p:spPr>
          <a:xfrm>
            <a:off x="4646160" y="7598520"/>
            <a:ext cx="1276560" cy="1144080"/>
          </a:xfrm>
          <a:custGeom>
            <a:avLst/>
            <a:gdLst/>
            <a:ahLst/>
            <a:rect l="l" t="t" r="r" b="b"/>
            <a:pathLst>
              <a:path w="1277285" h="1144912">
                <a:moveTo>
                  <a:pt x="0" y="0"/>
                </a:moveTo>
                <a:lnTo>
                  <a:pt x="1277285" y="0"/>
                </a:lnTo>
                <a:lnTo>
                  <a:pt x="1277285" y="1144911"/>
                </a:lnTo>
                <a:lnTo>
                  <a:pt x="0" y="1144911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3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76" name="TextBox 16"/>
          <p:cNvSpPr/>
          <p:nvPr/>
        </p:nvSpPr>
        <p:spPr>
          <a:xfrm>
            <a:off x="2582640" y="8883360"/>
            <a:ext cx="5839560" cy="1046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>
              <a:lnSpc>
                <a:spcPts val="2747"/>
              </a:lnSpc>
            </a:pPr>
            <a:r>
              <a:rPr b="1" lang="en-US" sz="1990" spc="-1" strike="noStrike">
                <a:solidFill>
                  <a:srgbClr val="000000"/>
                </a:solidFill>
                <a:latin typeface="Evolventa Bold"/>
                <a:ea typeface="Evolventa Bold"/>
              </a:rPr>
              <a:t>форма и порядок оплаты</a:t>
            </a:r>
            <a:endParaRPr b="0" lang="ru-RU" sz="1990" spc="-1" strike="noStrike">
              <a:latin typeface="Arial"/>
            </a:endParaRPr>
          </a:p>
          <a:p>
            <a:pPr algn="ctr">
              <a:lnSpc>
                <a:spcPts val="2747"/>
              </a:lnSpc>
            </a:pPr>
            <a:r>
              <a:rPr b="0" lang="en-US" sz="1990" spc="-1" strike="noStrike">
                <a:solidFill>
                  <a:srgbClr val="000000"/>
                </a:solidFill>
                <a:latin typeface="Evolventa"/>
                <a:ea typeface="Evolventa"/>
              </a:rPr>
              <a:t>наличная/безналичная</a:t>
            </a:r>
            <a:endParaRPr b="0" lang="ru-RU" sz="1990" spc="-1" strike="noStrike">
              <a:latin typeface="Arial"/>
            </a:endParaRPr>
          </a:p>
          <a:p>
            <a:pPr algn="ctr">
              <a:lnSpc>
                <a:spcPts val="2747"/>
              </a:lnSpc>
            </a:pPr>
            <a:r>
              <a:rPr b="0" lang="en-US" sz="1990" spc="-1" strike="noStrike">
                <a:solidFill>
                  <a:srgbClr val="000000"/>
                </a:solidFill>
                <a:latin typeface="Evolventa"/>
                <a:ea typeface="Evolventa"/>
              </a:rPr>
              <a:t>острочка платежей</a:t>
            </a:r>
            <a:endParaRPr b="0" lang="ru-RU" sz="1990" spc="-1" strike="noStrike">
              <a:latin typeface="Arial"/>
            </a:endParaRPr>
          </a:p>
        </p:txBody>
      </p:sp>
      <p:sp>
        <p:nvSpPr>
          <p:cNvPr id="177" name="Freeform 17"/>
          <p:cNvSpPr/>
          <p:nvPr/>
        </p:nvSpPr>
        <p:spPr>
          <a:xfrm>
            <a:off x="8601480" y="7544160"/>
            <a:ext cx="1216440" cy="1135800"/>
          </a:xfrm>
          <a:custGeom>
            <a:avLst/>
            <a:gdLst/>
            <a:ahLst/>
            <a:rect l="l" t="t" r="r" b="b"/>
            <a:pathLst>
              <a:path w="1217075" h="1136444">
                <a:moveTo>
                  <a:pt x="0" y="0"/>
                </a:moveTo>
                <a:lnTo>
                  <a:pt x="1217075" y="0"/>
                </a:lnTo>
                <a:lnTo>
                  <a:pt x="1217075" y="1136443"/>
                </a:lnTo>
                <a:lnTo>
                  <a:pt x="0" y="1136443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4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78" name="TextBox 18"/>
          <p:cNvSpPr/>
          <p:nvPr/>
        </p:nvSpPr>
        <p:spPr>
          <a:xfrm>
            <a:off x="7630200" y="8843040"/>
            <a:ext cx="3451320" cy="701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>
              <a:lnSpc>
                <a:spcPts val="2761"/>
              </a:lnSpc>
            </a:pPr>
            <a:r>
              <a:rPr b="1" lang="en-US" sz="2000" spc="-1" strike="noStrike">
                <a:solidFill>
                  <a:srgbClr val="000000"/>
                </a:solidFill>
                <a:latin typeface="Evolventa Bold"/>
                <a:ea typeface="Evolventa Bold"/>
              </a:rPr>
              <a:t>срок доставки</a:t>
            </a:r>
            <a:endParaRPr b="0" lang="ru-RU" sz="2000" spc="-1" strike="noStrike">
              <a:latin typeface="Arial"/>
            </a:endParaRPr>
          </a:p>
          <a:p>
            <a:pPr algn="ctr">
              <a:lnSpc>
                <a:spcPts val="2761"/>
              </a:lnSpc>
            </a:pPr>
            <a:r>
              <a:rPr b="0" lang="en-US" sz="2000" spc="-1" strike="noStrike">
                <a:solidFill>
                  <a:srgbClr val="000000"/>
                </a:solidFill>
                <a:latin typeface="Evolventa"/>
                <a:ea typeface="Evolventa"/>
              </a:rPr>
              <a:t>от 2х рабочих дней </a:t>
            </a:r>
            <a:endParaRPr b="0" lang="ru-RU" sz="2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dfbf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9" name="Group 2"/>
          <p:cNvGrpSpPr/>
          <p:nvPr/>
        </p:nvGrpSpPr>
        <p:grpSpPr>
          <a:xfrm>
            <a:off x="1914120" y="1514520"/>
            <a:ext cx="8048520" cy="8520120"/>
            <a:chOff x="1914120" y="1514520"/>
            <a:chExt cx="8048520" cy="8520120"/>
          </a:xfrm>
        </p:grpSpPr>
        <p:sp>
          <p:nvSpPr>
            <p:cNvPr id="180" name="Freeform 3"/>
            <p:cNvSpPr/>
            <p:nvPr/>
          </p:nvSpPr>
          <p:spPr>
            <a:xfrm>
              <a:off x="1914120" y="1986120"/>
              <a:ext cx="8048520" cy="8048520"/>
            </a:xfrm>
            <a:custGeom>
              <a:avLst/>
              <a:gdLst/>
              <a:ah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4cae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81" name="TextBox 4"/>
            <p:cNvSpPr/>
            <p:nvPr/>
          </p:nvSpPr>
          <p:spPr>
            <a:xfrm>
              <a:off x="2668680" y="1514520"/>
              <a:ext cx="6539040" cy="77655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182" name="TextBox 5"/>
          <p:cNvSpPr/>
          <p:nvPr/>
        </p:nvSpPr>
        <p:spPr>
          <a:xfrm>
            <a:off x="3240000" y="2833200"/>
            <a:ext cx="4974120" cy="3106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>
              <a:lnSpc>
                <a:spcPts val="3495"/>
              </a:lnSpc>
            </a:pPr>
            <a:r>
              <a:rPr b="1" lang="en-US" sz="2530" spc="-1" strike="noStrike">
                <a:solidFill>
                  <a:srgbClr val="191919"/>
                </a:solidFill>
                <a:latin typeface="Evolventa Bold"/>
                <a:ea typeface="Evolventa Bold"/>
              </a:rPr>
              <a:t>Руководитель отдела продаж </a:t>
            </a:r>
            <a:endParaRPr b="0" lang="ru-RU" sz="2530" spc="-1" strike="noStrike">
              <a:latin typeface="Arial"/>
            </a:endParaRPr>
          </a:p>
          <a:p>
            <a:pPr algn="ctr">
              <a:lnSpc>
                <a:spcPts val="3495"/>
              </a:lnSpc>
            </a:pPr>
            <a:r>
              <a:rPr b="1" lang="en-US" sz="2530" spc="-1" strike="noStrike">
                <a:solidFill>
                  <a:srgbClr val="191919"/>
                </a:solidFill>
                <a:latin typeface="Evolventa Bold"/>
                <a:ea typeface="Evolventa Bold"/>
              </a:rPr>
              <a:t>Свиряев Глеб</a:t>
            </a:r>
            <a:endParaRPr b="0" lang="ru-RU" sz="2530" spc="-1" strike="noStrike">
              <a:latin typeface="Arial"/>
            </a:endParaRPr>
          </a:p>
          <a:p>
            <a:pPr algn="ctr">
              <a:lnSpc>
                <a:spcPts val="3495"/>
              </a:lnSpc>
            </a:pPr>
            <a:r>
              <a:rPr b="1" lang="en-US" sz="2530" spc="-1" strike="noStrike">
                <a:solidFill>
                  <a:srgbClr val="191919"/>
                </a:solidFill>
                <a:latin typeface="Evolventa Bold"/>
                <a:ea typeface="Evolventa Bold"/>
              </a:rPr>
              <a:t>+7 913 734 84 00</a:t>
            </a:r>
            <a:endParaRPr b="0" lang="ru-RU" sz="2530" spc="-1" strike="noStrike">
              <a:latin typeface="Arial"/>
            </a:endParaRPr>
          </a:p>
          <a:p>
            <a:pPr algn="ctr">
              <a:lnSpc>
                <a:spcPts val="3495"/>
              </a:lnSpc>
            </a:pPr>
            <a:r>
              <a:rPr b="1" lang="en-US" sz="2530" spc="-1" strike="noStrike">
                <a:solidFill>
                  <a:srgbClr val="191919"/>
                </a:solidFill>
                <a:latin typeface="Evolventa Bold"/>
                <a:ea typeface="Evolventa Bold"/>
              </a:rPr>
              <a:t>gsviryaev@mail.ru</a:t>
            </a:r>
            <a:endParaRPr b="0" lang="ru-RU" sz="2530" spc="-1" strike="noStrike">
              <a:latin typeface="Arial"/>
            </a:endParaRPr>
          </a:p>
          <a:p>
            <a:pPr algn="ctr">
              <a:lnSpc>
                <a:spcPts val="3495"/>
              </a:lnSpc>
            </a:pPr>
            <a:endParaRPr b="0" lang="ru-RU" sz="2530" spc="-1" strike="noStrike">
              <a:latin typeface="Arial"/>
            </a:endParaRPr>
          </a:p>
          <a:p>
            <a:pPr algn="ctr">
              <a:lnSpc>
                <a:spcPts val="3495"/>
              </a:lnSpc>
            </a:pPr>
            <a:endParaRPr b="0" lang="ru-RU" sz="2530" spc="-1" strike="noStrike">
              <a:latin typeface="Arial"/>
            </a:endParaRPr>
          </a:p>
        </p:txBody>
      </p:sp>
      <p:sp>
        <p:nvSpPr>
          <p:cNvPr id="183" name="TextBox 6"/>
          <p:cNvSpPr/>
          <p:nvPr/>
        </p:nvSpPr>
        <p:spPr>
          <a:xfrm>
            <a:off x="2516760" y="5437080"/>
            <a:ext cx="6482880" cy="2662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>
              <a:lnSpc>
                <a:spcPts val="3495"/>
              </a:lnSpc>
            </a:pPr>
            <a:r>
              <a:rPr b="1" lang="en-US" sz="2530" spc="-1" strike="noStrike">
                <a:solidFill>
                  <a:srgbClr val="191919"/>
                </a:solidFill>
                <a:latin typeface="Evolventa Bold"/>
                <a:ea typeface="Evolventa Bold"/>
              </a:rPr>
              <a:t>Региональный менеджер по продажам</a:t>
            </a:r>
            <a:endParaRPr b="0" lang="ru-RU" sz="2530" spc="-1" strike="noStrike">
              <a:latin typeface="Arial"/>
            </a:endParaRPr>
          </a:p>
          <a:p>
            <a:pPr algn="ctr">
              <a:lnSpc>
                <a:spcPts val="3495"/>
              </a:lnSpc>
            </a:pPr>
            <a:r>
              <a:rPr b="1" lang="en-US" sz="2530" spc="-1" strike="noStrike">
                <a:solidFill>
                  <a:srgbClr val="191919"/>
                </a:solidFill>
                <a:latin typeface="Evolventa Bold"/>
                <a:ea typeface="Evolventa Bold"/>
              </a:rPr>
              <a:t>Хребтов Дмитрий </a:t>
            </a:r>
            <a:endParaRPr b="0" lang="ru-RU" sz="2530" spc="-1" strike="noStrike">
              <a:latin typeface="Arial"/>
            </a:endParaRPr>
          </a:p>
          <a:p>
            <a:pPr algn="ctr">
              <a:lnSpc>
                <a:spcPts val="3495"/>
              </a:lnSpc>
            </a:pPr>
            <a:r>
              <a:rPr b="1" lang="en-US" sz="2530" spc="-1" strike="noStrike">
                <a:solidFill>
                  <a:srgbClr val="191919"/>
                </a:solidFill>
                <a:latin typeface="Evolventa Bold"/>
                <a:ea typeface="Evolventa Bold"/>
              </a:rPr>
              <a:t>+7 923 141-34-04</a:t>
            </a:r>
            <a:endParaRPr b="0" lang="ru-RU" sz="2530" spc="-1" strike="noStrike">
              <a:latin typeface="Arial"/>
            </a:endParaRPr>
          </a:p>
          <a:p>
            <a:pPr algn="ctr">
              <a:lnSpc>
                <a:spcPts val="3495"/>
              </a:lnSpc>
            </a:pPr>
            <a:r>
              <a:rPr b="1" lang="en-US" sz="2530" spc="-1" strike="noStrike">
                <a:solidFill>
                  <a:srgbClr val="191919"/>
                </a:solidFill>
                <a:latin typeface="Evolventa Bold"/>
                <a:ea typeface="Evolventa Bold"/>
              </a:rPr>
              <a:t>dimaxr@mail.ru</a:t>
            </a:r>
            <a:endParaRPr b="0" lang="ru-RU" sz="2530" spc="-1" strike="noStrike">
              <a:latin typeface="Arial"/>
            </a:endParaRPr>
          </a:p>
          <a:p>
            <a:pPr algn="ctr">
              <a:lnSpc>
                <a:spcPts val="3495"/>
              </a:lnSpc>
            </a:pPr>
            <a:endParaRPr b="0" lang="ru-RU" sz="2530" spc="-1" strike="noStrike">
              <a:latin typeface="Arial"/>
            </a:endParaRPr>
          </a:p>
        </p:txBody>
      </p:sp>
      <p:sp>
        <p:nvSpPr>
          <p:cNvPr id="184" name="AutoShape 7"/>
          <p:cNvSpPr/>
          <p:nvPr/>
        </p:nvSpPr>
        <p:spPr>
          <a:xfrm>
            <a:off x="2507760" y="5399640"/>
            <a:ext cx="6492240" cy="360"/>
          </a:xfrm>
          <a:prstGeom prst="line">
            <a:avLst/>
          </a:prstGeom>
          <a:ln w="38100">
            <a:solidFill>
              <a:srgbClr val="fdfbfb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85" name="AutoShape 8"/>
          <p:cNvSpPr/>
          <p:nvPr/>
        </p:nvSpPr>
        <p:spPr>
          <a:xfrm>
            <a:off x="2451240" y="7865280"/>
            <a:ext cx="6492240" cy="360"/>
          </a:xfrm>
          <a:prstGeom prst="line">
            <a:avLst/>
          </a:prstGeom>
          <a:ln w="38100">
            <a:solidFill>
              <a:srgbClr val="fdfbfb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86" name="Freeform 9"/>
          <p:cNvSpPr/>
          <p:nvPr/>
        </p:nvSpPr>
        <p:spPr>
          <a:xfrm>
            <a:off x="11094840" y="211320"/>
            <a:ext cx="4960440" cy="9823320"/>
          </a:xfrm>
          <a:custGeom>
            <a:avLst/>
            <a:gdLst/>
            <a:ahLst/>
            <a:rect l="l" t="t" r="r" b="b"/>
            <a:pathLst>
              <a:path w="4961144" h="9824048">
                <a:moveTo>
                  <a:pt x="0" y="0"/>
                </a:moveTo>
                <a:lnTo>
                  <a:pt x="4961144" y="0"/>
                </a:lnTo>
                <a:lnTo>
                  <a:pt x="4961144" y="9824048"/>
                </a:lnTo>
                <a:lnTo>
                  <a:pt x="0" y="9824048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87" name="TextBox 10"/>
          <p:cNvSpPr/>
          <p:nvPr/>
        </p:nvSpPr>
        <p:spPr>
          <a:xfrm>
            <a:off x="1980000" y="125640"/>
            <a:ext cx="7557480" cy="1814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>
              <a:lnSpc>
                <a:spcPts val="7143"/>
              </a:lnSpc>
              <a:tabLst>
                <a:tab algn="l" pos="0"/>
              </a:tabLst>
            </a:pPr>
            <a:r>
              <a:rPr b="1" lang="en-US" sz="7150" spc="-1" strike="noStrike">
                <a:solidFill>
                  <a:srgbClr val="191919"/>
                </a:solidFill>
                <a:latin typeface="Evolventa Bold"/>
                <a:ea typeface="Evolventa Bold"/>
              </a:rPr>
              <a:t>НАШИ КОНТАКТЫ </a:t>
            </a:r>
            <a:endParaRPr b="0" lang="ru-RU" sz="7150" spc="-1" strike="noStrike">
              <a:latin typeface="Arial"/>
            </a:endParaRPr>
          </a:p>
        </p:txBody>
      </p:sp>
      <p:sp>
        <p:nvSpPr>
          <p:cNvPr id="188" name="TextBox 11"/>
          <p:cNvSpPr/>
          <p:nvPr/>
        </p:nvSpPr>
        <p:spPr>
          <a:xfrm>
            <a:off x="3600000" y="7865280"/>
            <a:ext cx="4652280" cy="1331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>
              <a:lnSpc>
                <a:spcPts val="3495"/>
              </a:lnSpc>
            </a:pPr>
            <a:r>
              <a:rPr b="1" lang="en-US" sz="2530" spc="-1" strike="noStrike">
                <a:solidFill>
                  <a:srgbClr val="191919"/>
                </a:solidFill>
                <a:latin typeface="Evolventa Bold"/>
                <a:ea typeface="Evolventa Bold"/>
              </a:rPr>
              <a:t>Клиентский сервис:</a:t>
            </a:r>
            <a:endParaRPr b="0" lang="ru-RU" sz="2530" spc="-1" strike="noStrike">
              <a:latin typeface="Arial"/>
            </a:endParaRPr>
          </a:p>
          <a:p>
            <a:pPr algn="ctr">
              <a:lnSpc>
                <a:spcPts val="3495"/>
              </a:lnSpc>
            </a:pPr>
            <a:r>
              <a:rPr b="1" lang="en-US" sz="2530" spc="-1" strike="noStrike">
                <a:solidFill>
                  <a:srgbClr val="191919"/>
                </a:solidFill>
                <a:latin typeface="Evolventa Bold"/>
                <a:ea typeface="Evolventa Bold"/>
              </a:rPr>
              <a:t>+7 383 263 83 43</a:t>
            </a:r>
            <a:endParaRPr b="0" lang="ru-RU" sz="2530" spc="-1" strike="noStrike">
              <a:latin typeface="Arial"/>
            </a:endParaRPr>
          </a:p>
          <a:p>
            <a:pPr algn="ctr">
              <a:lnSpc>
                <a:spcPts val="3495"/>
              </a:lnSpc>
            </a:pPr>
            <a:r>
              <a:rPr b="1" lang="en-US" sz="2530" spc="-1" strike="noStrike">
                <a:solidFill>
                  <a:srgbClr val="191919"/>
                </a:solidFill>
                <a:latin typeface="Evolventa Bold"/>
                <a:ea typeface="Evolventa Bold"/>
              </a:rPr>
              <a:t>sales.chistozerie@mail.ru</a:t>
            </a:r>
            <a:endParaRPr b="0" lang="ru-RU" sz="253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311</TotalTime>
  <Application>LibreOffice/7.2.4.1$MacOSX_AARCH64 LibreOffice_project/27d75539669ac387bb498e35313b970b7fe9c4f9</Application>
  <AppVersion>15.0000</AppVersion>
  <Words>361</Words>
  <Paragraphs>92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2006-08-16T00:00:00Z</dcterms:created>
  <dc:creator>Сергеева Ирина</dc:creator>
  <dc:description/>
  <dc:identifier>DAGQQqyh784</dc:identifier>
  <dc:language>ru-RU</dc:language>
  <cp:lastModifiedBy/>
  <dcterms:modified xsi:type="dcterms:W3CDTF">2024-10-08T18:07:18Z</dcterms:modified>
  <cp:revision>6</cp:revision>
  <dc:subject/>
  <dc:title>Коммерческое предложение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resentationFormat">
    <vt:lpwstr>Произвольный</vt:lpwstr>
  </property>
  <property fmtid="{D5CDD505-2E9C-101B-9397-08002B2CF9AE}" pid="3" name="Slides">
    <vt:i4>7</vt:i4>
  </property>
</Properties>
</file>