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</p:sldIdLst>
  <p:sldSz cx="12192000" cy="6858000"/>
  <p:notesSz cx="6858000" cy="9144000"/>
  <p:embeddedFontLst>
    <p:embeddedFont>
      <p:font typeface="Century Schoolbook" panose="02040604050505020304" pitchFamily="18" charset="0"/>
      <p:regular r:id="rId15"/>
      <p:bold r:id="rId16"/>
      <p:italic r:id="rId17"/>
      <p:boldItalic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DuC8iEbqNoTnnNEd1j2aQNX4g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3071C-A52A-4F24-8918-9E8D0C689D39}">
  <a:tblStyle styleId="{BED3071C-A52A-4F24-8918-9E8D0C689D39}" styleName="Table_0">
    <a:wholeTbl>
      <a:tcTxStyle b="off" i="off">
        <a:font>
          <a:latin typeface="Century Schoolbook"/>
          <a:ea typeface="Century Schoolbook"/>
          <a:cs typeface="Century Schoolbook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411B279-DF3F-46E9-9BDF-C53EDA594D07}" styleName="Table_1">
    <a:wholeTbl>
      <a:tcTxStyle b="off" i="off">
        <a:font>
          <a:latin typeface="Century Schoolbook"/>
          <a:ea typeface="Century Schoolbook"/>
          <a:cs typeface="Century Schoolbook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6E6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6E6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Schoolbook"/>
          <a:ea typeface="Century Schoolbook"/>
          <a:cs typeface="Century School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Schoolbook"/>
          <a:ea typeface="Century Schoolbook"/>
          <a:cs typeface="Century School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entury Schoolbook"/>
          <a:ea typeface="Century Schoolbook"/>
          <a:cs typeface="Century Schoolbook"/>
        </a:font>
        <a:schemeClr val="dk1"/>
      </a:tcTxStyle>
      <a:tcStyle>
        <a:tcBdr/>
      </a:tcStyle>
    </a:seCell>
    <a:swCell>
      <a:tcTxStyle b="on" i="off">
        <a:font>
          <a:latin typeface="Century Schoolbook"/>
          <a:ea typeface="Century Schoolbook"/>
          <a:cs typeface="Century Schoolbook"/>
        </a:font>
        <a:schemeClr val="dk1"/>
      </a:tcTxStyle>
      <a:tcStyle>
        <a:tcBdr/>
      </a:tcStyle>
    </a:swCell>
    <a:firstRow>
      <a:tcTxStyle b="on" i="off">
        <a:font>
          <a:latin typeface="Century Schoolbook"/>
          <a:ea typeface="Century Schoolbook"/>
          <a:cs typeface="Century Schoolbook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" name="Google Shape;20;p1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body" idx="1"/>
          </p:nvPr>
        </p:nvSpPr>
        <p:spPr>
          <a:xfrm rot="5400000">
            <a:off x="3383884" y="-293212"/>
            <a:ext cx="4351337" cy="859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8"/>
          <p:cNvSpPr txBox="1">
            <a:spLocks noGrp="1"/>
          </p:cNvSpPr>
          <p:nvPr>
            <p:ph type="title"/>
          </p:nvPr>
        </p:nvSpPr>
        <p:spPr>
          <a:xfrm rot="5400000">
            <a:off x="6938169" y="2091531"/>
            <a:ext cx="5897562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8"/>
          <p:cNvSpPr txBox="1">
            <a:spLocks noGrp="1"/>
          </p:cNvSpPr>
          <p:nvPr>
            <p:ph type="body" idx="1"/>
          </p:nvPr>
        </p:nvSpPr>
        <p:spPr>
          <a:xfrm rot="5400000">
            <a:off x="1680369" y="-537369"/>
            <a:ext cx="5897562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1" name="Google Shape;91;p28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4" name="Google Shape;94;p2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entury Schoolbook"/>
              <a:buNone/>
              <a:defRPr sz="7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BFBFBF"/>
                </a:solidFill>
              </a:defRPr>
            </a:lvl1pPr>
            <a:lvl2pPr lvl="1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" name="Google Shape;24;p19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4" name="Google Shape;34;p2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entury Schoolbook"/>
              <a:buNone/>
              <a:defRPr sz="72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1" name="Google Shape;41;p21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2"/>
          </p:nvPr>
        </p:nvSpPr>
        <p:spPr>
          <a:xfrm>
            <a:off x="6126480" y="1828800"/>
            <a:ext cx="44805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9" name="Google Shape;49;p22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1261872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3"/>
          </p:nvPr>
        </p:nvSpPr>
        <p:spPr>
          <a:xfrm>
            <a:off x="6126480" y="1713655"/>
            <a:ext cx="448056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4"/>
          </p:nvPr>
        </p:nvSpPr>
        <p:spPr>
          <a:xfrm>
            <a:off x="6126480" y="2507550"/>
            <a:ext cx="4480560" cy="366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9" name="Google Shape;59;p23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5" name="Google Shape;65;p2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A5A1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entury Schoolbook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4504267" y="685800"/>
            <a:ext cx="6079066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SzPts val="16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2"/>
          </p:nvPr>
        </p:nvSpPr>
        <p:spPr>
          <a:xfrm>
            <a:off x="841248" y="2099734"/>
            <a:ext cx="32004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4000"/>
              </a:lnSpc>
              <a:spcBef>
                <a:spcPts val="8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Schoolbook"/>
              <a:buNone/>
              <a:defRPr sz="2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>
            <a:spLocks noGrp="1"/>
          </p:cNvSpPr>
          <p:nvPr>
            <p:ph type="pic" idx="2"/>
          </p:nvPr>
        </p:nvSpPr>
        <p:spPr>
          <a:xfrm>
            <a:off x="0" y="0"/>
            <a:ext cx="11292840" cy="5128923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>
            <a:off x="914400" y="6108589"/>
            <a:ext cx="9982200" cy="59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BFBFB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entury Schoolbook"/>
              <a:buNone/>
              <a:defRPr sz="4400" b="1" i="0" u="none" strike="noStrike" cap="none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5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dt" idx="10"/>
          </p:nvPr>
        </p:nvSpPr>
        <p:spPr>
          <a:xfrm rot="-5400000">
            <a:off x="10797542" y="998537"/>
            <a:ext cx="1904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4B19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ftr" idx="11"/>
          </p:nvPr>
        </p:nvSpPr>
        <p:spPr>
          <a:xfrm rot="-5400000">
            <a:off x="9959341" y="4046537"/>
            <a:ext cx="358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rgbClr val="F4B19A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sldNum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3600" b="0" i="0" u="none" strike="noStrike" cap="none">
                <a:solidFill>
                  <a:srgbClr val="EF8B67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5066" y="485227"/>
            <a:ext cx="7021868" cy="44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 txBox="1"/>
          <p:nvPr/>
        </p:nvSpPr>
        <p:spPr>
          <a:xfrm>
            <a:off x="3044792" y="4297382"/>
            <a:ext cx="61024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>
                <a:solidFill>
                  <a:srgbClr val="E84E1B"/>
                </a:solidFill>
                <a:latin typeface="Poppins"/>
                <a:ea typeface="Poppins"/>
                <a:cs typeface="Poppins"/>
                <a:sym typeface="Poppins"/>
              </a:rPr>
              <a:t>Сварочное производство</a:t>
            </a:r>
            <a:endParaRPr sz="2800" b="1" i="0" u="none" strike="noStrike" cap="none">
              <a:solidFill>
                <a:srgbClr val="E84E1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01" name="Google Shape;101;p1"/>
          <p:cNvCxnSpPr/>
          <p:nvPr/>
        </p:nvCxnSpPr>
        <p:spPr>
          <a:xfrm>
            <a:off x="3253339" y="4186989"/>
            <a:ext cx="5893869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" name="Google Shape;197;p10"/>
          <p:cNvGraphicFramePr/>
          <p:nvPr/>
        </p:nvGraphicFramePr>
        <p:xfrm>
          <a:off x="683394" y="490887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{E411B279-DF3F-46E9-9BDF-C53EDA594D07}</a:tableStyleId>
              </a:tblPr>
              <a:tblGrid>
                <a:gridCol w="506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Наименование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Ед. изм.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Розница и мелкий опт.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Крупный опт. 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Лестница канализационная Л1 ГОСТ 2590-2006 Ст3/ ГОСТ535-2005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м/п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2295,21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2195,41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Лестница водосточная Л2 ГОСТ 2590-2006 Ст3/ ГОСТ535-2005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м/п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1637,46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1566,26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Лестница стремянка для тепловых сетей НТС 6291-111А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м/п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2876,18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2751,13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СК1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424,68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406,21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942,52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901,54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1197,48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1145,42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СК4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1891,48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1809,25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1038,94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993,77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СК6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920,03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880,03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ГС 1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494,25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472,76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ГС 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496,97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475,36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ГС 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499,69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477,97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Скоба ГС 4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534,43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511,19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0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Кольцо опорное для КР-1/Чугун/700/600/25/9/8020-90 (солнышко)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1358,97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1299,88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60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Площадка для обслуживания запорной арматуры НТС 62-91-113/0,6/Сталь/0,8 х 0,712 м/51,56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14587,62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13953,38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85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Площадка для обслуживания запорной арматуры НТС 62-91-113/0,9/Сталь/0,8 х 0,712 м/60,6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15731,18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15047,22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Тренога для тепловых сетей НТС 62-91-139/1100/Сталь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1341,25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1282,93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8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КРТС/Крышка решетчатая/615/140/Сталь/12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1858,07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1777,29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9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Устройство запорное люка Л, Т, ТМР/Крышка ДКЛ/610/55/Сталь/20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2622,62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2508,60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Запорное устройство люка — Крышка КР-1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1705,46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1631,31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0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Запорное устройство люка — Крышка КР-1 с замком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шт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2668,68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2552,65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98" name="Google Shape;198;p10"/>
          <p:cNvSpPr txBox="1"/>
          <p:nvPr/>
        </p:nvSpPr>
        <p:spPr>
          <a:xfrm>
            <a:off x="558265" y="76201"/>
            <a:ext cx="10607040" cy="3619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Schoolbook"/>
              <a:buNone/>
            </a:pPr>
            <a:r>
              <a:rPr lang="ru-RU" sz="24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Прайс-лист изделий стр.1/2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 txBox="1"/>
          <p:nvPr/>
        </p:nvSpPr>
        <p:spPr>
          <a:xfrm>
            <a:off x="558265" y="76201"/>
            <a:ext cx="10607040" cy="3619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entury Schoolbook"/>
              <a:buNone/>
            </a:pPr>
            <a:r>
              <a:rPr lang="ru-RU" sz="24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Прайс-лист изделий стр. 2/2</a:t>
            </a:r>
            <a:endParaRPr/>
          </a:p>
        </p:txBody>
      </p:sp>
      <p:graphicFrame>
        <p:nvGraphicFramePr>
          <p:cNvPr id="204" name="Google Shape;204;p11"/>
          <p:cNvGraphicFramePr/>
          <p:nvPr/>
        </p:nvGraphicFramePr>
        <p:xfrm>
          <a:off x="683394" y="652210"/>
          <a:ext cx="3000000" cy="3000000"/>
        </p:xfrm>
        <a:graphic>
          <a:graphicData uri="http://schemas.openxmlformats.org/drawingml/2006/table">
            <a:tbl>
              <a:tblPr bandRow="1">
                <a:noFill/>
                <a:tableStyleId>{E411B279-DF3F-46E9-9BDF-C53EDA594D07}</a:tableStyleId>
              </a:tblPr>
              <a:tblGrid>
                <a:gridCol w="506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Наименование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Schoolbook"/>
                        <a:buNone/>
                      </a:pPr>
                      <a:r>
                        <a:rPr lang="ru-RU" sz="1200" u="none" strike="noStrike" cap="none"/>
                        <a:t> Ед. изм.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Розница и мелкий опт.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/>
                        <a:t> Крупный опт. </a:t>
                      </a:r>
                      <a:endParaRPr sz="1200" u="none" strike="noStrike" cap="none"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4925" marR="49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для труб неподвижная Щитовая Сталь D325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9451,33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9200,00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Ограждение Е</a:t>
                      </a: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ВРО </a:t>
                      </a: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2,0 * 3,0 без опоры 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1м/п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1276,61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1221,10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ПО-200 НТС 65-06-07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11970,00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Times New Roman"/>
                        <a:buNone/>
                      </a:pPr>
                      <a:r>
                        <a:rPr lang="ru-RU" sz="12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10970,00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ПО-250 НТС 65-06-09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14154,00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13154,00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ПО-300 НТС 65-06-11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14133,60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13133,60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ПО-400 НТС 65-06-13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26112,00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25112,00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ПО-500 НТС 65-06-15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27300,00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26300,00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ПО-600 НТС 65-06-17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34364,00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33364,00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ПО-700 НТС 65-06-19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41212,00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40212,00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ПО-800 НТС 65-06-21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54784,00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53784,00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ПО-900 НТС 65-06-23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60088,00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59088,00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Опора ПО-1000 НТС 65-06-25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63208,00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62208,00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7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entury Schoolbook"/>
                        <a:buNone/>
                      </a:pPr>
                      <a:r>
                        <a:rPr lang="ru-RU" sz="1200" u="none" strike="noStrike" cap="none"/>
                        <a:t>Типовые стационарные ограждения Мосводоканал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шт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8700,00</a:t>
                      </a:r>
                      <a:endParaRPr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8500,00</a:t>
                      </a:r>
                      <a:endParaRPr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205" name="Google Shape;205;p11"/>
          <p:cNvSpPr txBox="1"/>
          <p:nvPr/>
        </p:nvSpPr>
        <p:spPr>
          <a:xfrm>
            <a:off x="683394" y="4940341"/>
            <a:ext cx="10202779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Примечание: 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Цены указаны без учета цены доставки изделий;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Цены действительны 30 дней, в случае увеличения стоимости металлопроката цена изделия может быть увеличена.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При заказе от 500 тыс. рублей, цена изделия рассчитывается как крупный опт.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Срок изготовления изделий от 5 до 14 рабочих дней, в зависимости от вида изделия и объёма.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Принимаем заказы на изделия по индивидуальному чертежу.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Условия оплаты - предоплата 100%.</a:t>
            </a:r>
            <a:endParaRPr sz="1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4E1B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6067" y="241023"/>
            <a:ext cx="3820422" cy="222381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6"/>
          <p:cNvSpPr txBox="1"/>
          <p:nvPr/>
        </p:nvSpPr>
        <p:spPr>
          <a:xfrm>
            <a:off x="925033" y="1565643"/>
            <a:ext cx="5624623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Контакты: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+7 908 722 2225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8 (495) 783-47-70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Адрес: Москва, ул. Вавилова 24 корпус 1, БЦ «Вавилов Тауэр», 9 этаж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Email: secisi@pik.ru</a:t>
            </a:r>
            <a:endParaRPr sz="2000" b="1" i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/>
          <p:cNvSpPr txBox="1"/>
          <p:nvPr/>
        </p:nvSpPr>
        <p:spPr>
          <a:xfrm>
            <a:off x="6602931" y="2315299"/>
            <a:ext cx="4915153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ИЗГОТОВЛЕНИЕ ИЗДЕЛИЙ ИЗ МЕТАЛЛА</a:t>
            </a:r>
            <a:endParaRPr sz="3600" b="1" i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0" y="0"/>
            <a:ext cx="2306972" cy="6858000"/>
          </a:xfrm>
          <a:prstGeom prst="rect">
            <a:avLst/>
          </a:prstGeom>
          <a:solidFill>
            <a:schemeClr val="accent2"/>
          </a:solidFill>
          <a:ln w="17125" cap="flat" cmpd="sng">
            <a:solidFill>
              <a:srgbClr val="F9F9F9">
                <a:alpha val="94901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37" y="12509"/>
            <a:ext cx="5484301" cy="685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8989" y="4673341"/>
            <a:ext cx="2434021" cy="173831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545164" y="107017"/>
            <a:ext cx="10515600" cy="63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Schoolbook"/>
              <a:buNone/>
            </a:pPr>
            <a:r>
              <a:rPr lang="ru-RU" sz="36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Оборудование цеха 1/2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1635" y="1654906"/>
            <a:ext cx="1601451" cy="2154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4324900" y="991439"/>
            <a:ext cx="2687645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Полуавтомат KEMPPI 450 для сварки изделий</a:t>
            </a:r>
            <a:endParaRPr sz="1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5">
            <a:alphaModFix/>
          </a:blip>
          <a:srcRect b="1757"/>
          <a:stretch/>
        </p:blipFill>
        <p:spPr>
          <a:xfrm>
            <a:off x="8264710" y="4821467"/>
            <a:ext cx="2377122" cy="1590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2327" y="4802780"/>
            <a:ext cx="2461877" cy="1551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/>
        </p:nvSpPr>
        <p:spPr>
          <a:xfrm>
            <a:off x="1227555" y="4106498"/>
            <a:ext cx="251142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Рубочный станок для арматуры 42А</a:t>
            </a:r>
            <a:endParaRPr sz="1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8079972" y="4074269"/>
            <a:ext cx="282988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Станок для гибки арматуры ТСС GW 52 С ЧПУ</a:t>
            </a:r>
            <a:endParaRPr/>
          </a:p>
        </p:txBody>
      </p:sp>
      <p:sp>
        <p:nvSpPr>
          <p:cNvPr id="121" name="Google Shape;121;p3"/>
          <p:cNvSpPr txBox="1"/>
          <p:nvPr/>
        </p:nvSpPr>
        <p:spPr>
          <a:xfrm>
            <a:off x="4581635" y="4078239"/>
            <a:ext cx="282988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Станок для гибки арматуры ВПК ГС-36</a:t>
            </a:r>
            <a:endParaRPr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327" y="1770764"/>
            <a:ext cx="2646811" cy="192255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826563" y="993906"/>
            <a:ext cx="349833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Ленточнопильный</a:t>
            </a:r>
            <a:r>
              <a:rPr lang="ru-RU" sz="1400" i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 станок консольный JET</a:t>
            </a:r>
            <a:r>
              <a:rPr lang="ru-RU" sz="140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 для распила заготовок</a:t>
            </a:r>
            <a:endParaRPr sz="1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7820154" y="991439"/>
            <a:ext cx="326623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ВАЛЬЦЫ 2222 для вальцовки листового металла</a:t>
            </a:r>
            <a:endParaRPr/>
          </a:p>
        </p:txBody>
      </p:sp>
      <p:pic>
        <p:nvPicPr>
          <p:cNvPr id="125" name="Google Shape;125;p3"/>
          <p:cNvPicPr preferRelativeResize="0"/>
          <p:nvPr/>
        </p:nvPicPr>
        <p:blipFill rotWithShape="1">
          <a:blip r:embed="rId8">
            <a:alphaModFix/>
          </a:blip>
          <a:srcRect l="21712" r="2723"/>
          <a:stretch/>
        </p:blipFill>
        <p:spPr>
          <a:xfrm>
            <a:off x="7991494" y="1690538"/>
            <a:ext cx="3006841" cy="2083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/>
        </p:nvSpPr>
        <p:spPr>
          <a:xfrm>
            <a:off x="545164" y="107017"/>
            <a:ext cx="10515600" cy="633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Schoolbook"/>
              <a:buNone/>
            </a:pPr>
            <a:r>
              <a:rPr lang="ru-RU" sz="36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Оборудование цеха 2/2</a:t>
            </a:r>
            <a:endParaRPr/>
          </a:p>
        </p:txBody>
      </p:sp>
      <p:sp>
        <p:nvSpPr>
          <p:cNvPr id="131" name="Google Shape;131;p4"/>
          <p:cNvSpPr txBox="1"/>
          <p:nvPr/>
        </p:nvSpPr>
        <p:spPr>
          <a:xfrm>
            <a:off x="1873002" y="1184710"/>
            <a:ext cx="2876551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Станок лазерной резки GWEIKE серии LF3015LN</a:t>
            </a:r>
            <a:endParaRPr sz="14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3642" y="2152373"/>
            <a:ext cx="396240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5951" y="2125416"/>
            <a:ext cx="4116969" cy="260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4"/>
          <p:cNvSpPr txBox="1"/>
          <p:nvPr/>
        </p:nvSpPr>
        <p:spPr>
          <a:xfrm>
            <a:off x="6524896" y="1184710"/>
            <a:ext cx="3600809" cy="738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Станок плазменной резки с числовым программным управлением 1500*3000 для резки листового металла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1544" y="3522921"/>
            <a:ext cx="5262846" cy="311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4">
            <a:alphaModFix/>
          </a:blip>
          <a:srcRect b="3779"/>
          <a:stretch/>
        </p:blipFill>
        <p:spPr>
          <a:xfrm>
            <a:off x="5936590" y="244894"/>
            <a:ext cx="5257800" cy="327802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 txBox="1"/>
          <p:nvPr/>
        </p:nvSpPr>
        <p:spPr>
          <a:xfrm>
            <a:off x="619575" y="983764"/>
            <a:ext cx="5257799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Компания «ИнжСтрой-Инновации» успешно занимается производством и продажей изделий из металла по нормативам, а также изделий по индивидуальным размерам заказчика.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Мы изготавливаем: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лестницы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скобы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крышки люков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опоры для сетей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площадки для обслуживания арматуры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ограждения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 другие изделия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	Компания постоянно работает над расширением ассортимента и улучшению качества уже имеющихся позиций. </a:t>
            </a:r>
            <a:endParaRPr/>
          </a:p>
        </p:txBody>
      </p:sp>
      <p:sp>
        <p:nvSpPr>
          <p:cNvPr id="142" name="Google Shape;142;p5"/>
          <p:cNvSpPr txBox="1"/>
          <p:nvPr/>
        </p:nvSpPr>
        <p:spPr>
          <a:xfrm>
            <a:off x="570451" y="244894"/>
            <a:ext cx="5436066" cy="933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Schoolbook"/>
              <a:buNone/>
            </a:pPr>
            <a:r>
              <a:rPr lang="ru-RU" sz="32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Номенклатура изделий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>
            <a:off x="570450" y="244894"/>
            <a:ext cx="10553270" cy="85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Schoolbook"/>
              <a:buNone/>
            </a:pPr>
            <a:r>
              <a:rPr lang="ru-RU" sz="32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Номенклатура изделий</a:t>
            </a:r>
            <a:endParaRPr sz="3200" b="1">
              <a:solidFill>
                <a:schemeClr val="accen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Schoolbook"/>
              <a:buNone/>
            </a:pPr>
            <a:r>
              <a:rPr lang="ru-RU" sz="32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Изготовление ограждения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 b="4321"/>
          <a:stretch/>
        </p:blipFill>
        <p:spPr>
          <a:xfrm>
            <a:off x="870010" y="2658862"/>
            <a:ext cx="4205057" cy="3017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t="2573" b="24331"/>
          <a:stretch/>
        </p:blipFill>
        <p:spPr>
          <a:xfrm>
            <a:off x="5530788" y="2658862"/>
            <a:ext cx="5504155" cy="301751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5282212" y="1866811"/>
            <a:ext cx="5930283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Типовые стационарные ограждения Мосводоканал</a:t>
            </a: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766437" y="1866811"/>
            <a:ext cx="4412202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Изготовление секции ограждения Мосводоканал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/>
          <p:nvPr/>
        </p:nvSpPr>
        <p:spPr>
          <a:xfrm>
            <a:off x="1933459" y="3281009"/>
            <a:ext cx="3096898" cy="3022333"/>
          </a:xfrm>
          <a:prstGeom prst="ellipse">
            <a:avLst/>
          </a:prstGeom>
          <a:solidFill>
            <a:schemeClr val="accent1"/>
          </a:solidFill>
          <a:ln w="1395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57" name="Google Shape;157;p7"/>
          <p:cNvSpPr txBox="1"/>
          <p:nvPr/>
        </p:nvSpPr>
        <p:spPr>
          <a:xfrm>
            <a:off x="664513" y="1455943"/>
            <a:ext cx="1019315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Мы постоянно отслеживаем изменения на рынке и анализируем потребности наших заказчиков, чтобы быть готовыми предложить новые продукты и услуги, которые помогут им эффективнее выполнять свою работу. </a:t>
            </a:r>
            <a:endParaRPr sz="1800" b="0" i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6383923" y="2534778"/>
            <a:ext cx="38429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 настоящее время</a:t>
            </a:r>
            <a:endParaRPr sz="1800" i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2127184" y="3530528"/>
            <a:ext cx="2627696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390</a:t>
            </a:r>
            <a:r>
              <a:rPr lang="ru-RU" sz="40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тонн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u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10 311 </a:t>
            </a:r>
            <a:r>
              <a:rPr lang="ru-RU" sz="2400" b="1" u="none" strike="noStrike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изделий</a:t>
            </a: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6756935" y="3290653"/>
            <a:ext cx="3096898" cy="3022333"/>
          </a:xfrm>
          <a:prstGeom prst="ellipse">
            <a:avLst/>
          </a:prstGeom>
          <a:solidFill>
            <a:schemeClr val="accent1"/>
          </a:solidFill>
          <a:ln w="13950" cap="flat" cmpd="sng">
            <a:solidFill>
              <a:srgbClr val="99341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1" name="Google Shape;161;p7"/>
          <p:cNvSpPr txBox="1"/>
          <p:nvPr/>
        </p:nvSpPr>
        <p:spPr>
          <a:xfrm>
            <a:off x="6813818" y="3450657"/>
            <a:ext cx="293179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500+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тонн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около</a:t>
            </a:r>
            <a:r>
              <a:rPr lang="ru-RU" sz="32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20 000 </a:t>
            </a:r>
            <a:r>
              <a:rPr lang="ru-RU" sz="2400" b="1">
                <a:solidFill>
                  <a:schemeClr val="l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изделий</a:t>
            </a:r>
            <a:endParaRPr sz="3200" b="1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i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1738518" y="2524013"/>
            <a:ext cx="3291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ЗА 2023 год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произведено</a:t>
            </a:r>
            <a:endParaRPr sz="1600" i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3" name="Google Shape;163;p7"/>
          <p:cNvSpPr/>
          <p:nvPr/>
        </p:nvSpPr>
        <p:spPr>
          <a:xfrm>
            <a:off x="5543286" y="4340154"/>
            <a:ext cx="757603" cy="92333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 w="139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90888" y="167943"/>
            <a:ext cx="1072254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Производственные мощности сварочного производства ИСИ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/>
          <p:nvPr/>
        </p:nvSpPr>
        <p:spPr>
          <a:xfrm>
            <a:off x="815925" y="915806"/>
            <a:ext cx="94664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По итогам 2023 года мы изготовили и реализовали </a:t>
            </a:r>
            <a:r>
              <a:rPr lang="ru-RU" sz="2000" b="1" u="none" strike="noStrik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10 311 </a:t>
            </a:r>
            <a:r>
              <a:rPr lang="ru-RU" sz="2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изделий, а за 5 месяцев 2024 года уже изготовлено </a:t>
            </a:r>
            <a:r>
              <a:rPr lang="ru-RU" sz="2000" b="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6 505</a:t>
            </a:r>
            <a:r>
              <a:rPr lang="ru-RU" sz="20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изделий.</a:t>
            </a:r>
            <a:endParaRPr/>
          </a:p>
        </p:txBody>
      </p:sp>
      <p:graphicFrame>
        <p:nvGraphicFramePr>
          <p:cNvPr id="170" name="Google Shape;170;p8"/>
          <p:cNvGraphicFramePr/>
          <p:nvPr/>
        </p:nvGraphicFramePr>
        <p:xfrm>
          <a:off x="815925" y="17229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{BED3071C-A52A-4F24-8918-9E8D0C689D39}</a:tableStyleId>
              </a:tblPr>
              <a:tblGrid>
                <a:gridCol w="70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/>
                        <a:t>Изделия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Schoolbook"/>
                        <a:buNone/>
                      </a:pPr>
                      <a:r>
                        <a:rPr lang="ru-RU" sz="1600" b="1" u="none" strike="noStrike" cap="none"/>
                        <a:t>Кол-во изделий за 2023 год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Изделие по индивидуальным размерам заказчика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854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Кольцо опорное для крышек люка КР-1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985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Лестница водосточная Л2 ГОСТ 2590-2006 Ст3/ ГОСТ535-2005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1 304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Лестница канализационная Л1 ГОСТ 2590-2006 Ст3/ ГОСТ535-2005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774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Лестница стремянка для тепловых сетей 600*300 НТС 6291-111А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570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Ограждение Евро 2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1 038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Опора для труб неподвижная/скользящая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825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Площадка для обслуживания запорной арматуры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66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Скобы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1 635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Тренога для тепловых сетей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467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Устройство запорное люка КР-1/Крышка сплошная/640/50/Сталь/19</a:t>
                      </a:r>
                      <a:endParaRPr sz="16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1 707 шт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/>
                        <a:t> Итого</a:t>
                      </a:r>
                      <a:endParaRPr sz="16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u="none" strike="noStrike" cap="none">
                          <a:solidFill>
                            <a:schemeClr val="dk1"/>
                          </a:solidFill>
                          <a:latin typeface="Century Schoolbook"/>
                          <a:ea typeface="Century Schoolbook"/>
                          <a:cs typeface="Century Schoolbook"/>
                          <a:sym typeface="Century Schoolbook"/>
                        </a:rPr>
                        <a:t>10 311 шт</a:t>
                      </a:r>
                      <a:endParaRPr sz="1600" b="1" u="none" strike="noStrike" cap="none">
                        <a:solidFill>
                          <a:schemeClr val="dk1"/>
                        </a:solidFill>
                        <a:latin typeface="Century Schoolbook"/>
                        <a:ea typeface="Century Schoolbook"/>
                        <a:cs typeface="Century Schoolbook"/>
                        <a:sym typeface="Century Schoolbook"/>
                      </a:endParaRPr>
                    </a:p>
                  </a:txBody>
                  <a:tcPr marL="9525" marR="9525" marT="9525" marB="0" anchor="ctr"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71" name="Google Shape;171;p8"/>
          <p:cNvSpPr txBox="1"/>
          <p:nvPr/>
        </p:nvSpPr>
        <p:spPr>
          <a:xfrm>
            <a:off x="587140" y="167943"/>
            <a:ext cx="106262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Реализованная продукция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9"/>
          <p:cNvPicPr preferRelativeResize="0"/>
          <p:nvPr/>
        </p:nvPicPr>
        <p:blipFill rotWithShape="1">
          <a:blip r:embed="rId3">
            <a:alphaModFix/>
          </a:blip>
          <a:srcRect l="2473" r="4348"/>
          <a:stretch/>
        </p:blipFill>
        <p:spPr>
          <a:xfrm>
            <a:off x="580631" y="1040495"/>
            <a:ext cx="2970818" cy="216601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9"/>
          <p:cNvSpPr txBox="1"/>
          <p:nvPr/>
        </p:nvSpPr>
        <p:spPr>
          <a:xfrm>
            <a:off x="564090" y="3206511"/>
            <a:ext cx="3047417" cy="646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Лестница водосточная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8814" y="1040494"/>
            <a:ext cx="2256423" cy="212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9"/>
          <p:cNvSpPr txBox="1"/>
          <p:nvPr/>
        </p:nvSpPr>
        <p:spPr>
          <a:xfrm>
            <a:off x="3790924" y="3197483"/>
            <a:ext cx="2341462" cy="646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Лестница канализационная</a:t>
            </a:r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6804" y="4188320"/>
            <a:ext cx="2598314" cy="195156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/>
          <p:nvPr/>
        </p:nvSpPr>
        <p:spPr>
          <a:xfrm>
            <a:off x="8526804" y="6166482"/>
            <a:ext cx="2529805" cy="3694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Крышка ДКЛ</a:t>
            </a:r>
            <a:endParaRPr/>
          </a:p>
        </p:txBody>
      </p:sp>
      <p:pic>
        <p:nvPicPr>
          <p:cNvPr id="182" name="Google Shape;182;p9"/>
          <p:cNvPicPr preferRelativeResize="0"/>
          <p:nvPr/>
        </p:nvPicPr>
        <p:blipFill rotWithShape="1">
          <a:blip r:embed="rId6">
            <a:alphaModFix/>
          </a:blip>
          <a:srcRect r="3824"/>
          <a:stretch/>
        </p:blipFill>
        <p:spPr>
          <a:xfrm>
            <a:off x="6246765" y="1040494"/>
            <a:ext cx="2020214" cy="212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6051426" y="3229473"/>
            <a:ext cx="2256423" cy="646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1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Крышка КР-1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1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631" y="4188320"/>
            <a:ext cx="2972335" cy="1915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580631" y="6232642"/>
            <a:ext cx="297233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Ограждение ЕВРО 2</a:t>
            </a:r>
            <a:endParaRPr/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8814" y="4188320"/>
            <a:ext cx="2341462" cy="195156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 txBox="1"/>
          <p:nvPr/>
        </p:nvSpPr>
        <p:spPr>
          <a:xfrm>
            <a:off x="3688814" y="6258775"/>
            <a:ext cx="234146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Опоры ПО</a:t>
            </a:r>
            <a:endParaRPr/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9">
            <a:alphaModFix/>
          </a:blip>
          <a:srcRect b="19009"/>
          <a:stretch/>
        </p:blipFill>
        <p:spPr>
          <a:xfrm>
            <a:off x="8730509" y="938301"/>
            <a:ext cx="2326100" cy="232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93478" y="4188320"/>
            <a:ext cx="2170124" cy="197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9"/>
          <p:cNvSpPr txBox="1"/>
          <p:nvPr/>
        </p:nvSpPr>
        <p:spPr>
          <a:xfrm>
            <a:off x="6129155" y="6232642"/>
            <a:ext cx="2178694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Скоба СК</a:t>
            </a:r>
            <a:endParaRPr sz="1800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91" name="Google Shape;191;p9"/>
          <p:cNvSpPr txBox="1"/>
          <p:nvPr/>
        </p:nvSpPr>
        <p:spPr>
          <a:xfrm>
            <a:off x="8653765" y="3324571"/>
            <a:ext cx="240284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Подготовка к отгрузке</a:t>
            </a:r>
            <a:endParaRPr/>
          </a:p>
        </p:txBody>
      </p:sp>
      <p:sp>
        <p:nvSpPr>
          <p:cNvPr id="192" name="Google Shape;192;p9"/>
          <p:cNvSpPr txBox="1"/>
          <p:nvPr/>
        </p:nvSpPr>
        <p:spPr>
          <a:xfrm>
            <a:off x="564090" y="56760"/>
            <a:ext cx="100645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entury Schoolbook"/>
              <a:buNone/>
            </a:pPr>
            <a:r>
              <a:rPr lang="ru-RU" sz="3600" b="1">
                <a:solidFill>
                  <a:schemeClr val="accent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Примеры работ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ид">
  <a:themeElements>
    <a:clrScheme name="Вид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Широкоэкранный</PresentationFormat>
  <Paragraphs>249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Poppins</vt:lpstr>
      <vt:lpstr>Calibri</vt:lpstr>
      <vt:lpstr>Arial</vt:lpstr>
      <vt:lpstr>Century Schoolbook</vt:lpstr>
      <vt:lpstr>Times New Roman</vt:lpstr>
      <vt:lpstr>Вид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Дуев Андрей Олегович</dc:creator>
  <cp:lastModifiedBy>Дуев Андрей Олегович</cp:lastModifiedBy>
  <cp:revision>1</cp:revision>
  <dcterms:created xsi:type="dcterms:W3CDTF">2023-06-28T15:23:10Z</dcterms:created>
  <dcterms:modified xsi:type="dcterms:W3CDTF">2024-12-06T05:48:00Z</dcterms:modified>
</cp:coreProperties>
</file>