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7" r:id="rId2"/>
    <p:sldId id="259" r:id="rId3"/>
    <p:sldId id="260" r:id="rId4"/>
    <p:sldId id="261" r:id="rId5"/>
    <p:sldId id="284" r:id="rId6"/>
    <p:sldId id="289" r:id="rId7"/>
    <p:sldId id="277" r:id="rId8"/>
    <p:sldId id="278" r:id="rId9"/>
    <p:sldId id="287" r:id="rId10"/>
    <p:sldId id="286" r:id="rId11"/>
    <p:sldId id="285" r:id="rId12"/>
    <p:sldId id="265" r:id="rId1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00"/>
    <a:srgbClr val="FFCC66"/>
    <a:srgbClr val="99FF66"/>
    <a:srgbClr val="99EB35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5" autoAdjust="0"/>
    <p:restoredTop sz="94635" autoAdjust="0"/>
  </p:normalViewPr>
  <p:slideViewPr>
    <p:cSldViewPr>
      <p:cViewPr varScale="1">
        <p:scale>
          <a:sx n="118" d="100"/>
          <a:sy n="118" d="100"/>
        </p:scale>
        <p:origin x="10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DE17B-E8D2-492E-8C56-65932C7705CB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705"/>
            <a:ext cx="5438775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BAD2E-E814-4C64-AFC0-D82FC39D75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BAD2E-E814-4C64-AFC0-D82FC39D750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63CD9-1BCC-40A1-8C8F-2E70A53B6559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F0DB6E63-3826-4517-B5B4-E9E6E4700B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819EC-2742-40FB-ADB1-42AB8A685CE3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9339-7AD6-4059-9B7B-ED0D7BCC6F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F2DADE-C9F7-4880-84C8-0DDEA8AD1469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D9243-3008-49A6-9158-9C3452EFF2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02AB89-6AE5-4D4B-85CD-19F0BD41C721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3E03DB9-2CEE-4D5D-BC69-8B4BCA7432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63860-C80D-4EE8-A3E8-312A38EA2B83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A4444-137C-4412-938E-FB64435058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3CDE9-033E-4156-A4DC-DACA99C5C3FE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95F2A3-F76B-40C5-86AD-A8B1C5F97E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4BF92B-BE9A-4D10-93EC-1452ED7777A8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2515DF8A-2205-4884-B4CF-8869C50365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07282F-42ED-4A94-9D7F-A2D8000A6E79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8DEC7-990C-44DB-BF3B-044614CE66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4C9DBA-38EA-4EB0-A053-F306267AA167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07A4B-395E-4A21-BF57-9BDFCF2BCE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F4F9F-E344-4EA1-920D-141C20D84934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D05CA-5D05-4C30-A234-AA747F6E66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575105-4041-48A7-A540-6CCCBE3D3D45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C61DB-D488-4F90-B3DC-C759ED1B6B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D3EFB49-0176-487A-B036-690C3DBC1D1A}" type="datetimeFigureOut">
              <a:rPr lang="ru-RU" smtClean="0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6A28C63-F144-4A92-AAEC-FFE00F926B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4546" y="0"/>
            <a:ext cx="4429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ООО «Гурман»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14282" y="1357298"/>
            <a:ext cx="864399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ООО «Гурман» </a:t>
            </a:r>
            <a:r>
              <a:rPr lang="ru-RU" dirty="0"/>
              <a:t>- одно из ведущих и динамично развивающихся предприятий ХМАО-Югры, специализирующееся на производстве мясоколбасных изделий и полуфабрикатов </a:t>
            </a:r>
            <a:r>
              <a:rPr lang="ru-RU" b="1" dirty="0"/>
              <a:t>с 1995 года.</a:t>
            </a:r>
          </a:p>
          <a:p>
            <a:pPr lvl="0" algn="just"/>
            <a:r>
              <a:rPr lang="ru-RU" dirty="0"/>
              <a:t>За эти годы небольшие цеха выросли в мощное производство, оснащенные по последнему слову техники, на которых работают профессионалы высшей квалификации. На сегодняшний день ООО «Гурман» - мощное производство, оснащенное высокотехнологичным оборудованием ведущих западноевропейских фирм. </a:t>
            </a:r>
          </a:p>
          <a:p>
            <a:pPr lvl="0" algn="just"/>
            <a:endParaRPr lang="ru-RU" dirty="0"/>
          </a:p>
          <a:p>
            <a:pPr lvl="0" algn="just"/>
            <a:endParaRPr lang="ru-RU" dirty="0"/>
          </a:p>
          <a:p>
            <a:pPr lvl="0" algn="just"/>
            <a:endParaRPr lang="ru-RU" dirty="0"/>
          </a:p>
          <a:p>
            <a:pPr lvl="0" algn="just"/>
            <a:endParaRPr lang="ru-RU" dirty="0"/>
          </a:p>
          <a:p>
            <a:endParaRPr lang="ru-RU" dirty="0"/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0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7422" y="92867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ИСТОРИИ ПРЕДПРИЯТИЯ</a:t>
            </a:r>
          </a:p>
        </p:txBody>
      </p:sp>
      <p:pic>
        <p:nvPicPr>
          <p:cNvPr id="14" name="Рисунок 13" descr="Гурмелле. лог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-5260"/>
            <a:ext cx="2571736" cy="1298002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F70A59-D236-C992-1570-C170DED9375D}"/>
              </a:ext>
            </a:extLst>
          </p:cNvPr>
          <p:cNvSpPr txBox="1"/>
          <p:nvPr/>
        </p:nvSpPr>
        <p:spPr>
          <a:xfrm>
            <a:off x="2186153" y="3527123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СЫРОКОПЧЕНЫХ КОЛБАС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7438" y="3896455"/>
            <a:ext cx="85011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2010 году ООО «Гурман» стал первым мясоперерабатывающим предприятием ХМАО-Югры, освоившим производство сырокопченых колбас. Для производства было установлено оборудование от лучших производителей Германии. Колбасный завод «Гурман» всегда следит за последними тенденциями в производстве колбас и поэтому мы регулярно приглашаем </a:t>
            </a:r>
            <a:r>
              <a:rPr lang="ru-RU" b="1" dirty="0"/>
              <a:t>ведущих технологов мясопереработки из Москвы  </a:t>
            </a:r>
            <a:r>
              <a:rPr lang="ru-RU" dirty="0"/>
              <a:t>для разработки новых и интересных продуктов.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apf.mail.ru/cgi-bin/readmsg/IMG_20200319_105447.jpg?id=15846185602068316984%3B0%3B4&amp;x-email=ipm-nv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95B692-67C0-3270-9B24-AA57E982B053}"/>
              </a:ext>
            </a:extLst>
          </p:cNvPr>
          <p:cNvSpPr/>
          <p:nvPr/>
        </p:nvSpPr>
        <p:spPr>
          <a:xfrm>
            <a:off x="155575" y="95587"/>
            <a:ext cx="8213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КОНСЕРВИРОВАННЫЕ  готовые  обеденные  ВТОРЫЕ  блюда: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7D9621-E7B0-768F-A5FA-BD3E14A33E67}"/>
              </a:ext>
            </a:extLst>
          </p:cNvPr>
          <p:cNvSpPr/>
          <p:nvPr/>
        </p:nvSpPr>
        <p:spPr>
          <a:xfrm>
            <a:off x="4406869" y="523977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Срок годности - не более 2-х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261E8-80C8-88DB-6855-B29884734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60288"/>
            <a:ext cx="2360962" cy="33039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423813-07C3-9A74-FFFD-F08E0A99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755" y="3446762"/>
            <a:ext cx="2360961" cy="33077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DDB22A-4DDE-EA65-538F-CCC173386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869" y="893309"/>
            <a:ext cx="2360960" cy="33136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A4E47F-A314-337A-5A56-CE22E0ED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106" y="3501008"/>
            <a:ext cx="2324917" cy="32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69339F-00B0-0902-FBAA-3213AF01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6" y="106602"/>
            <a:ext cx="2232248" cy="31330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3BA7B8-E692-012D-196D-823C0D00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349839"/>
            <a:ext cx="2409398" cy="337174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B4B724-698B-3D66-1064-0A32745E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608" y="84066"/>
            <a:ext cx="2244491" cy="314096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47783D-0B4B-7DD2-71FE-B36CFAC0F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397" y="3256677"/>
            <a:ext cx="2409398" cy="3375624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FB83B24-37E9-9375-173F-52D425E6D501}"/>
              </a:ext>
            </a:extLst>
          </p:cNvPr>
          <p:cNvSpPr/>
          <p:nvPr/>
        </p:nvSpPr>
        <p:spPr>
          <a:xfrm>
            <a:off x="6111405" y="2640259"/>
            <a:ext cx="2916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КОНСЕРВЫ МЯСНЫЕ ветчинные:</a:t>
            </a:r>
          </a:p>
        </p:txBody>
      </p:sp>
    </p:spTree>
    <p:extLst>
      <p:ext uri="{BB962C8B-B14F-4D97-AF65-F5344CB8AC3E}">
        <p14:creationId xmlns:p14="http://schemas.microsoft.com/office/powerpoint/2010/main" val="36187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252413" y="2564904"/>
            <a:ext cx="88915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СПАСИБО 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36851" y="3982998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ПОСТАВЩИКИ ПРЕДПРИЯТИЯ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4280549"/>
            <a:ext cx="85106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Как утверждают специалисты, вкус продукции в первую очередь зависит от качества исходного сырья. </a:t>
            </a:r>
          </a:p>
          <a:p>
            <a:pPr algn="just"/>
            <a:r>
              <a:rPr lang="ru-RU" dirty="0"/>
              <a:t>Все необходимые ингредиенты для производства приобретаются у проверенных временем партнеров, среди которых такие крупные поставщики, как: </a:t>
            </a:r>
            <a:r>
              <a:rPr lang="ru-RU" b="1" dirty="0"/>
              <a:t>ООО ПКФ «Атлантис-Пак», ООО «Лого Трейд». </a:t>
            </a:r>
          </a:p>
          <a:p>
            <a:pPr algn="just"/>
            <a:r>
              <a:rPr lang="ru-RU" dirty="0"/>
              <a:t>Специи для производства закупаются высочайшего качества от зарекомендовавших себя европейских производителей: </a:t>
            </a:r>
            <a:r>
              <a:rPr lang="en-US" b="1" dirty="0" err="1"/>
              <a:t>Kristl</a:t>
            </a:r>
            <a:r>
              <a:rPr lang="ru-RU" b="1" dirty="0"/>
              <a:t>, </a:t>
            </a:r>
            <a:r>
              <a:rPr lang="en-US" b="1" dirty="0"/>
              <a:t>AUSPICE</a:t>
            </a:r>
            <a:r>
              <a:rPr lang="ru-RU" b="1" dirty="0"/>
              <a:t> </a:t>
            </a:r>
            <a:r>
              <a:rPr lang="ru-RU" dirty="0"/>
              <a:t>и крупных российских производителей: </a:t>
            </a:r>
            <a:r>
              <a:rPr lang="ru-RU" b="1" dirty="0"/>
              <a:t>«Центр Инновационных Перспектив», «</a:t>
            </a:r>
            <a:r>
              <a:rPr lang="ru-RU" b="1" dirty="0" err="1"/>
              <a:t>Белстар</a:t>
            </a:r>
            <a:r>
              <a:rPr lang="ru-RU" b="1" dirty="0"/>
              <a:t> ТК», «</a:t>
            </a:r>
            <a:r>
              <a:rPr lang="ru-RU" b="1" dirty="0" err="1"/>
              <a:t>Арома</a:t>
            </a:r>
            <a:r>
              <a:rPr lang="ru-RU" b="1" dirty="0"/>
              <a:t>-Ком».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2504" y="176179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РЕБРЕНДИНГ - ТМ «ГУРМЕЛЛЕ»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EDC5D-C217-72EC-D65D-7707C8B29FB9}"/>
              </a:ext>
            </a:extLst>
          </p:cNvPr>
          <p:cNvSpPr txBox="1"/>
          <p:nvPr/>
        </p:nvSpPr>
        <p:spPr>
          <a:xfrm>
            <a:off x="395536" y="640154"/>
            <a:ext cx="83529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b="1" dirty="0"/>
              <a:t>С 2012 </a:t>
            </a:r>
            <a:r>
              <a:rPr lang="ru-RU" dirty="0"/>
              <a:t>года мясокомбинат «Гурман» начал развивать активную маркетинговую стратегию в условиях конкуренции, включающую комплекс мероприятий, в том числе ребрендинг. Изделия под торговой маркой </a:t>
            </a:r>
            <a:r>
              <a:rPr lang="ru-RU" b="1" dirty="0"/>
              <a:t>«ГУРМЕЛЛЕ» </a:t>
            </a:r>
            <a:r>
              <a:rPr lang="ru-RU" dirty="0"/>
              <a:t>- это продукция  высочайшего качества. </a:t>
            </a:r>
          </a:p>
          <a:p>
            <a:pPr lvl="0" algn="just" eaLnBrk="0" hangingPunct="0"/>
            <a:r>
              <a:rPr lang="ru-RU" b="1" dirty="0"/>
              <a:t>В 2014 </a:t>
            </a:r>
            <a:r>
              <a:rPr lang="ru-RU" dirty="0"/>
              <a:t>году</a:t>
            </a:r>
            <a:r>
              <a:rPr lang="ru-RU" b="1" dirty="0"/>
              <a:t> </a:t>
            </a:r>
            <a:r>
              <a:rPr lang="ru-RU" dirty="0"/>
              <a:t>был запущен новый, </a:t>
            </a:r>
            <a:r>
              <a:rPr lang="ru-RU" b="1" dirty="0"/>
              <a:t>современный аппарат по производству пельменей, вареников, хинкали,</a:t>
            </a:r>
            <a:r>
              <a:rPr lang="ru-RU" dirty="0"/>
              <a:t> что позволило увеличить производительность тестовых полуфабрикатов в несколько раз и улучшить вкусовые качества.</a:t>
            </a:r>
          </a:p>
          <a:p>
            <a:pPr lvl="0" algn="just" eaLnBrk="0" hangingPunct="0"/>
            <a:r>
              <a:rPr lang="ru-RU" b="1" dirty="0"/>
              <a:t>С 2024 </a:t>
            </a:r>
            <a:r>
              <a:rPr lang="ru-RU" dirty="0"/>
              <a:t>года </a:t>
            </a:r>
            <a:r>
              <a:rPr lang="ru-RU" b="1" i="1" dirty="0">
                <a:solidFill>
                  <a:srgbClr val="0070C0"/>
                </a:solidFill>
              </a:rPr>
              <a:t>разработана линия по производству консервированных ГОТОВЫХ ОБЕДЕННЫХ БЛЮД и МЯСНЫХ КОНСЕРВ.</a:t>
            </a:r>
          </a:p>
          <a:p>
            <a:pPr lvl="0" algn="just" eaLnBrk="0" hangingPunct="0"/>
            <a:r>
              <a:rPr lang="ru-RU" dirty="0"/>
              <a:t>На сегодняшний день ООО «Гурман» - мощное производство, оснащенное высокотехнологичным оборудованием ведущих фирм.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80DD0F-9DB1-A7F6-CA08-390B2E509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44624"/>
            <a:ext cx="1331640" cy="724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3009" y="159798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ПРЕДСТАВЛЕННОСТЬ ПРОДУКЦИИ ООО ГУРМАН</a:t>
            </a: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357158" y="428605"/>
            <a:ext cx="850112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Продукция колбасного завода широко представлена во многих городах </a:t>
            </a:r>
          </a:p>
          <a:p>
            <a:pPr algn="ctr"/>
            <a:r>
              <a:rPr lang="ru-RU" b="1" dirty="0"/>
              <a:t>ХМАО, ЯНАО, Свердловской, Томской области:</a:t>
            </a:r>
          </a:p>
          <a:p>
            <a:pPr algn="ctr"/>
            <a:r>
              <a:rPr lang="ru-RU" dirty="0"/>
              <a:t>Мегион, Лангепас, Когалым, Сургут, Нефтеюганск, Ханты-Мансийск, Стрежевой, </a:t>
            </a:r>
            <a:r>
              <a:rPr lang="ru-RU" dirty="0">
                <a:solidFill>
                  <a:prstClr val="black"/>
                </a:solidFill>
              </a:rPr>
              <a:t>Ноябрьск, Муравленко, </a:t>
            </a:r>
            <a:r>
              <a:rPr lang="ru-RU" dirty="0"/>
              <a:t>Новый Уренгой, Екатеринбург и других. </a:t>
            </a:r>
          </a:p>
          <a:p>
            <a:pPr algn="ctr"/>
            <a:endParaRPr lang="ru-RU" dirty="0"/>
          </a:p>
          <a:p>
            <a:pPr algn="ctr"/>
            <a:r>
              <a:rPr lang="ru-RU" b="1" dirty="0"/>
              <a:t> </a:t>
            </a:r>
            <a:r>
              <a:rPr lang="ru-RU" dirty="0"/>
              <a:t>Федеральные сети: </a:t>
            </a:r>
            <a:r>
              <a:rPr lang="ru-RU" b="1" dirty="0"/>
              <a:t>Магнит, ОКЕЙ, Перекресток, Пятерочка, Лента </a:t>
            </a:r>
            <a:r>
              <a:rPr lang="ru-RU" dirty="0"/>
              <a:t>по ХМАО и ЯНАО осуществляются прямые поставки.</a:t>
            </a:r>
          </a:p>
          <a:p>
            <a:pPr algn="ctr"/>
            <a:r>
              <a:rPr lang="ru-RU" dirty="0"/>
              <a:t>По Центральной России – поставки через </a:t>
            </a:r>
            <a:r>
              <a:rPr lang="ru-RU" b="1" dirty="0"/>
              <a:t>РЦ Федеральных сетей.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8794" y="321468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КАЧЕСТВА ПРОДУКЦИИ</a:t>
            </a: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142844" y="3929066"/>
            <a:ext cx="8786874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dirty="0"/>
              <a:t>В производстве колбас и полуфабрикатов используются только натуральные ингредиенты. В настоящее время мясокомбинат использует в  производстве мясоколбасных изделий  охлажденное мясо, которое также можно увидеть и в продаже в фирменных магазинах. На предприятии осуществляется многоступенчатый контроль качества, функционирует </a:t>
            </a:r>
            <a:r>
              <a:rPr lang="ru-RU" b="1" dirty="0"/>
              <a:t>собственная физико-химическая лаборатория, </a:t>
            </a:r>
            <a:r>
              <a:rPr lang="ru-RU" dirty="0"/>
              <a:t>что</a:t>
            </a:r>
            <a:r>
              <a:rPr lang="ru-RU" b="1" dirty="0"/>
              <a:t> </a:t>
            </a:r>
            <a:r>
              <a:rPr lang="ru-RU" dirty="0"/>
              <a:t>гарантирует дополнительный контроль качества сырья и выпускаемой продукции. </a:t>
            </a:r>
          </a:p>
          <a:p>
            <a:endParaRPr lang="ru-RU" sz="1600" b="1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14282" y="214290"/>
            <a:ext cx="864235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 ООО "Гурман" обуславливается несколькими факторами:</a:t>
            </a:r>
          </a:p>
          <a:p>
            <a:endParaRPr lang="ru-RU" sz="2000" b="1" dirty="0"/>
          </a:p>
          <a:p>
            <a:pPr lvl="0">
              <a:buFont typeface="Arial" pitchFamily="34" charset="0"/>
              <a:buChar char="•"/>
            </a:pPr>
            <a:r>
              <a:rPr lang="ru-RU" sz="2000" dirty="0"/>
              <a:t> Безупречное </a:t>
            </a:r>
            <a:r>
              <a:rPr lang="ru-RU" sz="2000" b="1" dirty="0"/>
              <a:t>качество сырья</a:t>
            </a:r>
            <a:r>
              <a:rPr lang="ru-RU" sz="2000" dirty="0"/>
              <a:t>, получаемого из экологически чистых зон Алтая, Томской и Омской области;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 Оригинальная продукция </a:t>
            </a:r>
            <a:r>
              <a:rPr lang="ru-RU" sz="2000" b="1" dirty="0"/>
              <a:t>из ОЛЕНИНЫ</a:t>
            </a:r>
            <a:r>
              <a:rPr lang="ru-RU" sz="2000" dirty="0"/>
              <a:t>: сырокопченые колбасы, деликатесы и консервы из экологически чистого мяса северного оленя, закупаемого у эксклюзивных поставщиков Ямало-Ненецкого АО;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 Использование при производстве </a:t>
            </a:r>
            <a:r>
              <a:rPr lang="ru-RU" sz="2000" b="1" dirty="0"/>
              <a:t>кедровых орешков и клюквы </a:t>
            </a:r>
            <a:r>
              <a:rPr lang="ru-RU" sz="2000" dirty="0"/>
              <a:t>– добавляют изюминку и потрясающий вкус продукции.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 Оснащенность </a:t>
            </a:r>
            <a:r>
              <a:rPr lang="ru-RU" sz="2000" b="1" dirty="0"/>
              <a:t>высокотехнологичным оборудованием </a:t>
            </a:r>
            <a:r>
              <a:rPr lang="ru-RU" sz="2000" dirty="0"/>
              <a:t>ведущих Западноевропейских фирм;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/>
              <a:t> Стабильно </a:t>
            </a:r>
            <a:r>
              <a:rPr lang="ru-RU" sz="2000" b="1" dirty="0"/>
              <a:t>высокое качество</a:t>
            </a:r>
            <a:r>
              <a:rPr lang="ru-RU" sz="2000" dirty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b="1" dirty="0"/>
              <a:t>Широкий ассортимент</a:t>
            </a:r>
            <a:r>
              <a:rPr lang="ru-RU" sz="2000" dirty="0"/>
              <a:t>, способный удовлетворить вкусы и запросы любого  покупателя;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b="1" dirty="0"/>
              <a:t>Надежная отлаженная система поставок </a:t>
            </a:r>
            <a:r>
              <a:rPr lang="ru-RU" sz="2000" dirty="0"/>
              <a:t>продукции, ориентация на    устойчивые  партнерские отношения;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b="1" dirty="0"/>
              <a:t>Высококвалифицированные сотрудники</a:t>
            </a:r>
            <a:r>
              <a:rPr lang="ru-RU" sz="2000" dirty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b="1" dirty="0"/>
              <a:t>Многолетний опыт</a:t>
            </a:r>
            <a:r>
              <a:rPr lang="ru-RU" sz="2000" dirty="0"/>
              <a:t>, активная благотворительная позиция и безупречная  репутация.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14282" y="214290"/>
            <a:ext cx="86423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000" b="1" dirty="0"/>
          </a:p>
          <a:p>
            <a:pPr lvl="0"/>
            <a:endParaRPr lang="ru-RU" sz="2000" dirty="0"/>
          </a:p>
          <a:p>
            <a:r>
              <a:rPr lang="ru-RU" sz="2000" dirty="0"/>
              <a:t>Мясоперерабатывающий консервный завод «Гурман» выпускает – </a:t>
            </a:r>
            <a:r>
              <a:rPr lang="ru-RU" sz="2000" b="1" u="sng" dirty="0"/>
              <a:t>более 200 наименований </a:t>
            </a:r>
            <a:r>
              <a:rPr lang="ru-RU" sz="2000" dirty="0"/>
              <a:t>колбас, деликатесов и полуфабрикатов, </a:t>
            </a:r>
            <a:r>
              <a:rPr lang="ru-RU" sz="2000" b="1" i="1" dirty="0"/>
              <a:t>мясных консерв и консервированных готовых обеденных блюд.</a:t>
            </a:r>
          </a:p>
          <a:p>
            <a:endParaRPr lang="ru-RU" sz="2000" b="1" i="1" dirty="0">
              <a:latin typeface="Calibri" pitchFamily="34" charset="0"/>
            </a:endParaRP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Calibri" pitchFamily="34" charset="0"/>
              </a:rPr>
              <a:t>Консервированная продукция уже прошла проверку в тяжелых условиях Арктики - в экспедициях </a:t>
            </a:r>
            <a:r>
              <a:rPr lang="ru-RU" sz="2000" b="1" dirty="0">
                <a:solidFill>
                  <a:srgbClr val="0070C0"/>
                </a:solidFill>
              </a:rPr>
              <a:t>«Северный Десант», </a:t>
            </a:r>
          </a:p>
          <a:p>
            <a:pPr algn="ctr"/>
            <a:r>
              <a:rPr lang="ru-RU" sz="2000" dirty="0"/>
              <a:t>которые не имеет аналогов в мире. </a:t>
            </a:r>
          </a:p>
          <a:p>
            <a:pPr algn="just"/>
            <a:r>
              <a:rPr lang="ru-RU" sz="2000" dirty="0"/>
              <a:t>Уже много лет команда «Северного Десанта» выполняет важную государственную стратегическую задачу на просторах Арктики совместно с представителями Вооруженных сил России.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1CE6D-C1D7-80C3-0AF0-0602A3AD6005}"/>
              </a:ext>
            </a:extLst>
          </p:cNvPr>
          <p:cNvSpPr txBox="1"/>
          <p:nvPr/>
        </p:nvSpPr>
        <p:spPr>
          <a:xfrm>
            <a:off x="323528" y="4293096"/>
            <a:ext cx="8317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Консервированные готовые обеденные первые и вторые блюда </a:t>
            </a:r>
            <a:r>
              <a:rPr lang="ru-RU" dirty="0"/>
              <a:t>отправляются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зону</a:t>
            </a:r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dirty="0"/>
              <a:t>в составе </a:t>
            </a:r>
            <a:r>
              <a:rPr lang="ru-RU" b="1" dirty="0">
                <a:solidFill>
                  <a:srgbClr val="0070C0"/>
                </a:solidFill>
              </a:rPr>
              <a:t>ИРП (Индивидуальный Рацион Питания) </a:t>
            </a:r>
            <a:r>
              <a:rPr lang="ru-RU" dirty="0"/>
              <a:t>в качестве гуманитарной помощи.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D3036-808A-76B2-9597-12B78A4931A8}"/>
              </a:ext>
            </a:extLst>
          </p:cNvPr>
          <p:cNvSpPr txBox="1"/>
          <p:nvPr/>
        </p:nvSpPr>
        <p:spPr>
          <a:xfrm>
            <a:off x="1785918" y="33265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АССОРТИМЕНТ  ПРОДУКЦИИ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42A98-ED1F-E27C-CD13-23AEF7601D2E}"/>
              </a:ext>
            </a:extLst>
          </p:cNvPr>
          <p:cNvSpPr txBox="1"/>
          <p:nvPr/>
        </p:nvSpPr>
        <p:spPr>
          <a:xfrm>
            <a:off x="539552" y="5417348"/>
            <a:ext cx="83170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Полный ассортимент выпускаемой продукции представлен на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официальном сайте компании ООО «Гурман»:</a:t>
            </a:r>
          </a:p>
          <a:p>
            <a:pPr lvl="0"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>
                <a:solidFill>
                  <a:srgbClr val="0070C0"/>
                </a:solidFill>
                <a:latin typeface="Calibri" pitchFamily="34" charset="0"/>
              </a:rPr>
              <a:t>nv-gurman.ru</a:t>
            </a:r>
          </a:p>
        </p:txBody>
      </p:sp>
    </p:spTree>
    <p:extLst>
      <p:ext uri="{BB962C8B-B14F-4D97-AF65-F5344CB8AC3E}">
        <p14:creationId xmlns:p14="http://schemas.microsoft.com/office/powerpoint/2010/main" val="33184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EB50-958E-9AEC-F022-348E9F8AF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apf.mail.ru/cgi-bin/readmsg/IMG_20200319_105447.jpg?id=15846185602068316984%3B0%3B4&amp;x-email=ipm-nv%40mail.ru&amp;exif=1">
            <a:extLst>
              <a:ext uri="{FF2B5EF4-FFF2-40B4-BE49-F238E27FC236}">
                <a16:creationId xmlns:a16="http://schemas.microsoft.com/office/drawing/2014/main" id="{2E6E4279-67C2-AF92-57B6-4857F99C8A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4" y="28876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2AA39-1CB0-18FF-E253-0896B0977D98}"/>
              </a:ext>
            </a:extLst>
          </p:cNvPr>
          <p:cNvSpPr/>
          <p:nvPr/>
        </p:nvSpPr>
        <p:spPr>
          <a:xfrm>
            <a:off x="42666" y="470374"/>
            <a:ext cx="89457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70C0"/>
                </a:solidFill>
              </a:rPr>
              <a:t>        В числе более 1100 компаний из 28 стран и более 60 регионов России Завод ООО «Гурман» принял участие </a:t>
            </a:r>
            <a:r>
              <a:rPr lang="ru-RU" sz="2400" b="1" i="1" dirty="0">
                <a:solidFill>
                  <a:srgbClr val="0070C0"/>
                </a:solidFill>
              </a:rPr>
              <a:t>на 33-ей Международной Осенней выставке продуктов питания </a:t>
            </a:r>
            <a:r>
              <a:rPr lang="en-US" sz="2400" b="1" i="1" dirty="0" err="1">
                <a:solidFill>
                  <a:srgbClr val="0070C0"/>
                </a:solidFill>
              </a:rPr>
              <a:t>WorldFood</a:t>
            </a:r>
            <a:r>
              <a:rPr lang="en-US" sz="2400" b="1" i="1" dirty="0">
                <a:solidFill>
                  <a:srgbClr val="0070C0"/>
                </a:solidFill>
              </a:rPr>
              <a:t> Moscow</a:t>
            </a:r>
            <a:r>
              <a:rPr lang="ru-RU" sz="2400" b="1" i="1" dirty="0">
                <a:solidFill>
                  <a:srgbClr val="0070C0"/>
                </a:solidFill>
              </a:rPr>
              <a:t>.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endParaRPr lang="ru-RU" sz="2400" b="1" i="1" dirty="0">
              <a:solidFill>
                <a:srgbClr val="0070C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70C0"/>
                </a:solidFill>
              </a:rPr>
              <a:t>       В Ханты-Мансийске на </a:t>
            </a:r>
            <a:r>
              <a:rPr lang="en-US" b="1" i="1" dirty="0">
                <a:solidFill>
                  <a:srgbClr val="0070C0"/>
                </a:solidFill>
              </a:rPr>
              <a:t>XII</a:t>
            </a:r>
            <a:r>
              <a:rPr lang="ru-RU" b="1" i="1" dirty="0">
                <a:solidFill>
                  <a:srgbClr val="0070C0"/>
                </a:solidFill>
              </a:rPr>
              <a:t> Межрегиональной агропромышленной выставке УрФО </a:t>
            </a:r>
            <a:r>
              <a:rPr lang="ru-RU" sz="2400" b="1" dirty="0">
                <a:solidFill>
                  <a:srgbClr val="0070C0"/>
                </a:solidFill>
              </a:rPr>
              <a:t>Золотыми и </a:t>
            </a:r>
            <a:r>
              <a:rPr lang="ru-RU" sz="2400" b="1" dirty="0" err="1">
                <a:solidFill>
                  <a:srgbClr val="0070C0"/>
                </a:solidFill>
              </a:rPr>
              <a:t>Серебрянными</a:t>
            </a:r>
            <a:r>
              <a:rPr lang="ru-RU" sz="2400" b="1" dirty="0">
                <a:solidFill>
                  <a:srgbClr val="0070C0"/>
                </a:solidFill>
              </a:rPr>
              <a:t> медалями </a:t>
            </a:r>
            <a:r>
              <a:rPr lang="ru-RU" b="1" dirty="0">
                <a:solidFill>
                  <a:srgbClr val="0070C0"/>
                </a:solidFill>
              </a:rPr>
              <a:t>наградили Консервный завод ООО «Гурман».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E168A-7F23-32E8-3C7F-3CB90674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2" y="3140968"/>
            <a:ext cx="2524710" cy="35692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38E68C-F869-74CE-073A-E2E70776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079" y="2871031"/>
            <a:ext cx="2519818" cy="35622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E294DC-7027-69B1-1784-6551D5CA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88" y="2636912"/>
            <a:ext cx="3461277" cy="25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E9F144-84E8-961C-2B17-719014F3570D}"/>
              </a:ext>
            </a:extLst>
          </p:cNvPr>
          <p:cNvSpPr/>
          <p:nvPr/>
        </p:nvSpPr>
        <p:spPr>
          <a:xfrm>
            <a:off x="323528" y="10547"/>
            <a:ext cx="877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ВЫСТАВКАХ ТОВАРОПРОИЗВОДИТЛЕЙ:</a:t>
            </a:r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135DA125-C6F4-4726-1D45-01FDCFBB2900}"/>
              </a:ext>
            </a:extLst>
          </p:cNvPr>
          <p:cNvSpPr/>
          <p:nvPr/>
        </p:nvSpPr>
        <p:spPr>
          <a:xfrm>
            <a:off x="138632" y="470374"/>
            <a:ext cx="354104" cy="344954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89AC4F0E-38B7-AF80-228F-FAD532A9EE7B}"/>
              </a:ext>
            </a:extLst>
          </p:cNvPr>
          <p:cNvSpPr/>
          <p:nvPr/>
        </p:nvSpPr>
        <p:spPr>
          <a:xfrm>
            <a:off x="106270" y="1916832"/>
            <a:ext cx="354104" cy="344954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801556" y="4509120"/>
            <a:ext cx="5416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«Мясо ЦЫПЛЯТ в собственном соку» ГОСТ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85740" y="2164214"/>
            <a:ext cx="604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«ОЛЕНИНА тушеная высший сорт» ГОСТ</a:t>
            </a:r>
          </a:p>
        </p:txBody>
      </p:sp>
      <p:sp>
        <p:nvSpPr>
          <p:cNvPr id="1029" name="AutoShape 5" descr="https://apf.mail.ru/cgi-bin/readmsg/IMG_20200319_105447.jpg?id=15846185602068316984%3B0%3B4&amp;x-email=ipm-nv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95B692-67C0-3270-9B24-AA57E982B053}"/>
              </a:ext>
            </a:extLst>
          </p:cNvPr>
          <p:cNvSpPr/>
          <p:nvPr/>
        </p:nvSpPr>
        <p:spPr>
          <a:xfrm>
            <a:off x="1470278" y="498243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КОНСЕРВЫ МЯСНЫЕ КУСКОВЫЕ: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9C4234-F176-3879-79D7-F8EFCD67D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5" y="1767219"/>
            <a:ext cx="3465611" cy="2452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A3A68E-8CFF-A485-A4FB-88B2596D4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57" y="2580620"/>
            <a:ext cx="4613002" cy="17655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103A55-4431-87BF-3F4F-56A317DB7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0" y="4343689"/>
            <a:ext cx="3501615" cy="247748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7D9621-E7B0-768F-A5FA-BD3E14A33E67}"/>
              </a:ext>
            </a:extLst>
          </p:cNvPr>
          <p:cNvSpPr/>
          <p:nvPr/>
        </p:nvSpPr>
        <p:spPr>
          <a:xfrm>
            <a:off x="-167331" y="1300907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Срок годности - не более 4-х лет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E3B6765-4645-2AE0-037B-9941A058C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98" y="5009865"/>
            <a:ext cx="4613002" cy="1765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E84659-51B6-31A3-D36C-9E3B5D51FB7C}"/>
              </a:ext>
            </a:extLst>
          </p:cNvPr>
          <p:cNvSpPr/>
          <p:nvPr/>
        </p:nvSpPr>
        <p:spPr>
          <a:xfrm>
            <a:off x="1470278" y="57936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НОВИНКИ 2024: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F48642-7401-EC77-E3CF-BDE2E9C2A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2015" r="1593" b="21667"/>
          <a:stretch/>
        </p:blipFill>
        <p:spPr>
          <a:xfrm>
            <a:off x="7028306" y="96746"/>
            <a:ext cx="1815753" cy="2124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apf.mail.ru/cgi-bin/readmsg/IMG_20200319_105447.jpg?id=15846185602068316984%3B0%3B4&amp;x-email=ipm-nv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3FBBFB-9CCB-C6E9-884F-C0388CE50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2" y="481809"/>
            <a:ext cx="3802397" cy="26902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62BA7C-7BBD-24DC-9007-06264E75FCF7}"/>
              </a:ext>
            </a:extLst>
          </p:cNvPr>
          <p:cNvSpPr/>
          <p:nvPr/>
        </p:nvSpPr>
        <p:spPr>
          <a:xfrm>
            <a:off x="5220072" y="502032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«ГОВЯДИНА тушеная высший сорт» ГОСТ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3D93B7-BD65-05A8-5E90-D4A99B3C3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5" y="1439285"/>
            <a:ext cx="4527476" cy="17328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395A1E-465C-55E3-DE30-79CFD54DD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5" y="4638354"/>
            <a:ext cx="4770514" cy="18258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E4C5D6-A285-F0ED-A779-420677906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773896"/>
            <a:ext cx="3802399" cy="269029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FDD7453-64FC-D315-F46F-27776D5B3932}"/>
              </a:ext>
            </a:extLst>
          </p:cNvPr>
          <p:cNvSpPr/>
          <p:nvPr/>
        </p:nvSpPr>
        <p:spPr>
          <a:xfrm>
            <a:off x="5197348" y="3539050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«СВИНИНА тушеная высший сорт» ГОСТ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apf.mail.ru/cgi-bin/readmsg/IMG_20200319_105447.jpg?id=15846185602068316984%3B0%3B4&amp;x-email=ipm-nv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95B692-67C0-3270-9B24-AA57E982B053}"/>
              </a:ext>
            </a:extLst>
          </p:cNvPr>
          <p:cNvSpPr/>
          <p:nvPr/>
        </p:nvSpPr>
        <p:spPr>
          <a:xfrm>
            <a:off x="155575" y="95587"/>
            <a:ext cx="8213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КОНСЕРВИРОВАННЫЕ  готовые  обеденные  ПЕРВЫЕ  блюда: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7D9621-E7B0-768F-A5FA-BD3E14A33E67}"/>
              </a:ext>
            </a:extLst>
          </p:cNvPr>
          <p:cNvSpPr/>
          <p:nvPr/>
        </p:nvSpPr>
        <p:spPr>
          <a:xfrm>
            <a:off x="4406869" y="523977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Срок годности - не более 2-х лет</a:t>
            </a:r>
          </a:p>
        </p:txBody>
      </p:sp>
      <p:pic>
        <p:nvPicPr>
          <p:cNvPr id="4" name="Рисунок 3" descr="Изображение выглядит как еда, в помещении, миска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C6BE626A-A74B-A52D-F53F-8B54A5F24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79" y="3140968"/>
            <a:ext cx="2304256" cy="3456384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овощи, в помещении, рождественская елка&#10;&#10;Автоматически созданное описание">
            <a:extLst>
              <a:ext uri="{FF2B5EF4-FFF2-40B4-BE49-F238E27FC236}">
                <a16:creationId xmlns:a16="http://schemas.microsoft.com/office/drawing/2014/main" id="{1945BDD3-482A-E975-AB59-107B3D1FF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22" y="620688"/>
            <a:ext cx="2304255" cy="345638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овощи, в помещении, рождественская елка&#10;&#10;Автоматически созданное описание">
            <a:extLst>
              <a:ext uri="{FF2B5EF4-FFF2-40B4-BE49-F238E27FC236}">
                <a16:creationId xmlns:a16="http://schemas.microsoft.com/office/drawing/2014/main" id="{C37B10FA-EA86-B547-B079-48C8A1B99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64" y="3306030"/>
            <a:ext cx="2304255" cy="345638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Легкая закуска, выпечк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F4E26A79-C7EE-A93D-80F7-886CE9673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620688"/>
            <a:ext cx="2103785" cy="31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20736</TotalTime>
  <Words>824</Words>
  <Application>Microsoft Office PowerPoint</Application>
  <PresentationFormat>Экран (4:3)</PresentationFormat>
  <Paragraphs>70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Люся</dc:creator>
  <cp:lastModifiedBy>Петренко Тамара Владимировна</cp:lastModifiedBy>
  <cp:revision>311</cp:revision>
  <cp:lastPrinted>2024-08-26T11:41:40Z</cp:lastPrinted>
  <dcterms:created xsi:type="dcterms:W3CDTF">2013-03-16T20:28:40Z</dcterms:created>
  <dcterms:modified xsi:type="dcterms:W3CDTF">2025-02-17T11:11:09Z</dcterms:modified>
</cp:coreProperties>
</file>