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95" r:id="rId3"/>
    <p:sldId id="293" r:id="rId4"/>
    <p:sldId id="311" r:id="rId5"/>
    <p:sldId id="303" r:id="rId6"/>
    <p:sldId id="312" r:id="rId7"/>
    <p:sldId id="307" r:id="rId8"/>
    <p:sldId id="306" r:id="rId9"/>
    <p:sldId id="267" r:id="rId10"/>
    <p:sldId id="296" r:id="rId11"/>
    <p:sldId id="304" r:id="rId12"/>
    <p:sldId id="301" r:id="rId13"/>
    <p:sldId id="313" r:id="rId14"/>
    <p:sldId id="308" r:id="rId15"/>
    <p:sldId id="302" r:id="rId16"/>
    <p:sldId id="314" r:id="rId17"/>
    <p:sldId id="258" r:id="rId18"/>
    <p:sldId id="265" r:id="rId19"/>
    <p:sldId id="257" r:id="rId20"/>
    <p:sldId id="309" r:id="rId21"/>
    <p:sldId id="310" r:id="rId22"/>
    <p:sldId id="298" r:id="rId23"/>
    <p:sldId id="297" r:id="rId24"/>
    <p:sldId id="284" r:id="rId25"/>
  </p:sldIdLst>
  <p:sldSz cx="12192000" cy="6858000"/>
  <p:notesSz cx="6797675" cy="9926638"/>
  <p:embeddedFontLst>
    <p:embeddedFont>
      <p:font typeface="Acrom Bold" panose="020B0604020202020204" charset="-52"/>
      <p:bold r:id="rId27"/>
    </p:embeddedFont>
    <p:embeddedFont>
      <p:font typeface="Acrom Light" panose="020B0604020202020204" charset="-52"/>
      <p:regular r:id="rId28"/>
    </p:embeddedFont>
    <p:embeddedFont>
      <p:font typeface="Acrom Medium" panose="020B0604020202020204" charset="-52"/>
      <p:regular r:id="rId29"/>
    </p:embeddedFont>
    <p:embeddedFont>
      <p:font typeface="Fraunces Extra Bold" panose="020B0604020202020204" charset="0"/>
      <p:regular r:id="rId30"/>
    </p:embeddedFont>
    <p:embeddedFont>
      <p:font typeface="Gadugi" panose="020B0502040204020203" pitchFamily="34" charset="0"/>
      <p:regular r:id="rId31"/>
      <p:bold r:id="rId32"/>
    </p:embeddedFont>
    <p:embeddedFont>
      <p:font typeface="Nobile" panose="020B0604020202020204" charset="0"/>
      <p:regular r:id="rId33"/>
    </p:embeddedFont>
    <p:embeddedFont>
      <p:font typeface="Onest Medium" panose="020B0604020202020204" charset="-52"/>
      <p:regular r:id="rId34"/>
    </p:embeddedFont>
    <p:embeddedFont>
      <p:font typeface="Onest Regular" panose="020B0604020202020204" charset="-52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4294" userDrawn="1">
          <p15:clr>
            <a:srgbClr val="A4A3A4"/>
          </p15:clr>
        </p15:guide>
        <p15:guide id="3" pos="7287" userDrawn="1">
          <p15:clr>
            <a:srgbClr val="A4A3A4"/>
          </p15:clr>
        </p15:guide>
        <p15:guide id="4" pos="529" userDrawn="1">
          <p15:clr>
            <a:srgbClr val="A4A3A4"/>
          </p15:clr>
        </p15:guide>
        <p15:guide id="5" orient="horz" pos="1298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orient="horz" pos="731" userDrawn="1">
          <p15:clr>
            <a:srgbClr val="A4A3A4"/>
          </p15:clr>
        </p15:guide>
        <p15:guide id="9" pos="352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3289"/>
    <a:srgbClr val="A894CC"/>
    <a:srgbClr val="C9C3D3"/>
    <a:srgbClr val="806CCA"/>
    <a:srgbClr val="8B7CA0"/>
    <a:srgbClr val="B7AFC5"/>
    <a:srgbClr val="9D9D9D"/>
    <a:srgbClr val="8B7C7C"/>
    <a:srgbClr val="3C3C3C"/>
    <a:srgbClr val="85CC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5033" autoAdjust="0"/>
  </p:normalViewPr>
  <p:slideViewPr>
    <p:cSldViewPr snapToGrid="0" showGuides="1">
      <p:cViewPr varScale="1">
        <p:scale>
          <a:sx n="85" d="100"/>
          <a:sy n="85" d="100"/>
        </p:scale>
        <p:origin x="590" y="86"/>
      </p:cViewPr>
      <p:guideLst>
        <p:guide orient="horz" pos="1026"/>
        <p:guide pos="4294"/>
        <p:guide pos="7287"/>
        <p:guide pos="529"/>
        <p:guide orient="horz" pos="1298"/>
        <p:guide orient="horz" pos="3974"/>
        <p:guide orient="horz" pos="731"/>
        <p:guide pos="352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6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C8287-CA0D-4129-A0FA-BE5BB849AE98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769D3-A305-4183-BE92-92C9EF06D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381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69D3-A305-4183-BE92-92C9EF06D1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9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3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432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19FE4E-3BF2-41B7-AFAF-EA3A2342ADAF}" type="datetime1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26938" y="415329"/>
            <a:ext cx="91409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79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432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32147-FDDA-4417-AB5C-77DD2045EC6B}" type="datetime1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26938" y="415329"/>
            <a:ext cx="91409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22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432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61B77A-D751-42E6-8C84-7E927EAD69E3}" type="datetime1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26938" y="415329"/>
            <a:ext cx="91409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34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28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381" y="614306"/>
            <a:ext cx="10049428" cy="7794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381" y="1825625"/>
            <a:ext cx="1052169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82598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accent2"/>
                </a:solidFill>
              </a:defRPr>
            </a:lvl1pPr>
          </a:lstStyle>
          <a:p>
            <a:fld id="{7944A037-37C3-441E-8343-0846A3B20FC2}" type="datetime1">
              <a:rPr lang="en-US" smtClean="0"/>
              <a:pPr/>
              <a:t>3/8/2025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381" y="6325638"/>
            <a:ext cx="1957988" cy="365125"/>
          </a:xfrm>
        </p:spPr>
        <p:txBody>
          <a:bodyPr/>
          <a:lstStyle/>
          <a:p>
            <a:fld id="{CDCFD175-AA02-4F4B-BECD-AA50EDBC7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76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432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1013C4-A2A8-4F17-AA2C-C5BD6165097D}" type="datetime1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26938" y="415329"/>
            <a:ext cx="91409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41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9432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8D2137-C846-4614-A154-43AC9E78B2EC}" type="datetime1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26938" y="415329"/>
            <a:ext cx="91409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04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59432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FA0F25-359C-43CF-89A4-80F672A33310}" type="datetime1">
              <a:rPr lang="en-US" smtClean="0"/>
              <a:t>3/8/2025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926938" y="415329"/>
            <a:ext cx="91409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714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59432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62AC17-6E9C-47D9-97D3-FE4834801C70}" type="datetime1">
              <a:rPr lang="en-US" smtClean="0"/>
              <a:t>3/8/2025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926938" y="415329"/>
            <a:ext cx="91409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0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59432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D6F42A-5468-4A2B-80CE-22A97B5F86CF}" type="datetime1">
              <a:rPr lang="en-US" smtClean="0"/>
              <a:t>3/8/2025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926938" y="415329"/>
            <a:ext cx="91409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00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9432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2D3AEB-DFC4-46EA-B8FC-DAB904D52A8F}" type="datetime1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26938" y="415329"/>
            <a:ext cx="91409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22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9432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3D99FD-A457-40FF-BBAC-D42F578E2294}" type="datetime1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26938" y="415329"/>
            <a:ext cx="91409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256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5921" y="614306"/>
            <a:ext cx="10049428" cy="77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5921" y="1465346"/>
            <a:ext cx="10521696" cy="4525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921" y="6325638"/>
            <a:ext cx="195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 rot="16200000">
            <a:off x="10905703" y="5643207"/>
            <a:ext cx="1614673" cy="2875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accent2"/>
                </a:solidFill>
                <a:latin typeface="+mj-lt"/>
              </a:rPr>
              <a:t>www.eco.com</a:t>
            </a:r>
          </a:p>
        </p:txBody>
      </p:sp>
      <p:grpSp>
        <p:nvGrpSpPr>
          <p:cNvPr id="5" name="Group 4"/>
          <p:cNvGrpSpPr/>
          <p:nvPr userDrawn="1"/>
        </p:nvGrpSpPr>
        <p:grpSpPr>
          <a:xfrm rot="16200000">
            <a:off x="11110793" y="418960"/>
            <a:ext cx="1198437" cy="491399"/>
            <a:chOff x="10993563" y="735481"/>
            <a:chExt cx="1198437" cy="491399"/>
          </a:xfrm>
        </p:grpSpPr>
        <p:grpSp>
          <p:nvGrpSpPr>
            <p:cNvPr id="23" name="Group 8"/>
            <p:cNvGrpSpPr>
              <a:grpSpLocks noChangeAspect="1"/>
            </p:cNvGrpSpPr>
            <p:nvPr/>
          </p:nvGrpSpPr>
          <p:grpSpPr bwMode="auto">
            <a:xfrm>
              <a:off x="10993563" y="772812"/>
              <a:ext cx="287277" cy="454068"/>
              <a:chOff x="3200" y="1150"/>
              <a:chExt cx="1278" cy="2020"/>
            </a:xfrm>
            <a:solidFill>
              <a:schemeClr val="accent2"/>
            </a:solidFill>
          </p:grpSpPr>
          <p:sp>
            <p:nvSpPr>
              <p:cNvPr id="25" name="Freeform 9"/>
              <p:cNvSpPr>
                <a:spLocks/>
              </p:cNvSpPr>
              <p:nvPr/>
            </p:nvSpPr>
            <p:spPr bwMode="auto">
              <a:xfrm>
                <a:off x="3827" y="1861"/>
                <a:ext cx="0" cy="1299"/>
              </a:xfrm>
              <a:custGeom>
                <a:avLst/>
                <a:gdLst>
                  <a:gd name="T0" fmla="*/ 0 h 1299"/>
                  <a:gd name="T1" fmla="*/ 1299 h 1299"/>
                  <a:gd name="T2" fmla="*/ 0 h 12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99">
                    <a:moveTo>
                      <a:pt x="0" y="0"/>
                    </a:moveTo>
                    <a:lnTo>
                      <a:pt x="0" y="129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Line 10"/>
              <p:cNvSpPr>
                <a:spLocks noChangeShapeType="1"/>
              </p:cNvSpPr>
              <p:nvPr/>
            </p:nvSpPr>
            <p:spPr bwMode="auto">
              <a:xfrm>
                <a:off x="3827" y="1861"/>
                <a:ext cx="0" cy="1299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11"/>
              <p:cNvSpPr>
                <a:spLocks noChangeArrowheads="1"/>
              </p:cNvSpPr>
              <p:nvPr/>
            </p:nvSpPr>
            <p:spPr bwMode="auto">
              <a:xfrm>
                <a:off x="3779" y="1871"/>
                <a:ext cx="114" cy="129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12"/>
              <p:cNvSpPr>
                <a:spLocks/>
              </p:cNvSpPr>
              <p:nvPr/>
            </p:nvSpPr>
            <p:spPr bwMode="auto">
              <a:xfrm>
                <a:off x="3836" y="1861"/>
                <a:ext cx="0" cy="180"/>
              </a:xfrm>
              <a:custGeom>
                <a:avLst/>
                <a:gdLst>
                  <a:gd name="T0" fmla="*/ 180 h 180"/>
                  <a:gd name="T1" fmla="*/ 0 h 180"/>
                  <a:gd name="T2" fmla="*/ 180 h 18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0">
                    <a:moveTo>
                      <a:pt x="0" y="180"/>
                    </a:moveTo>
                    <a:lnTo>
                      <a:pt x="0" y="0"/>
                    </a:lnTo>
                    <a:lnTo>
                      <a:pt x="0" y="1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Line 13"/>
              <p:cNvSpPr>
                <a:spLocks noChangeShapeType="1"/>
              </p:cNvSpPr>
              <p:nvPr/>
            </p:nvSpPr>
            <p:spPr bwMode="auto">
              <a:xfrm flipV="1">
                <a:off x="3836" y="1861"/>
                <a:ext cx="0" cy="18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14"/>
              <p:cNvSpPr>
                <a:spLocks noChangeArrowheads="1"/>
              </p:cNvSpPr>
              <p:nvPr/>
            </p:nvSpPr>
            <p:spPr bwMode="auto">
              <a:xfrm>
                <a:off x="3798" y="1871"/>
                <a:ext cx="86" cy="18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16"/>
              <p:cNvSpPr>
                <a:spLocks noEditPoints="1"/>
              </p:cNvSpPr>
              <p:nvPr/>
            </p:nvSpPr>
            <p:spPr bwMode="auto">
              <a:xfrm>
                <a:off x="3625" y="1150"/>
                <a:ext cx="439" cy="789"/>
              </a:xfrm>
              <a:custGeom>
                <a:avLst/>
                <a:gdLst>
                  <a:gd name="T0" fmla="*/ 90 w 185"/>
                  <a:gd name="T1" fmla="*/ 333 h 333"/>
                  <a:gd name="T2" fmla="*/ 79 w 185"/>
                  <a:gd name="T3" fmla="*/ 326 h 333"/>
                  <a:gd name="T4" fmla="*/ 10 w 185"/>
                  <a:gd name="T5" fmla="*/ 217 h 333"/>
                  <a:gd name="T6" fmla="*/ 76 w 185"/>
                  <a:gd name="T7" fmla="*/ 18 h 333"/>
                  <a:gd name="T8" fmla="*/ 90 w 185"/>
                  <a:gd name="T9" fmla="*/ 0 h 333"/>
                  <a:gd name="T10" fmla="*/ 104 w 185"/>
                  <a:gd name="T11" fmla="*/ 17 h 333"/>
                  <a:gd name="T12" fmla="*/ 173 w 185"/>
                  <a:gd name="T13" fmla="*/ 209 h 333"/>
                  <a:gd name="T14" fmla="*/ 99 w 185"/>
                  <a:gd name="T15" fmla="*/ 326 h 333"/>
                  <a:gd name="T16" fmla="*/ 90 w 185"/>
                  <a:gd name="T17" fmla="*/ 333 h 333"/>
                  <a:gd name="T18" fmla="*/ 91 w 185"/>
                  <a:gd name="T19" fmla="*/ 59 h 333"/>
                  <a:gd name="T20" fmla="*/ 46 w 185"/>
                  <a:gd name="T21" fmla="*/ 210 h 333"/>
                  <a:gd name="T22" fmla="*/ 89 w 185"/>
                  <a:gd name="T23" fmla="*/ 288 h 333"/>
                  <a:gd name="T24" fmla="*/ 137 w 185"/>
                  <a:gd name="T25" fmla="*/ 205 h 333"/>
                  <a:gd name="T26" fmla="*/ 91 w 185"/>
                  <a:gd name="T27" fmla="*/ 59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5" h="333">
                    <a:moveTo>
                      <a:pt x="90" y="333"/>
                    </a:moveTo>
                    <a:cubicBezTo>
                      <a:pt x="79" y="326"/>
                      <a:pt x="79" y="326"/>
                      <a:pt x="79" y="326"/>
                    </a:cubicBezTo>
                    <a:cubicBezTo>
                      <a:pt x="77" y="325"/>
                      <a:pt x="23" y="289"/>
                      <a:pt x="10" y="217"/>
                    </a:cubicBezTo>
                    <a:cubicBezTo>
                      <a:pt x="0" y="156"/>
                      <a:pt x="22" y="89"/>
                      <a:pt x="76" y="18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7" y="21"/>
                      <a:pt x="185" y="112"/>
                      <a:pt x="173" y="209"/>
                    </a:cubicBezTo>
                    <a:cubicBezTo>
                      <a:pt x="167" y="255"/>
                      <a:pt x="143" y="294"/>
                      <a:pt x="99" y="326"/>
                    </a:cubicBezTo>
                    <a:lnTo>
                      <a:pt x="90" y="333"/>
                    </a:lnTo>
                    <a:close/>
                    <a:moveTo>
                      <a:pt x="91" y="59"/>
                    </a:moveTo>
                    <a:cubicBezTo>
                      <a:pt x="53" y="114"/>
                      <a:pt x="38" y="165"/>
                      <a:pt x="46" y="210"/>
                    </a:cubicBezTo>
                    <a:cubicBezTo>
                      <a:pt x="52" y="250"/>
                      <a:pt x="76" y="276"/>
                      <a:pt x="89" y="288"/>
                    </a:cubicBezTo>
                    <a:cubicBezTo>
                      <a:pt x="117" y="265"/>
                      <a:pt x="133" y="237"/>
                      <a:pt x="137" y="205"/>
                    </a:cubicBezTo>
                    <a:cubicBezTo>
                      <a:pt x="144" y="147"/>
                      <a:pt x="111" y="88"/>
                      <a:pt x="9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17"/>
              <p:cNvSpPr>
                <a:spLocks/>
              </p:cNvSpPr>
              <p:nvPr/>
            </p:nvSpPr>
            <p:spPr bwMode="auto">
              <a:xfrm>
                <a:off x="3872" y="2205"/>
                <a:ext cx="126" cy="138"/>
              </a:xfrm>
              <a:custGeom>
                <a:avLst/>
                <a:gdLst>
                  <a:gd name="T0" fmla="*/ 0 w 126"/>
                  <a:gd name="T1" fmla="*/ 138 h 138"/>
                  <a:gd name="T2" fmla="*/ 126 w 126"/>
                  <a:gd name="T3" fmla="*/ 0 h 138"/>
                  <a:gd name="T4" fmla="*/ 0 w 126"/>
                  <a:gd name="T5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6" h="138">
                    <a:moveTo>
                      <a:pt x="0" y="138"/>
                    </a:moveTo>
                    <a:lnTo>
                      <a:pt x="126" y="0"/>
                    </a:lnTo>
                    <a:lnTo>
                      <a:pt x="0" y="1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Line 18"/>
              <p:cNvSpPr>
                <a:spLocks noChangeShapeType="1"/>
              </p:cNvSpPr>
              <p:nvPr/>
            </p:nvSpPr>
            <p:spPr bwMode="auto">
              <a:xfrm flipV="1">
                <a:off x="3872" y="2205"/>
                <a:ext cx="126" cy="138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19"/>
              <p:cNvSpPr>
                <a:spLocks/>
              </p:cNvSpPr>
              <p:nvPr/>
            </p:nvSpPr>
            <p:spPr bwMode="auto">
              <a:xfrm>
                <a:off x="3822" y="2177"/>
                <a:ext cx="188" cy="194"/>
              </a:xfrm>
              <a:custGeom>
                <a:avLst/>
                <a:gdLst>
                  <a:gd name="T0" fmla="*/ 62 w 188"/>
                  <a:gd name="T1" fmla="*/ 194 h 194"/>
                  <a:gd name="T2" fmla="*/ 0 w 188"/>
                  <a:gd name="T3" fmla="*/ 137 h 194"/>
                  <a:gd name="T4" fmla="*/ 124 w 188"/>
                  <a:gd name="T5" fmla="*/ 0 h 194"/>
                  <a:gd name="T6" fmla="*/ 188 w 188"/>
                  <a:gd name="T7" fmla="*/ 56 h 194"/>
                  <a:gd name="T8" fmla="*/ 62 w 188"/>
                  <a:gd name="T9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8" h="194">
                    <a:moveTo>
                      <a:pt x="62" y="194"/>
                    </a:moveTo>
                    <a:lnTo>
                      <a:pt x="0" y="137"/>
                    </a:lnTo>
                    <a:lnTo>
                      <a:pt x="124" y="0"/>
                    </a:lnTo>
                    <a:lnTo>
                      <a:pt x="188" y="56"/>
                    </a:lnTo>
                    <a:lnTo>
                      <a:pt x="62" y="1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21"/>
              <p:cNvSpPr>
                <a:spLocks noEditPoints="1"/>
              </p:cNvSpPr>
              <p:nvPr/>
            </p:nvSpPr>
            <p:spPr bwMode="auto">
              <a:xfrm>
                <a:off x="3898" y="1662"/>
                <a:ext cx="580" cy="590"/>
              </a:xfrm>
              <a:custGeom>
                <a:avLst/>
                <a:gdLst>
                  <a:gd name="T0" fmla="*/ 58 w 244"/>
                  <a:gd name="T1" fmla="*/ 249 h 249"/>
                  <a:gd name="T2" fmla="*/ 32 w 244"/>
                  <a:gd name="T3" fmla="*/ 247 h 249"/>
                  <a:gd name="T4" fmla="*/ 19 w 244"/>
                  <a:gd name="T5" fmla="*/ 245 h 249"/>
                  <a:gd name="T6" fmla="*/ 16 w 244"/>
                  <a:gd name="T7" fmla="*/ 234 h 249"/>
                  <a:gd name="T8" fmla="*/ 39 w 244"/>
                  <a:gd name="T9" fmla="*/ 107 h 249"/>
                  <a:gd name="T10" fmla="*/ 222 w 244"/>
                  <a:gd name="T11" fmla="*/ 4 h 249"/>
                  <a:gd name="T12" fmla="*/ 244 w 244"/>
                  <a:gd name="T13" fmla="*/ 0 h 249"/>
                  <a:gd name="T14" fmla="*/ 244 w 244"/>
                  <a:gd name="T15" fmla="*/ 22 h 249"/>
                  <a:gd name="T16" fmla="*/ 218 w 244"/>
                  <a:gd name="T17" fmla="*/ 133 h 249"/>
                  <a:gd name="T18" fmla="*/ 58 w 244"/>
                  <a:gd name="T19" fmla="*/ 249 h 249"/>
                  <a:gd name="T20" fmla="*/ 49 w 244"/>
                  <a:gd name="T21" fmla="*/ 212 h 249"/>
                  <a:gd name="T22" fmla="*/ 58 w 244"/>
                  <a:gd name="T23" fmla="*/ 213 h 249"/>
                  <a:gd name="T24" fmla="*/ 185 w 244"/>
                  <a:gd name="T25" fmla="*/ 119 h 249"/>
                  <a:gd name="T26" fmla="*/ 205 w 244"/>
                  <a:gd name="T27" fmla="*/ 44 h 249"/>
                  <a:gd name="T28" fmla="*/ 70 w 244"/>
                  <a:gd name="T29" fmla="*/ 126 h 249"/>
                  <a:gd name="T30" fmla="*/ 49 w 244"/>
                  <a:gd name="T31" fmla="*/ 212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4" h="249">
                    <a:moveTo>
                      <a:pt x="58" y="249"/>
                    </a:moveTo>
                    <a:cubicBezTo>
                      <a:pt x="49" y="249"/>
                      <a:pt x="40" y="248"/>
                      <a:pt x="32" y="247"/>
                    </a:cubicBezTo>
                    <a:cubicBezTo>
                      <a:pt x="19" y="245"/>
                      <a:pt x="19" y="245"/>
                      <a:pt x="19" y="245"/>
                    </a:cubicBezTo>
                    <a:cubicBezTo>
                      <a:pt x="16" y="234"/>
                      <a:pt x="16" y="234"/>
                      <a:pt x="16" y="234"/>
                    </a:cubicBezTo>
                    <a:cubicBezTo>
                      <a:pt x="16" y="231"/>
                      <a:pt x="0" y="168"/>
                      <a:pt x="39" y="107"/>
                    </a:cubicBezTo>
                    <a:cubicBezTo>
                      <a:pt x="72" y="55"/>
                      <a:pt x="134" y="20"/>
                      <a:pt x="222" y="4"/>
                    </a:cubicBezTo>
                    <a:cubicBezTo>
                      <a:pt x="244" y="0"/>
                      <a:pt x="244" y="0"/>
                      <a:pt x="244" y="0"/>
                    </a:cubicBezTo>
                    <a:cubicBezTo>
                      <a:pt x="244" y="22"/>
                      <a:pt x="244" y="22"/>
                      <a:pt x="244" y="22"/>
                    </a:cubicBezTo>
                    <a:cubicBezTo>
                      <a:pt x="243" y="25"/>
                      <a:pt x="241" y="78"/>
                      <a:pt x="218" y="133"/>
                    </a:cubicBezTo>
                    <a:cubicBezTo>
                      <a:pt x="187" y="209"/>
                      <a:pt x="131" y="249"/>
                      <a:pt x="58" y="249"/>
                    </a:cubicBezTo>
                    <a:close/>
                    <a:moveTo>
                      <a:pt x="49" y="212"/>
                    </a:moveTo>
                    <a:cubicBezTo>
                      <a:pt x="52" y="212"/>
                      <a:pt x="55" y="213"/>
                      <a:pt x="58" y="213"/>
                    </a:cubicBezTo>
                    <a:cubicBezTo>
                      <a:pt x="116" y="213"/>
                      <a:pt x="159" y="181"/>
                      <a:pt x="185" y="119"/>
                    </a:cubicBezTo>
                    <a:cubicBezTo>
                      <a:pt x="197" y="91"/>
                      <a:pt x="203" y="63"/>
                      <a:pt x="205" y="44"/>
                    </a:cubicBezTo>
                    <a:cubicBezTo>
                      <a:pt x="140" y="60"/>
                      <a:pt x="94" y="87"/>
                      <a:pt x="70" y="126"/>
                    </a:cubicBezTo>
                    <a:cubicBezTo>
                      <a:pt x="48" y="159"/>
                      <a:pt x="47" y="194"/>
                      <a:pt x="49" y="2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22"/>
              <p:cNvSpPr>
                <a:spLocks/>
              </p:cNvSpPr>
              <p:nvPr/>
            </p:nvSpPr>
            <p:spPr bwMode="auto">
              <a:xfrm>
                <a:off x="3872" y="2788"/>
                <a:ext cx="126" cy="138"/>
              </a:xfrm>
              <a:custGeom>
                <a:avLst/>
                <a:gdLst>
                  <a:gd name="T0" fmla="*/ 0 w 126"/>
                  <a:gd name="T1" fmla="*/ 138 h 138"/>
                  <a:gd name="T2" fmla="*/ 126 w 126"/>
                  <a:gd name="T3" fmla="*/ 0 h 138"/>
                  <a:gd name="T4" fmla="*/ 0 w 126"/>
                  <a:gd name="T5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6" h="138">
                    <a:moveTo>
                      <a:pt x="0" y="138"/>
                    </a:moveTo>
                    <a:lnTo>
                      <a:pt x="126" y="0"/>
                    </a:lnTo>
                    <a:lnTo>
                      <a:pt x="0" y="1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Line 23"/>
              <p:cNvSpPr>
                <a:spLocks noChangeShapeType="1"/>
              </p:cNvSpPr>
              <p:nvPr/>
            </p:nvSpPr>
            <p:spPr bwMode="auto">
              <a:xfrm flipV="1">
                <a:off x="3872" y="2788"/>
                <a:ext cx="126" cy="138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24"/>
              <p:cNvSpPr>
                <a:spLocks/>
              </p:cNvSpPr>
              <p:nvPr/>
            </p:nvSpPr>
            <p:spPr bwMode="auto">
              <a:xfrm>
                <a:off x="3822" y="2760"/>
                <a:ext cx="188" cy="194"/>
              </a:xfrm>
              <a:custGeom>
                <a:avLst/>
                <a:gdLst>
                  <a:gd name="T0" fmla="*/ 62 w 188"/>
                  <a:gd name="T1" fmla="*/ 194 h 194"/>
                  <a:gd name="T2" fmla="*/ 0 w 188"/>
                  <a:gd name="T3" fmla="*/ 137 h 194"/>
                  <a:gd name="T4" fmla="*/ 124 w 188"/>
                  <a:gd name="T5" fmla="*/ 0 h 194"/>
                  <a:gd name="T6" fmla="*/ 188 w 188"/>
                  <a:gd name="T7" fmla="*/ 59 h 194"/>
                  <a:gd name="T8" fmla="*/ 62 w 188"/>
                  <a:gd name="T9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8" h="194">
                    <a:moveTo>
                      <a:pt x="62" y="194"/>
                    </a:moveTo>
                    <a:lnTo>
                      <a:pt x="0" y="137"/>
                    </a:lnTo>
                    <a:lnTo>
                      <a:pt x="124" y="0"/>
                    </a:lnTo>
                    <a:lnTo>
                      <a:pt x="188" y="59"/>
                    </a:lnTo>
                    <a:lnTo>
                      <a:pt x="62" y="1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26"/>
              <p:cNvSpPr>
                <a:spLocks noEditPoints="1"/>
              </p:cNvSpPr>
              <p:nvPr/>
            </p:nvSpPr>
            <p:spPr bwMode="auto">
              <a:xfrm>
                <a:off x="3898" y="2245"/>
                <a:ext cx="580" cy="591"/>
              </a:xfrm>
              <a:custGeom>
                <a:avLst/>
                <a:gdLst>
                  <a:gd name="T0" fmla="*/ 58 w 244"/>
                  <a:gd name="T1" fmla="*/ 249 h 249"/>
                  <a:gd name="T2" fmla="*/ 32 w 244"/>
                  <a:gd name="T3" fmla="*/ 247 h 249"/>
                  <a:gd name="T4" fmla="*/ 19 w 244"/>
                  <a:gd name="T5" fmla="*/ 246 h 249"/>
                  <a:gd name="T6" fmla="*/ 16 w 244"/>
                  <a:gd name="T7" fmla="*/ 234 h 249"/>
                  <a:gd name="T8" fmla="*/ 39 w 244"/>
                  <a:gd name="T9" fmla="*/ 107 h 249"/>
                  <a:gd name="T10" fmla="*/ 222 w 244"/>
                  <a:gd name="T11" fmla="*/ 4 h 249"/>
                  <a:gd name="T12" fmla="*/ 244 w 244"/>
                  <a:gd name="T13" fmla="*/ 0 h 249"/>
                  <a:gd name="T14" fmla="*/ 244 w 244"/>
                  <a:gd name="T15" fmla="*/ 23 h 249"/>
                  <a:gd name="T16" fmla="*/ 218 w 244"/>
                  <a:gd name="T17" fmla="*/ 134 h 249"/>
                  <a:gd name="T18" fmla="*/ 58 w 244"/>
                  <a:gd name="T19" fmla="*/ 249 h 249"/>
                  <a:gd name="T20" fmla="*/ 49 w 244"/>
                  <a:gd name="T21" fmla="*/ 213 h 249"/>
                  <a:gd name="T22" fmla="*/ 58 w 244"/>
                  <a:gd name="T23" fmla="*/ 213 h 249"/>
                  <a:gd name="T24" fmla="*/ 205 w 244"/>
                  <a:gd name="T25" fmla="*/ 45 h 249"/>
                  <a:gd name="T26" fmla="*/ 70 w 244"/>
                  <a:gd name="T27" fmla="*/ 126 h 249"/>
                  <a:gd name="T28" fmla="*/ 49 w 244"/>
                  <a:gd name="T29" fmla="*/ 213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4" h="249">
                    <a:moveTo>
                      <a:pt x="58" y="249"/>
                    </a:moveTo>
                    <a:cubicBezTo>
                      <a:pt x="49" y="249"/>
                      <a:pt x="40" y="248"/>
                      <a:pt x="32" y="247"/>
                    </a:cubicBezTo>
                    <a:cubicBezTo>
                      <a:pt x="19" y="246"/>
                      <a:pt x="19" y="246"/>
                      <a:pt x="19" y="246"/>
                    </a:cubicBezTo>
                    <a:cubicBezTo>
                      <a:pt x="16" y="234"/>
                      <a:pt x="16" y="234"/>
                      <a:pt x="16" y="234"/>
                    </a:cubicBezTo>
                    <a:cubicBezTo>
                      <a:pt x="16" y="231"/>
                      <a:pt x="0" y="169"/>
                      <a:pt x="39" y="107"/>
                    </a:cubicBezTo>
                    <a:cubicBezTo>
                      <a:pt x="72" y="55"/>
                      <a:pt x="134" y="20"/>
                      <a:pt x="222" y="4"/>
                    </a:cubicBezTo>
                    <a:cubicBezTo>
                      <a:pt x="244" y="0"/>
                      <a:pt x="244" y="0"/>
                      <a:pt x="244" y="0"/>
                    </a:cubicBezTo>
                    <a:cubicBezTo>
                      <a:pt x="244" y="23"/>
                      <a:pt x="244" y="23"/>
                      <a:pt x="244" y="23"/>
                    </a:cubicBezTo>
                    <a:cubicBezTo>
                      <a:pt x="243" y="25"/>
                      <a:pt x="241" y="79"/>
                      <a:pt x="218" y="134"/>
                    </a:cubicBezTo>
                    <a:cubicBezTo>
                      <a:pt x="187" y="209"/>
                      <a:pt x="131" y="249"/>
                      <a:pt x="58" y="249"/>
                    </a:cubicBezTo>
                    <a:close/>
                    <a:moveTo>
                      <a:pt x="49" y="213"/>
                    </a:moveTo>
                    <a:cubicBezTo>
                      <a:pt x="52" y="213"/>
                      <a:pt x="55" y="213"/>
                      <a:pt x="58" y="213"/>
                    </a:cubicBezTo>
                    <a:cubicBezTo>
                      <a:pt x="170" y="213"/>
                      <a:pt x="198" y="96"/>
                      <a:pt x="205" y="45"/>
                    </a:cubicBezTo>
                    <a:cubicBezTo>
                      <a:pt x="140" y="60"/>
                      <a:pt x="94" y="87"/>
                      <a:pt x="70" y="126"/>
                    </a:cubicBezTo>
                    <a:cubicBezTo>
                      <a:pt x="48" y="160"/>
                      <a:pt x="47" y="195"/>
                      <a:pt x="49" y="2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27"/>
              <p:cNvSpPr>
                <a:spLocks/>
              </p:cNvSpPr>
              <p:nvPr/>
            </p:nvSpPr>
            <p:spPr bwMode="auto">
              <a:xfrm>
                <a:off x="3699" y="2205"/>
                <a:ext cx="125" cy="138"/>
              </a:xfrm>
              <a:custGeom>
                <a:avLst/>
                <a:gdLst>
                  <a:gd name="T0" fmla="*/ 125 w 125"/>
                  <a:gd name="T1" fmla="*/ 138 h 138"/>
                  <a:gd name="T2" fmla="*/ 0 w 125"/>
                  <a:gd name="T3" fmla="*/ 0 h 138"/>
                  <a:gd name="T4" fmla="*/ 125 w 125"/>
                  <a:gd name="T5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5" h="138">
                    <a:moveTo>
                      <a:pt x="125" y="138"/>
                    </a:moveTo>
                    <a:lnTo>
                      <a:pt x="0" y="0"/>
                    </a:lnTo>
                    <a:lnTo>
                      <a:pt x="125" y="1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Line 28"/>
              <p:cNvSpPr>
                <a:spLocks noChangeShapeType="1"/>
              </p:cNvSpPr>
              <p:nvPr/>
            </p:nvSpPr>
            <p:spPr bwMode="auto">
              <a:xfrm flipH="1" flipV="1">
                <a:off x="3699" y="2205"/>
                <a:ext cx="125" cy="138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29"/>
              <p:cNvSpPr>
                <a:spLocks/>
              </p:cNvSpPr>
              <p:nvPr/>
            </p:nvSpPr>
            <p:spPr bwMode="auto">
              <a:xfrm>
                <a:off x="3668" y="2177"/>
                <a:ext cx="187" cy="194"/>
              </a:xfrm>
              <a:custGeom>
                <a:avLst/>
                <a:gdLst>
                  <a:gd name="T0" fmla="*/ 126 w 187"/>
                  <a:gd name="T1" fmla="*/ 194 h 194"/>
                  <a:gd name="T2" fmla="*/ 0 w 187"/>
                  <a:gd name="T3" fmla="*/ 56 h 194"/>
                  <a:gd name="T4" fmla="*/ 64 w 187"/>
                  <a:gd name="T5" fmla="*/ 0 h 194"/>
                  <a:gd name="T6" fmla="*/ 187 w 187"/>
                  <a:gd name="T7" fmla="*/ 137 h 194"/>
                  <a:gd name="T8" fmla="*/ 126 w 187"/>
                  <a:gd name="T9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94">
                    <a:moveTo>
                      <a:pt x="126" y="194"/>
                    </a:moveTo>
                    <a:lnTo>
                      <a:pt x="0" y="56"/>
                    </a:lnTo>
                    <a:lnTo>
                      <a:pt x="64" y="0"/>
                    </a:lnTo>
                    <a:lnTo>
                      <a:pt x="187" y="137"/>
                    </a:lnTo>
                    <a:lnTo>
                      <a:pt x="126" y="1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31"/>
              <p:cNvSpPr>
                <a:spLocks noEditPoints="1"/>
              </p:cNvSpPr>
              <p:nvPr/>
            </p:nvSpPr>
            <p:spPr bwMode="auto">
              <a:xfrm>
                <a:off x="3200" y="1662"/>
                <a:ext cx="579" cy="598"/>
              </a:xfrm>
              <a:custGeom>
                <a:avLst/>
                <a:gdLst>
                  <a:gd name="T0" fmla="*/ 186 w 244"/>
                  <a:gd name="T1" fmla="*/ 252 h 252"/>
                  <a:gd name="T2" fmla="*/ 186 w 244"/>
                  <a:gd name="T3" fmla="*/ 252 h 252"/>
                  <a:gd name="T4" fmla="*/ 26 w 244"/>
                  <a:gd name="T5" fmla="*/ 135 h 252"/>
                  <a:gd name="T6" fmla="*/ 0 w 244"/>
                  <a:gd name="T7" fmla="*/ 23 h 252"/>
                  <a:gd name="T8" fmla="*/ 0 w 244"/>
                  <a:gd name="T9" fmla="*/ 0 h 252"/>
                  <a:gd name="T10" fmla="*/ 22 w 244"/>
                  <a:gd name="T11" fmla="*/ 4 h 252"/>
                  <a:gd name="T12" fmla="*/ 205 w 244"/>
                  <a:gd name="T13" fmla="*/ 107 h 252"/>
                  <a:gd name="T14" fmla="*/ 228 w 244"/>
                  <a:gd name="T15" fmla="*/ 234 h 252"/>
                  <a:gd name="T16" fmla="*/ 225 w 244"/>
                  <a:gd name="T17" fmla="*/ 246 h 252"/>
                  <a:gd name="T18" fmla="*/ 212 w 244"/>
                  <a:gd name="T19" fmla="*/ 249 h 252"/>
                  <a:gd name="T20" fmla="*/ 186 w 244"/>
                  <a:gd name="T21" fmla="*/ 252 h 252"/>
                  <a:gd name="T22" fmla="*/ 39 w 244"/>
                  <a:gd name="T23" fmla="*/ 46 h 252"/>
                  <a:gd name="T24" fmla="*/ 186 w 244"/>
                  <a:gd name="T25" fmla="*/ 216 h 252"/>
                  <a:gd name="T26" fmla="*/ 186 w 244"/>
                  <a:gd name="T27" fmla="*/ 216 h 252"/>
                  <a:gd name="T28" fmla="*/ 195 w 244"/>
                  <a:gd name="T29" fmla="*/ 214 h 252"/>
                  <a:gd name="T30" fmla="*/ 174 w 244"/>
                  <a:gd name="T31" fmla="*/ 127 h 252"/>
                  <a:gd name="T32" fmla="*/ 39 w 244"/>
                  <a:gd name="T33" fmla="*/ 46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4" h="252">
                    <a:moveTo>
                      <a:pt x="186" y="252"/>
                    </a:moveTo>
                    <a:cubicBezTo>
                      <a:pt x="186" y="252"/>
                      <a:pt x="186" y="252"/>
                      <a:pt x="186" y="252"/>
                    </a:cubicBezTo>
                    <a:cubicBezTo>
                      <a:pt x="113" y="252"/>
                      <a:pt x="57" y="210"/>
                      <a:pt x="26" y="135"/>
                    </a:cubicBezTo>
                    <a:cubicBezTo>
                      <a:pt x="3" y="80"/>
                      <a:pt x="1" y="25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110" y="20"/>
                      <a:pt x="172" y="55"/>
                      <a:pt x="205" y="107"/>
                    </a:cubicBezTo>
                    <a:cubicBezTo>
                      <a:pt x="244" y="169"/>
                      <a:pt x="228" y="231"/>
                      <a:pt x="228" y="234"/>
                    </a:cubicBezTo>
                    <a:cubicBezTo>
                      <a:pt x="225" y="246"/>
                      <a:pt x="225" y="246"/>
                      <a:pt x="225" y="246"/>
                    </a:cubicBezTo>
                    <a:cubicBezTo>
                      <a:pt x="212" y="249"/>
                      <a:pt x="212" y="249"/>
                      <a:pt x="212" y="249"/>
                    </a:cubicBezTo>
                    <a:cubicBezTo>
                      <a:pt x="204" y="250"/>
                      <a:pt x="195" y="252"/>
                      <a:pt x="186" y="252"/>
                    </a:cubicBezTo>
                    <a:close/>
                    <a:moveTo>
                      <a:pt x="39" y="46"/>
                    </a:moveTo>
                    <a:cubicBezTo>
                      <a:pt x="46" y="97"/>
                      <a:pt x="74" y="216"/>
                      <a:pt x="186" y="216"/>
                    </a:cubicBezTo>
                    <a:cubicBezTo>
                      <a:pt x="186" y="216"/>
                      <a:pt x="186" y="216"/>
                      <a:pt x="186" y="216"/>
                    </a:cubicBezTo>
                    <a:cubicBezTo>
                      <a:pt x="189" y="216"/>
                      <a:pt x="192" y="214"/>
                      <a:pt x="195" y="214"/>
                    </a:cubicBezTo>
                    <a:cubicBezTo>
                      <a:pt x="197" y="196"/>
                      <a:pt x="196" y="161"/>
                      <a:pt x="174" y="127"/>
                    </a:cubicBezTo>
                    <a:cubicBezTo>
                      <a:pt x="150" y="89"/>
                      <a:pt x="104" y="61"/>
                      <a:pt x="39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auto">
              <a:xfrm>
                <a:off x="3699" y="2788"/>
                <a:ext cx="125" cy="138"/>
              </a:xfrm>
              <a:custGeom>
                <a:avLst/>
                <a:gdLst>
                  <a:gd name="T0" fmla="*/ 125 w 125"/>
                  <a:gd name="T1" fmla="*/ 138 h 138"/>
                  <a:gd name="T2" fmla="*/ 0 w 125"/>
                  <a:gd name="T3" fmla="*/ 0 h 138"/>
                  <a:gd name="T4" fmla="*/ 125 w 125"/>
                  <a:gd name="T5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5" h="138">
                    <a:moveTo>
                      <a:pt x="125" y="138"/>
                    </a:moveTo>
                    <a:lnTo>
                      <a:pt x="0" y="0"/>
                    </a:lnTo>
                    <a:lnTo>
                      <a:pt x="125" y="1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Line 33"/>
              <p:cNvSpPr>
                <a:spLocks noChangeShapeType="1"/>
              </p:cNvSpPr>
              <p:nvPr/>
            </p:nvSpPr>
            <p:spPr bwMode="auto">
              <a:xfrm flipH="1" flipV="1">
                <a:off x="3699" y="2788"/>
                <a:ext cx="125" cy="138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auto">
              <a:xfrm>
                <a:off x="3668" y="2760"/>
                <a:ext cx="187" cy="194"/>
              </a:xfrm>
              <a:custGeom>
                <a:avLst/>
                <a:gdLst>
                  <a:gd name="T0" fmla="*/ 126 w 187"/>
                  <a:gd name="T1" fmla="*/ 194 h 194"/>
                  <a:gd name="T2" fmla="*/ 0 w 187"/>
                  <a:gd name="T3" fmla="*/ 59 h 194"/>
                  <a:gd name="T4" fmla="*/ 64 w 187"/>
                  <a:gd name="T5" fmla="*/ 0 h 194"/>
                  <a:gd name="T6" fmla="*/ 187 w 187"/>
                  <a:gd name="T7" fmla="*/ 137 h 194"/>
                  <a:gd name="T8" fmla="*/ 126 w 187"/>
                  <a:gd name="T9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94">
                    <a:moveTo>
                      <a:pt x="126" y="194"/>
                    </a:moveTo>
                    <a:lnTo>
                      <a:pt x="0" y="59"/>
                    </a:lnTo>
                    <a:lnTo>
                      <a:pt x="64" y="0"/>
                    </a:lnTo>
                    <a:lnTo>
                      <a:pt x="187" y="137"/>
                    </a:lnTo>
                    <a:lnTo>
                      <a:pt x="126" y="1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36"/>
              <p:cNvSpPr>
                <a:spLocks noEditPoints="1"/>
              </p:cNvSpPr>
              <p:nvPr/>
            </p:nvSpPr>
            <p:spPr bwMode="auto">
              <a:xfrm>
                <a:off x="3200" y="2248"/>
                <a:ext cx="579" cy="600"/>
              </a:xfrm>
              <a:custGeom>
                <a:avLst/>
                <a:gdLst>
                  <a:gd name="T0" fmla="*/ 186 w 244"/>
                  <a:gd name="T1" fmla="*/ 253 h 253"/>
                  <a:gd name="T2" fmla="*/ 186 w 244"/>
                  <a:gd name="T3" fmla="*/ 253 h 253"/>
                  <a:gd name="T4" fmla="*/ 26 w 244"/>
                  <a:gd name="T5" fmla="*/ 135 h 253"/>
                  <a:gd name="T6" fmla="*/ 0 w 244"/>
                  <a:gd name="T7" fmla="*/ 23 h 253"/>
                  <a:gd name="T8" fmla="*/ 0 w 244"/>
                  <a:gd name="T9" fmla="*/ 0 h 253"/>
                  <a:gd name="T10" fmla="*/ 22 w 244"/>
                  <a:gd name="T11" fmla="*/ 4 h 253"/>
                  <a:gd name="T12" fmla="*/ 205 w 244"/>
                  <a:gd name="T13" fmla="*/ 106 h 253"/>
                  <a:gd name="T14" fmla="*/ 228 w 244"/>
                  <a:gd name="T15" fmla="*/ 233 h 253"/>
                  <a:gd name="T16" fmla="*/ 225 w 244"/>
                  <a:gd name="T17" fmla="*/ 245 h 253"/>
                  <a:gd name="T18" fmla="*/ 212 w 244"/>
                  <a:gd name="T19" fmla="*/ 249 h 253"/>
                  <a:gd name="T20" fmla="*/ 186 w 244"/>
                  <a:gd name="T21" fmla="*/ 253 h 253"/>
                  <a:gd name="T22" fmla="*/ 39 w 244"/>
                  <a:gd name="T23" fmla="*/ 46 h 253"/>
                  <a:gd name="T24" fmla="*/ 186 w 244"/>
                  <a:gd name="T25" fmla="*/ 217 h 253"/>
                  <a:gd name="T26" fmla="*/ 186 w 244"/>
                  <a:gd name="T27" fmla="*/ 217 h 253"/>
                  <a:gd name="T28" fmla="*/ 195 w 244"/>
                  <a:gd name="T29" fmla="*/ 214 h 253"/>
                  <a:gd name="T30" fmla="*/ 174 w 244"/>
                  <a:gd name="T31" fmla="*/ 128 h 253"/>
                  <a:gd name="T32" fmla="*/ 39 w 244"/>
                  <a:gd name="T33" fmla="*/ 46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4" h="253">
                    <a:moveTo>
                      <a:pt x="186" y="253"/>
                    </a:moveTo>
                    <a:cubicBezTo>
                      <a:pt x="186" y="253"/>
                      <a:pt x="186" y="253"/>
                      <a:pt x="186" y="253"/>
                    </a:cubicBezTo>
                    <a:cubicBezTo>
                      <a:pt x="113" y="253"/>
                      <a:pt x="57" y="211"/>
                      <a:pt x="26" y="135"/>
                    </a:cubicBezTo>
                    <a:cubicBezTo>
                      <a:pt x="3" y="80"/>
                      <a:pt x="1" y="25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110" y="20"/>
                      <a:pt x="172" y="54"/>
                      <a:pt x="205" y="106"/>
                    </a:cubicBezTo>
                    <a:cubicBezTo>
                      <a:pt x="244" y="168"/>
                      <a:pt x="228" y="231"/>
                      <a:pt x="228" y="233"/>
                    </a:cubicBezTo>
                    <a:cubicBezTo>
                      <a:pt x="225" y="245"/>
                      <a:pt x="225" y="245"/>
                      <a:pt x="225" y="245"/>
                    </a:cubicBezTo>
                    <a:cubicBezTo>
                      <a:pt x="212" y="249"/>
                      <a:pt x="212" y="249"/>
                      <a:pt x="212" y="249"/>
                    </a:cubicBezTo>
                    <a:cubicBezTo>
                      <a:pt x="204" y="250"/>
                      <a:pt x="195" y="253"/>
                      <a:pt x="186" y="253"/>
                    </a:cubicBezTo>
                    <a:close/>
                    <a:moveTo>
                      <a:pt x="39" y="46"/>
                    </a:moveTo>
                    <a:cubicBezTo>
                      <a:pt x="46" y="97"/>
                      <a:pt x="74" y="217"/>
                      <a:pt x="186" y="217"/>
                    </a:cubicBezTo>
                    <a:cubicBezTo>
                      <a:pt x="186" y="217"/>
                      <a:pt x="186" y="217"/>
                      <a:pt x="186" y="217"/>
                    </a:cubicBezTo>
                    <a:cubicBezTo>
                      <a:pt x="189" y="217"/>
                      <a:pt x="192" y="214"/>
                      <a:pt x="195" y="214"/>
                    </a:cubicBezTo>
                    <a:cubicBezTo>
                      <a:pt x="197" y="196"/>
                      <a:pt x="196" y="161"/>
                      <a:pt x="174" y="128"/>
                    </a:cubicBezTo>
                    <a:cubicBezTo>
                      <a:pt x="150" y="89"/>
                      <a:pt x="104" y="62"/>
                      <a:pt x="39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11280840" y="735481"/>
              <a:ext cx="911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accent1"/>
                  </a:solidFill>
                  <a:latin typeface="+mj-lt"/>
                </a:rPr>
                <a:t>One Earth</a:t>
              </a:r>
            </a:p>
          </p:txBody>
        </p:sp>
      </p:grpSp>
      <p:cxnSp>
        <p:nvCxnSpPr>
          <p:cNvPr id="58" name="Straight Connector 57"/>
          <p:cNvCxnSpPr/>
          <p:nvPr userDrawn="1"/>
        </p:nvCxnSpPr>
        <p:spPr>
          <a:xfrm flipH="1">
            <a:off x="11724762" y="1465346"/>
            <a:ext cx="34593" cy="388037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833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29" y="-75414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139" y="1502415"/>
            <a:ext cx="10645530" cy="3093578"/>
          </a:xfrm>
        </p:spPr>
        <p:txBody>
          <a:bodyPr>
            <a:noAutofit/>
          </a:bodyPr>
          <a:lstStyle/>
          <a:p>
            <a:pPr algn="l"/>
            <a:r>
              <a:rPr lang="ru-RU" sz="5400" dirty="0">
                <a:solidFill>
                  <a:schemeClr val="bg1"/>
                </a:solidFill>
                <a:latin typeface="Onest Regular" panose="020B0604020202020204" charset="-52"/>
                <a:ea typeface="Gadugi" panose="020B0502040204020203" pitchFamily="34" charset="0"/>
              </a:rPr>
              <a:t>Модернизация лесопильного завода в Богучанском районе Красноярского края</a:t>
            </a:r>
            <a:br>
              <a:rPr lang="en-US" sz="5400" dirty="0">
                <a:solidFill>
                  <a:schemeClr val="bg1"/>
                </a:solidFill>
                <a:latin typeface="RoadRadio" panose="02000000000000000000" pitchFamily="50" charset="0"/>
                <a:ea typeface="Gadugi" panose="020B0502040204020203" pitchFamily="34" charset="0"/>
              </a:rPr>
            </a:br>
            <a:br>
              <a:rPr lang="en-US" sz="4400" dirty="0">
                <a:solidFill>
                  <a:schemeClr val="bg1"/>
                </a:solidFill>
                <a:latin typeface="Acrom Medium" panose="00000600000000000000" pitchFamily="2" charset="-52"/>
                <a:ea typeface="Gadugi" panose="020B0502040204020203" pitchFamily="34" charset="0"/>
              </a:rPr>
            </a:br>
            <a:r>
              <a:rPr lang="ru-RU" sz="4400" b="0" dirty="0">
                <a:solidFill>
                  <a:schemeClr val="bg1"/>
                </a:solidFill>
                <a:latin typeface="Acrom Bold" panose="00000800000000000000" pitchFamily="2" charset="-52"/>
              </a:rPr>
              <a:t> </a:t>
            </a:r>
            <a:endParaRPr lang="en-US" sz="4400" b="0" dirty="0">
              <a:solidFill>
                <a:schemeClr val="bg1"/>
              </a:solidFill>
              <a:latin typeface="Acrom Bold" panose="00000800000000000000" pitchFamily="2" charset="-52"/>
            </a:endParaRP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773234" y="4803171"/>
            <a:ext cx="6601785" cy="841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ru-RU" sz="2000" b="1" dirty="0">
                <a:solidFill>
                  <a:schemeClr val="bg1"/>
                </a:solidFill>
                <a:latin typeface="Onest Regular" pitchFamily="2" charset="-52"/>
              </a:rPr>
              <a:t>Выступающий:</a:t>
            </a:r>
          </a:p>
          <a:p>
            <a:pPr algn="l">
              <a:spcBef>
                <a:spcPts val="0"/>
              </a:spcBef>
            </a:pPr>
            <a:r>
              <a:rPr lang="ru-RU" sz="2000" b="1" dirty="0">
                <a:solidFill>
                  <a:srgbClr val="F8FCF6"/>
                </a:solidFill>
                <a:latin typeface="Onest Regular" pitchFamily="2" charset="-52"/>
              </a:rPr>
              <a:t>Голуб Юрий Леонидович – генеральный директор</a:t>
            </a:r>
            <a:endParaRPr lang="en-US" sz="2000" b="1" dirty="0">
              <a:solidFill>
                <a:srgbClr val="85CCDA"/>
              </a:solidFill>
              <a:latin typeface="Onest Regular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07372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818" y="336646"/>
            <a:ext cx="3731071" cy="779463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453289"/>
                </a:solidFill>
                <a:latin typeface="Onest Regular" panose="020B0604020202020204" charset="-52"/>
              </a:rPr>
              <a:t>Резюме проекта</a:t>
            </a:r>
            <a:endParaRPr lang="en-US" sz="3200" dirty="0">
              <a:solidFill>
                <a:srgbClr val="453289"/>
              </a:solidFill>
              <a:latin typeface="Onest Regular" panose="020B0604020202020204" charset="-5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29176" y="1591730"/>
            <a:ext cx="7593020" cy="847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0B2E43"/>
                </a:solidFill>
                <a:latin typeface="Onest Regular" pitchFamily="2" charset="-52"/>
                <a:ea typeface="Gadugi" panose="020B0502040204020203" pitchFamily="34" charset="0"/>
              </a:rPr>
              <a:t> </a:t>
            </a:r>
            <a:endParaRPr lang="en-US" sz="2000" b="1" dirty="0">
              <a:solidFill>
                <a:srgbClr val="0B2E43"/>
              </a:solidFill>
              <a:latin typeface="Onest Regular" pitchFamily="2" charset="-52"/>
              <a:ea typeface="Gadugi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en-US" sz="1400" dirty="0">
              <a:solidFill>
                <a:srgbClr val="0B2E43"/>
              </a:solidFill>
              <a:latin typeface="Onest Regular" pitchFamily="2" charset="-52"/>
              <a:ea typeface="Gadugi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6913" y="1651552"/>
            <a:ext cx="8867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Onest Regular" pitchFamily="2" charset="-52"/>
              </a:rPr>
              <a:t>Проект</a:t>
            </a:r>
            <a:endParaRPr lang="en-US" sz="1600" b="1" dirty="0">
              <a:latin typeface="Onest Regular" pitchFamily="2" charset="-52"/>
            </a:endParaRPr>
          </a:p>
        </p:txBody>
      </p:sp>
      <p:sp>
        <p:nvSpPr>
          <p:cNvPr id="41" name="Rectangle 4">
            <a:extLst>
              <a:ext uri="{FF2B5EF4-FFF2-40B4-BE49-F238E27FC236}">
                <a16:creationId xmlns:a16="http://schemas.microsoft.com/office/drawing/2014/main" id="{D1918681-45A8-4FC0-BD33-BA70A0341411}"/>
              </a:ext>
            </a:extLst>
          </p:cNvPr>
          <p:cNvSpPr/>
          <p:nvPr/>
        </p:nvSpPr>
        <p:spPr>
          <a:xfrm>
            <a:off x="3336903" y="1936713"/>
            <a:ext cx="7071464" cy="467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453289"/>
                </a:solidFill>
                <a:latin typeface="Onest Regular" pitchFamily="2" charset="-52"/>
                <a:ea typeface="Gadugi" panose="020B0502040204020203" pitchFamily="34" charset="0"/>
              </a:rPr>
              <a:t>Лесопиление, глубокая переработка древесины </a:t>
            </a:r>
            <a:endParaRPr lang="en-US" b="1" dirty="0">
              <a:solidFill>
                <a:srgbClr val="453289"/>
              </a:solidFill>
              <a:latin typeface="Onest Regular" pitchFamily="2" charset="-52"/>
              <a:ea typeface="Gadugi" panose="020B0502040204020203" pitchFamily="34" charset="0"/>
            </a:endParaRPr>
          </a:p>
        </p:txBody>
      </p:sp>
      <p:sp>
        <p:nvSpPr>
          <p:cNvPr id="42" name="Rectangle 8">
            <a:extLst>
              <a:ext uri="{FF2B5EF4-FFF2-40B4-BE49-F238E27FC236}">
                <a16:creationId xmlns:a16="http://schemas.microsoft.com/office/drawing/2014/main" id="{96DDCD4C-2CBE-437F-B88E-FBB9094260C8}"/>
              </a:ext>
            </a:extLst>
          </p:cNvPr>
          <p:cNvSpPr/>
          <p:nvPr/>
        </p:nvSpPr>
        <p:spPr>
          <a:xfrm>
            <a:off x="768276" y="2284414"/>
            <a:ext cx="22044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Onest Regular" pitchFamily="2" charset="-52"/>
              </a:rPr>
              <a:t>Сфера деятельности</a:t>
            </a:r>
            <a:endParaRPr lang="en-US" sz="1600" b="1" dirty="0">
              <a:latin typeface="Onest Regular" pitchFamily="2" charset="-52"/>
            </a:endParaRPr>
          </a:p>
        </p:txBody>
      </p:sp>
      <p:sp>
        <p:nvSpPr>
          <p:cNvPr id="64" name="Rectangle 8">
            <a:extLst>
              <a:ext uri="{FF2B5EF4-FFF2-40B4-BE49-F238E27FC236}">
                <a16:creationId xmlns:a16="http://schemas.microsoft.com/office/drawing/2014/main" id="{C85B7AF9-B17F-49CE-9AB0-CFE6409562B4}"/>
              </a:ext>
            </a:extLst>
          </p:cNvPr>
          <p:cNvSpPr/>
          <p:nvPr/>
        </p:nvSpPr>
        <p:spPr>
          <a:xfrm>
            <a:off x="768276" y="3690109"/>
            <a:ext cx="19944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Onest Regular" pitchFamily="2" charset="-52"/>
              </a:rPr>
              <a:t>Срок окупаемости</a:t>
            </a:r>
          </a:p>
          <a:p>
            <a:endParaRPr lang="en-US" sz="1600" b="1" dirty="0">
              <a:latin typeface="Onest Regular" pitchFamily="2" charset="-52"/>
            </a:endParaRPr>
          </a:p>
        </p:txBody>
      </p:sp>
      <p:sp>
        <p:nvSpPr>
          <p:cNvPr id="67" name="Rectangle 8">
            <a:extLst>
              <a:ext uri="{FF2B5EF4-FFF2-40B4-BE49-F238E27FC236}">
                <a16:creationId xmlns:a16="http://schemas.microsoft.com/office/drawing/2014/main" id="{B3F9E4F6-366F-4C1A-B4F7-2F9A77CA06A7}"/>
              </a:ext>
            </a:extLst>
          </p:cNvPr>
          <p:cNvSpPr/>
          <p:nvPr/>
        </p:nvSpPr>
        <p:spPr>
          <a:xfrm>
            <a:off x="815259" y="2685932"/>
            <a:ext cx="888462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Onest Regular" pitchFamily="2" charset="-52"/>
              </a:rPr>
              <a:t>Требуемые инвестиции</a:t>
            </a:r>
            <a:endParaRPr lang="ru-RU" sz="1600" b="1" dirty="0">
              <a:solidFill>
                <a:srgbClr val="453289"/>
              </a:solidFill>
              <a:latin typeface="Onest Regular" pitchFamily="2" charset="-52"/>
            </a:endParaRPr>
          </a:p>
          <a:p>
            <a:endParaRPr lang="ru-RU" sz="1600" b="1" dirty="0">
              <a:solidFill>
                <a:srgbClr val="453289"/>
              </a:solidFill>
              <a:latin typeface="Onest Regular" pitchFamily="2" charset="-52"/>
            </a:endParaRPr>
          </a:p>
          <a:p>
            <a:r>
              <a:rPr lang="ru-RU" sz="1600" b="1" dirty="0">
                <a:solidFill>
                  <a:srgbClr val="453289"/>
                </a:solidFill>
                <a:latin typeface="Onest Regular" pitchFamily="2" charset="-52"/>
              </a:rPr>
              <a:t>         </a:t>
            </a:r>
            <a:r>
              <a:rPr lang="ru-RU" b="1" dirty="0">
                <a:solidFill>
                  <a:srgbClr val="453289"/>
                </a:solidFill>
                <a:latin typeface="Onest Regular" pitchFamily="2" charset="-52"/>
              </a:rPr>
              <a:t>              </a:t>
            </a:r>
            <a:endParaRPr lang="en-US" b="1" dirty="0">
              <a:solidFill>
                <a:srgbClr val="453289"/>
              </a:solidFill>
              <a:latin typeface="Onest Regular" pitchFamily="2" charset="-52"/>
            </a:endParaRPr>
          </a:p>
        </p:txBody>
      </p:sp>
      <p:sp>
        <p:nvSpPr>
          <p:cNvPr id="69" name="Rectangle 4">
            <a:extLst>
              <a:ext uri="{FF2B5EF4-FFF2-40B4-BE49-F238E27FC236}">
                <a16:creationId xmlns:a16="http://schemas.microsoft.com/office/drawing/2014/main" id="{9E3F78FD-ED2B-4631-A909-C9F9E1301968}"/>
              </a:ext>
            </a:extLst>
          </p:cNvPr>
          <p:cNvSpPr/>
          <p:nvPr/>
        </p:nvSpPr>
        <p:spPr>
          <a:xfrm>
            <a:off x="5518733" y="4511989"/>
            <a:ext cx="4659685" cy="470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453289"/>
                </a:solidFill>
                <a:latin typeface="Onest Regular" pitchFamily="2" charset="-52"/>
                <a:ea typeface="Gadugi" panose="020B0502040204020203" pitchFamily="34" charset="0"/>
              </a:rPr>
              <a:t>160 000 000</a:t>
            </a:r>
            <a:endParaRPr lang="en-US" b="1" dirty="0">
              <a:solidFill>
                <a:srgbClr val="453289"/>
              </a:solidFill>
              <a:latin typeface="Onest Regular" pitchFamily="2" charset="-52"/>
              <a:ea typeface="Gadugi" panose="020B0502040204020203" pitchFamily="34" charset="0"/>
            </a:endParaRPr>
          </a:p>
        </p:txBody>
      </p:sp>
      <p:sp>
        <p:nvSpPr>
          <p:cNvPr id="70" name="Rectangle 8">
            <a:extLst>
              <a:ext uri="{FF2B5EF4-FFF2-40B4-BE49-F238E27FC236}">
                <a16:creationId xmlns:a16="http://schemas.microsoft.com/office/drawing/2014/main" id="{19E8C78B-8959-4C22-B1C7-D03650E8EACD}"/>
              </a:ext>
            </a:extLst>
          </p:cNvPr>
          <p:cNvSpPr/>
          <p:nvPr/>
        </p:nvSpPr>
        <p:spPr>
          <a:xfrm>
            <a:off x="815259" y="4456578"/>
            <a:ext cx="46378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Onest Regular" pitchFamily="2" charset="-52"/>
              </a:rPr>
              <a:t>Стоимость 100 (ста) процентов доли бизнеса </a:t>
            </a:r>
            <a:endParaRPr lang="en-US" sz="1600" b="1" dirty="0">
              <a:latin typeface="Onest Regular" pitchFamily="2" charset="-52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1DEC0C9-51F0-440E-BFE8-83B9B61356CA}"/>
              </a:ext>
            </a:extLst>
          </p:cNvPr>
          <p:cNvGrpSpPr/>
          <p:nvPr/>
        </p:nvGrpSpPr>
        <p:grpSpPr>
          <a:xfrm>
            <a:off x="821600" y="2062550"/>
            <a:ext cx="10089899" cy="3236495"/>
            <a:chOff x="843469" y="1198822"/>
            <a:chExt cx="5398089" cy="3185215"/>
          </a:xfrm>
        </p:grpSpPr>
        <p:cxnSp>
          <p:nvCxnSpPr>
            <p:cNvPr id="43" name="Straight Connector 42"/>
            <p:cNvCxnSpPr>
              <a:cxnSpLocks/>
            </p:cNvCxnSpPr>
            <p:nvPr/>
          </p:nvCxnSpPr>
          <p:spPr>
            <a:xfrm>
              <a:off x="888396" y="1872634"/>
              <a:ext cx="5353162" cy="14589"/>
            </a:xfrm>
            <a:prstGeom prst="line">
              <a:avLst/>
            </a:prstGeom>
            <a:ln w="19050">
              <a:solidFill>
                <a:srgbClr val="4532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2">
              <a:extLst>
                <a:ext uri="{FF2B5EF4-FFF2-40B4-BE49-F238E27FC236}">
                  <a16:creationId xmlns:a16="http://schemas.microsoft.com/office/drawing/2014/main" id="{47CA1B85-F30C-4602-A2F8-B83D07D26AD7}"/>
                </a:ext>
              </a:extLst>
            </p:cNvPr>
            <p:cNvCxnSpPr>
              <a:cxnSpLocks/>
            </p:cNvCxnSpPr>
            <p:nvPr/>
          </p:nvCxnSpPr>
          <p:spPr>
            <a:xfrm>
              <a:off x="843469" y="2878083"/>
              <a:ext cx="5398089" cy="35335"/>
            </a:xfrm>
            <a:prstGeom prst="line">
              <a:avLst/>
            </a:prstGeom>
            <a:ln w="19050">
              <a:solidFill>
                <a:srgbClr val="4532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42">
              <a:extLst>
                <a:ext uri="{FF2B5EF4-FFF2-40B4-BE49-F238E27FC236}">
                  <a16:creationId xmlns:a16="http://schemas.microsoft.com/office/drawing/2014/main" id="{56931937-AD70-47D4-9388-D37FE45BC80D}"/>
                </a:ext>
              </a:extLst>
            </p:cNvPr>
            <p:cNvCxnSpPr>
              <a:cxnSpLocks/>
            </p:cNvCxnSpPr>
            <p:nvPr/>
          </p:nvCxnSpPr>
          <p:spPr>
            <a:xfrm>
              <a:off x="888396" y="3588843"/>
              <a:ext cx="5353162" cy="21151"/>
            </a:xfrm>
            <a:prstGeom prst="line">
              <a:avLst/>
            </a:prstGeom>
            <a:ln w="19050">
              <a:solidFill>
                <a:srgbClr val="4532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42">
              <a:extLst>
                <a:ext uri="{FF2B5EF4-FFF2-40B4-BE49-F238E27FC236}">
                  <a16:creationId xmlns:a16="http://schemas.microsoft.com/office/drawing/2014/main" id="{770823B4-15E5-4F70-B72B-2DEE9ADF78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8396" y="4354565"/>
              <a:ext cx="5345723" cy="29472"/>
            </a:xfrm>
            <a:prstGeom prst="line">
              <a:avLst/>
            </a:prstGeom>
            <a:ln w="19050">
              <a:solidFill>
                <a:srgbClr val="4532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42">
              <a:extLst>
                <a:ext uri="{FF2B5EF4-FFF2-40B4-BE49-F238E27FC236}">
                  <a16:creationId xmlns:a16="http://schemas.microsoft.com/office/drawing/2014/main" id="{B8048AEF-A5EB-486B-8D6D-479D8081C679}"/>
                </a:ext>
              </a:extLst>
            </p:cNvPr>
            <p:cNvCxnSpPr>
              <a:cxnSpLocks/>
            </p:cNvCxnSpPr>
            <p:nvPr/>
          </p:nvCxnSpPr>
          <p:spPr>
            <a:xfrm>
              <a:off x="1421099" y="1198822"/>
              <a:ext cx="4666022" cy="24784"/>
            </a:xfrm>
            <a:prstGeom prst="line">
              <a:avLst/>
            </a:prstGeom>
            <a:ln w="19050">
              <a:solidFill>
                <a:srgbClr val="4532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FEF9D3-5FEE-5F8F-ED07-FC4156E2F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4565" y="-170208"/>
            <a:ext cx="2334970" cy="23349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9B8A77-1385-A0F3-0DDD-F0043D89AC3C}"/>
              </a:ext>
            </a:extLst>
          </p:cNvPr>
          <p:cNvSpPr txBox="1"/>
          <p:nvPr/>
        </p:nvSpPr>
        <p:spPr>
          <a:xfrm>
            <a:off x="2391347" y="1370670"/>
            <a:ext cx="68201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53289"/>
                </a:solidFill>
                <a:latin typeface="Onest Regular" panose="020B0604020202020204" charset="-52"/>
              </a:rPr>
              <a:t>Модернизация лесопильного завода в Богучанском районе Красноярского края</a:t>
            </a:r>
          </a:p>
        </p:txBody>
      </p:sp>
      <p:graphicFrame>
        <p:nvGraphicFramePr>
          <p:cNvPr id="37" name="Таблица 36">
            <a:extLst>
              <a:ext uri="{FF2B5EF4-FFF2-40B4-BE49-F238E27FC236}">
                <a16:creationId xmlns:a16="http://schemas.microsoft.com/office/drawing/2014/main" id="{B4E8062A-5CC0-6FF3-2102-27BF718F44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878660"/>
              </p:ext>
            </p:extLst>
          </p:nvPr>
        </p:nvGraphicFramePr>
        <p:xfrm>
          <a:off x="3824742" y="2703450"/>
          <a:ext cx="7071463" cy="1076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1575">
                  <a:extLst>
                    <a:ext uri="{9D8B030D-6E8A-4147-A177-3AD203B41FA5}">
                      <a16:colId xmlns:a16="http://schemas.microsoft.com/office/drawing/2014/main" val="3186582573"/>
                    </a:ext>
                  </a:extLst>
                </a:gridCol>
                <a:gridCol w="2433349">
                  <a:extLst>
                    <a:ext uri="{9D8B030D-6E8A-4147-A177-3AD203B41FA5}">
                      <a16:colId xmlns:a16="http://schemas.microsoft.com/office/drawing/2014/main" val="853019352"/>
                    </a:ext>
                  </a:extLst>
                </a:gridCol>
                <a:gridCol w="2426539">
                  <a:extLst>
                    <a:ext uri="{9D8B030D-6E8A-4147-A177-3AD203B41FA5}">
                      <a16:colId xmlns:a16="http://schemas.microsoft.com/office/drawing/2014/main" val="989903710"/>
                    </a:ext>
                  </a:extLst>
                </a:gridCol>
              </a:tblGrid>
              <a:tr h="345045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Onest Regular" panose="020B0604020202020204" charset="-52"/>
                        </a:rPr>
                        <a:t>1 этап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Onest Regular" panose="020B0604020202020204" charset="-52"/>
                        </a:rPr>
                        <a:t>2 этап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Onest Regular" panose="020B0604020202020204" charset="-52"/>
                        </a:rPr>
                        <a:t>3 этап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684782"/>
                  </a:ext>
                </a:extLst>
              </a:tr>
              <a:tr h="345045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453289"/>
                          </a:solidFill>
                          <a:latin typeface="Onest Regular" panose="020B0604020202020204" charset="-52"/>
                        </a:rPr>
                        <a:t>45 000 000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453289"/>
                          </a:solidFill>
                          <a:latin typeface="Onest Regular" panose="020B0604020202020204" charset="-52"/>
                        </a:rPr>
                        <a:t>70 000 000</a:t>
                      </a:r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453289"/>
                          </a:solidFill>
                          <a:latin typeface="Onest Regular" panose="020B0604020202020204" charset="-52"/>
                        </a:rPr>
                        <a:t>20 000 000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5157111"/>
                  </a:ext>
                </a:extLst>
              </a:tr>
              <a:tr h="345045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>
                          <a:solidFill>
                            <a:srgbClr val="453289"/>
                          </a:solidFill>
                          <a:latin typeface="Onest Regular" panose="020B0604020202020204" charset="-52"/>
                        </a:rPr>
                        <a:t>ОБЩАЯ СУММА  </a:t>
                      </a:r>
                    </a:p>
                  </a:txBody>
                  <a:tcPr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rgbClr val="453289"/>
                          </a:solidFill>
                          <a:latin typeface="Onest Regular" panose="020B0604020202020204" charset="-52"/>
                        </a:rPr>
                        <a:t>ИНВЕСТИЦИЙ             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453289"/>
                          </a:solidFill>
                          <a:latin typeface="Onest Regular" panose="020B0604020202020204" charset="-52"/>
                        </a:rPr>
                        <a:t>135 000 000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61819075"/>
                  </a:ext>
                </a:extLst>
              </a:tr>
            </a:tbl>
          </a:graphicData>
        </a:graphic>
      </p:graphicFrame>
      <p:graphicFrame>
        <p:nvGraphicFramePr>
          <p:cNvPr id="38" name="Таблица 37">
            <a:extLst>
              <a:ext uri="{FF2B5EF4-FFF2-40B4-BE49-F238E27FC236}">
                <a16:creationId xmlns:a16="http://schemas.microsoft.com/office/drawing/2014/main" id="{8741DBC2-C13C-8026-4C70-7FE2CED19E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993496"/>
              </p:ext>
            </p:extLst>
          </p:nvPr>
        </p:nvGraphicFramePr>
        <p:xfrm>
          <a:off x="3824742" y="3791331"/>
          <a:ext cx="70867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52">
                  <a:extLst>
                    <a:ext uri="{9D8B030D-6E8A-4147-A177-3AD203B41FA5}">
                      <a16:colId xmlns:a16="http://schemas.microsoft.com/office/drawing/2014/main" val="1599921772"/>
                    </a:ext>
                  </a:extLst>
                </a:gridCol>
                <a:gridCol w="2362252">
                  <a:extLst>
                    <a:ext uri="{9D8B030D-6E8A-4147-A177-3AD203B41FA5}">
                      <a16:colId xmlns:a16="http://schemas.microsoft.com/office/drawing/2014/main" val="4118292013"/>
                    </a:ext>
                  </a:extLst>
                </a:gridCol>
                <a:gridCol w="2362252">
                  <a:extLst>
                    <a:ext uri="{9D8B030D-6E8A-4147-A177-3AD203B41FA5}">
                      <a16:colId xmlns:a16="http://schemas.microsoft.com/office/drawing/2014/main" val="11575502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Onest Regular" panose="020B0604020202020204" charset="-52"/>
                        </a:rPr>
                        <a:t>         3 ГОДА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Onest Regular" panose="020B0604020202020204" charset="-52"/>
                        </a:rPr>
                        <a:t>          3 ГОДА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Onest Regular" panose="020B0604020202020204" charset="-52"/>
                        </a:rPr>
                        <a:t>            1 ГОД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614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0460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машина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2979C55-F42F-526F-F6FE-59151A6BF3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24" y="1576873"/>
            <a:ext cx="3912705" cy="2680806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372F3A9-FAFD-41D4-DAD3-CF47919C5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t>11</a:t>
            </a:fld>
            <a:endParaRPr lang="en-US"/>
          </a:p>
        </p:txBody>
      </p:sp>
      <p:pic>
        <p:nvPicPr>
          <p:cNvPr id="4" name="Рисунок 3" descr="Изображение выглядит как стол, мебе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424FE0-BA85-DA44-9EA7-2152AF0AD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569" y="549594"/>
            <a:ext cx="3740417" cy="4470509"/>
          </a:xfrm>
          <a:prstGeom prst="rect">
            <a:avLst/>
          </a:prstGeom>
        </p:spPr>
      </p:pic>
      <p:pic>
        <p:nvPicPr>
          <p:cNvPr id="6" name="Рисунок 5" descr="Изображение выглядит как машин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7DB941-00AA-07F3-EC90-77967462CE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06" y="1376232"/>
            <a:ext cx="2981367" cy="2609596"/>
          </a:xfrm>
          <a:prstGeom prst="rect">
            <a:avLst/>
          </a:prstGeom>
        </p:spPr>
      </p:pic>
      <p:sp>
        <p:nvSpPr>
          <p:cNvPr id="9" name="AutoShape 2" descr="Торцовочный станок Holzmatic J-274">
            <a:extLst>
              <a:ext uri="{FF2B5EF4-FFF2-40B4-BE49-F238E27FC236}">
                <a16:creationId xmlns:a16="http://schemas.microsoft.com/office/drawing/2014/main" id="{F0DBECD1-8F98-126A-F4F7-80D34F59B5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A3A18C-22F9-E8AF-BBCC-AF551C5F058B}"/>
              </a:ext>
            </a:extLst>
          </p:cNvPr>
          <p:cNvSpPr txBox="1"/>
          <p:nvPr/>
        </p:nvSpPr>
        <p:spPr>
          <a:xfrm>
            <a:off x="585920" y="160881"/>
            <a:ext cx="1053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453289"/>
                </a:solidFill>
                <a:latin typeface="Onest Regular" panose="020B0604020202020204" charset="-52"/>
              </a:rPr>
              <a:t>ОБОРУДОВАНИЕ ДЛЯ </a:t>
            </a:r>
            <a:r>
              <a:rPr lang="ru-RU" b="1" dirty="0">
                <a:solidFill>
                  <a:srgbClr val="453289"/>
                </a:solidFill>
                <a:latin typeface="Onest Regular" panose="020B0604020202020204" charset="-52"/>
              </a:rPr>
              <a:t>ЦЕХА ПО ПРОИЗВОДСТВУ</a:t>
            </a:r>
            <a:r>
              <a:rPr lang="ru-RU" sz="1800" b="1" dirty="0">
                <a:solidFill>
                  <a:srgbClr val="453289"/>
                </a:solidFill>
                <a:latin typeface="Onest Regular" panose="020B0604020202020204" charset="-52"/>
              </a:rPr>
              <a:t> ПРОФИЛИРОВАННЫХ ИЗДЕЛИЙ</a:t>
            </a:r>
            <a:endParaRPr lang="ru-RU" b="1" dirty="0">
              <a:latin typeface="Onest Regular" panose="020B0604020202020204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A88075-0EED-B866-8DD6-64F50B87A6E7}"/>
              </a:ext>
            </a:extLst>
          </p:cNvPr>
          <p:cNvSpPr txBox="1"/>
          <p:nvPr/>
        </p:nvSpPr>
        <p:spPr>
          <a:xfrm>
            <a:off x="560581" y="4535111"/>
            <a:ext cx="33403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Onest Regular" panose="020B0604020202020204" charset="-52"/>
              </a:rPr>
              <a:t>VH-M623A </a:t>
            </a:r>
          </a:p>
          <a:p>
            <a:pPr algn="ctr"/>
            <a:r>
              <a:rPr lang="ru-RU" b="1" dirty="0">
                <a:latin typeface="Onest Regular" panose="020B0604020202020204" charset="-52"/>
              </a:rPr>
              <a:t>ЧЕТЫРЕХСТОРОННИЙ СТАНОК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A35734-B1AB-62C2-B338-2B963A3A6D9A}"/>
              </a:ext>
            </a:extLst>
          </p:cNvPr>
          <p:cNvSpPr txBox="1"/>
          <p:nvPr/>
        </p:nvSpPr>
        <p:spPr>
          <a:xfrm>
            <a:off x="4273809" y="4558438"/>
            <a:ext cx="39491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Onest Regular" panose="020B0604020202020204" charset="-52"/>
              </a:rPr>
              <a:t>W</a:t>
            </a:r>
            <a:r>
              <a:rPr lang="en-GB" b="1" dirty="0">
                <a:latin typeface="Onest Regular" panose="020B0604020202020204" charset="-52"/>
              </a:rPr>
              <a:t>OODPECKER</a:t>
            </a:r>
            <a:r>
              <a:rPr lang="ru-RU" b="1" dirty="0">
                <a:latin typeface="Onest Regular" panose="020B0604020202020204" charset="-52"/>
              </a:rPr>
              <a:t> MJS 3971×300×2 </a:t>
            </a:r>
          </a:p>
          <a:p>
            <a:r>
              <a:rPr lang="ru-RU" b="1" dirty="0">
                <a:latin typeface="Onest Regular" panose="020B0604020202020204" charset="-52"/>
              </a:rPr>
              <a:t>ДВУХПИЛЬНЫЙ ЛЕНТОЧНО</a:t>
            </a:r>
          </a:p>
          <a:p>
            <a:r>
              <a:rPr lang="ru-RU" b="1" dirty="0">
                <a:latin typeface="Onest Regular" panose="020B0604020202020204" charset="-52"/>
              </a:rPr>
              <a:t>ДЕЛИТЕЛЬНЫЙ СТАНОК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AB6DD2-9280-0FB7-7A64-F6CF86CE6C3F}"/>
              </a:ext>
            </a:extLst>
          </p:cNvPr>
          <p:cNvSpPr txBox="1"/>
          <p:nvPr/>
        </p:nvSpPr>
        <p:spPr>
          <a:xfrm>
            <a:off x="8163507" y="4558438"/>
            <a:ext cx="32478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Onest Regular" panose="020B0604020202020204" charset="-52"/>
              </a:rPr>
              <a:t>Торцовочный станок VK-J274 (в комплекте с двумя 6-ти метровыми столами) </a:t>
            </a:r>
          </a:p>
        </p:txBody>
      </p:sp>
    </p:spTree>
    <p:extLst>
      <p:ext uri="{BB962C8B-B14F-4D97-AF65-F5344CB8AC3E}">
        <p14:creationId xmlns:p14="http://schemas.microsoft.com/office/powerpoint/2010/main" val="2300851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456" y="0"/>
            <a:ext cx="12155088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76608" y="167803"/>
            <a:ext cx="11079312" cy="12784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B2E43"/>
                </a:solidFill>
                <a:latin typeface="Acrom Bold"/>
                <a:ea typeface="Acrom Bold"/>
                <a:cs typeface="Acrom Bold"/>
                <a:sym typeface="Acrom Bold"/>
              </a:defRPr>
            </a:lvl1pPr>
          </a:lstStyle>
          <a:p>
            <a:r>
              <a:rPr lang="ru-RU" dirty="0">
                <a:solidFill>
                  <a:srgbClr val="453289"/>
                </a:solidFill>
                <a:latin typeface="Onest Regular" panose="020B0604020202020204" charset="-52"/>
              </a:rPr>
              <a:t>Ожидаемая доходность проекта для 3х потоков ленточных пилорам при объеме 3000м3 в месяц по входу круглого леса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690398"/>
              </p:ext>
            </p:extLst>
          </p:nvPr>
        </p:nvGraphicFramePr>
        <p:xfrm>
          <a:off x="391886" y="1286967"/>
          <a:ext cx="11467323" cy="4127541"/>
        </p:xfrm>
        <a:graphic>
          <a:graphicData uri="http://schemas.openxmlformats.org/drawingml/2006/table">
            <a:tbl>
              <a:tblPr/>
              <a:tblGrid>
                <a:gridCol w="2388636">
                  <a:extLst>
                    <a:ext uri="{9D8B030D-6E8A-4147-A177-3AD203B41FA5}">
                      <a16:colId xmlns:a16="http://schemas.microsoft.com/office/drawing/2014/main" val="1566238726"/>
                    </a:ext>
                  </a:extLst>
                </a:gridCol>
                <a:gridCol w="3797560">
                  <a:extLst>
                    <a:ext uri="{9D8B030D-6E8A-4147-A177-3AD203B41FA5}">
                      <a16:colId xmlns:a16="http://schemas.microsoft.com/office/drawing/2014/main" val="3052120160"/>
                    </a:ext>
                  </a:extLst>
                </a:gridCol>
                <a:gridCol w="2631232">
                  <a:extLst>
                    <a:ext uri="{9D8B030D-6E8A-4147-A177-3AD203B41FA5}">
                      <a16:colId xmlns:a16="http://schemas.microsoft.com/office/drawing/2014/main" val="3448973477"/>
                    </a:ext>
                  </a:extLst>
                </a:gridCol>
                <a:gridCol w="2549343">
                  <a:extLst>
                    <a:ext uri="{9D8B030D-6E8A-4147-A177-3AD203B41FA5}">
                      <a16:colId xmlns:a16="http://schemas.microsoft.com/office/drawing/2014/main" val="2021687105"/>
                    </a:ext>
                  </a:extLst>
                </a:gridCol>
                <a:gridCol w="100552">
                  <a:extLst>
                    <a:ext uri="{9D8B030D-6E8A-4147-A177-3AD203B41FA5}">
                      <a16:colId xmlns:a16="http://schemas.microsoft.com/office/drawing/2014/main" val="338114074"/>
                    </a:ext>
                  </a:extLst>
                </a:gridCol>
              </a:tblGrid>
              <a:tr h="571642"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Onest Regular" panose="020B0604020202020204" charset="-52"/>
                        </a:rPr>
                        <a:t>ОБЩИЙ ВЫХОД ВСЕХ СОРТОВ ПИЛОМАТЕРИАЛОВ 3000м3Х50%=1500м3</a:t>
                      </a:r>
                    </a:p>
                  </a:txBody>
                  <a:tcPr marL="22860" marR="228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32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52407633"/>
                  </a:ext>
                </a:extLst>
              </a:tr>
              <a:tr h="448327">
                <a:tc>
                  <a:txBody>
                    <a:bodyPr/>
                    <a:lstStyle/>
                    <a:p>
                      <a:pPr rtl="0" fontAlgn="b"/>
                      <a:r>
                        <a:rPr lang="ru-RU" sz="1200" b="1" dirty="0">
                          <a:effectLst/>
                          <a:latin typeface="Onest Regular" pitchFamily="2" charset="-52"/>
                        </a:rPr>
                        <a:t>Показатель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94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ШПАЛОПРОДУКЦИЯ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94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ПИЛОМАТЕРИАЛЫ СТРОИТЕЛЬНЫЕ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94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ПРОФИЛИРОВАННЫЕ ИЗДЕЛИЯ</a:t>
                      </a:r>
                    </a:p>
                    <a:p>
                      <a:pPr algn="ctr" rtl="0" fontAlgn="b"/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800м3х60%=480м3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94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Onest Regular" pitchFamily="2" charset="-52"/>
                      </a:endParaRP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94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609401"/>
                  </a:ext>
                </a:extLst>
              </a:tr>
              <a:tr h="1012280">
                <a:tc>
                  <a:txBody>
                    <a:bodyPr/>
                    <a:lstStyle/>
                    <a:p>
                      <a:pPr rtl="0" fontAlgn="t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nest Regular" pitchFamily="2" charset="-52"/>
                          <a:cs typeface="Arial" panose="020B0604020202020204" pitchFamily="34" charset="0"/>
                        </a:rPr>
                        <a:t>Выручка, руб.</a:t>
                      </a:r>
                    </a:p>
                  </a:txBody>
                  <a:tcPr marL="22860" marR="22860" marT="15240" marB="1524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Onest Regular" pitchFamily="2" charset="-52"/>
                        <a:cs typeface="Arial" panose="020B0604020202020204" pitchFamily="34" charset="0"/>
                      </a:endParaRPr>
                    </a:p>
                    <a:p>
                      <a:pPr algn="l" rtl="0" fontAlgn="t"/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Onest Regular" pitchFamily="2" charset="-52"/>
                          <a:cs typeface="Arial" panose="020B0604020202020204" pitchFamily="34" charset="0"/>
                        </a:rPr>
                        <a:t>1.Шпала 620м3х13800=8 556 000 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Onest Regular" pitchFamily="2" charset="-52"/>
                          <a:cs typeface="Arial" panose="020B0604020202020204" pitchFamily="34" charset="0"/>
                        </a:rPr>
                        <a:t>2.Брус переводной 150м3х17500=2 625 000 </a:t>
                      </a: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nest Regular" pitchFamily="2" charset="-52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nest Regular" pitchFamily="2" charset="-52"/>
                          <a:ea typeface="+mn-ea"/>
                          <a:cs typeface="Arial" panose="020B0604020202020204" pitchFamily="34" charset="0"/>
                        </a:rPr>
                        <a:t>3.Брус мостовой 100м3х16500=1 650 000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nest Regular" pitchFamily="2" charset="-52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nest Regular" pitchFamily="2" charset="-52"/>
                          <a:ea typeface="+mn-ea"/>
                          <a:cs typeface="Arial" panose="020B0604020202020204" pitchFamily="34" charset="0"/>
                        </a:rPr>
                        <a:t>Итог:12 831 000</a:t>
                      </a:r>
                    </a:p>
                    <a:p>
                      <a:pPr algn="ctr" rtl="0" fontAlgn="t"/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Onest Regular" pitchFamily="2" charset="-52"/>
                        <a:cs typeface="Arial" panose="020B0604020202020204" pitchFamily="34" charset="0"/>
                      </a:endParaRPr>
                    </a:p>
                  </a:txBody>
                  <a:tcPr marL="22860" marR="228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Onest Regular" pitchFamily="2" charset="-52"/>
                          <a:cs typeface="Arial" panose="020B0604020202020204" pitchFamily="34" charset="0"/>
                        </a:rPr>
                        <a:t>150м3х14000=2 100 000</a:t>
                      </a:r>
                    </a:p>
                    <a:p>
                      <a:pPr algn="ctr" rtl="0" fontAlgn="t"/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Onest Regular" pitchFamily="2" charset="-52"/>
                        <a:cs typeface="Arial" panose="020B0604020202020204" pitchFamily="34" charset="0"/>
                      </a:endParaRPr>
                    </a:p>
                    <a:p>
                      <a:pPr algn="ctr" rtl="0" fontAlgn="t"/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Onest Regular" pitchFamily="2" charset="-52"/>
                        <a:cs typeface="Arial" panose="020B0604020202020204" pitchFamily="34" charset="0"/>
                      </a:endParaRPr>
                    </a:p>
                    <a:p>
                      <a:pPr algn="ctr" rtl="0" fontAlgn="t"/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Onest Regular" pitchFamily="2" charset="-52"/>
                        <a:cs typeface="Arial" panose="020B0604020202020204" pitchFamily="34" charset="0"/>
                      </a:endParaRPr>
                    </a:p>
                    <a:p>
                      <a:pPr algn="ctr" rtl="0" fontAlgn="t"/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Onest Regular" pitchFamily="2" charset="-52"/>
                          <a:cs typeface="Arial" panose="020B0604020202020204" pitchFamily="34" charset="0"/>
                        </a:rPr>
                        <a:t>Итог:2 100 000 </a:t>
                      </a:r>
                    </a:p>
                  </a:txBody>
                  <a:tcPr marL="22860" marR="228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Onest Regular" pitchFamily="2" charset="-52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Onest Regular" pitchFamily="2" charset="-52"/>
                          <a:cs typeface="Arial" panose="020B0604020202020204" pitchFamily="34" charset="0"/>
                        </a:rPr>
                        <a:t>480м3х35000=16 800 000</a:t>
                      </a:r>
                    </a:p>
                    <a:p>
                      <a:pPr algn="ctr" rtl="0" fontAlgn="t"/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Onest Regular" pitchFamily="2" charset="-52"/>
                        <a:cs typeface="Arial" panose="020B0604020202020204" pitchFamily="34" charset="0"/>
                      </a:endParaRPr>
                    </a:p>
                    <a:p>
                      <a:pPr algn="ctr" rtl="0" fontAlgn="t"/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Onest Regular" pitchFamily="2" charset="-52"/>
                        <a:cs typeface="Arial" panose="020B0604020202020204" pitchFamily="34" charset="0"/>
                      </a:endParaRPr>
                    </a:p>
                    <a:p>
                      <a:pPr algn="ctr" rtl="0" fontAlgn="t"/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Onest Regular" pitchFamily="2" charset="-52"/>
                        <a:cs typeface="Arial" panose="020B0604020202020204" pitchFamily="34" charset="0"/>
                      </a:endParaRPr>
                    </a:p>
                    <a:p>
                      <a:pPr algn="ctr" rtl="0" fontAlgn="t"/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Onest Regular" pitchFamily="2" charset="-52"/>
                          <a:cs typeface="Arial" panose="020B0604020202020204" pitchFamily="34" charset="0"/>
                        </a:rPr>
                        <a:t>Итог:16 800 000 </a:t>
                      </a:r>
                    </a:p>
                  </a:txBody>
                  <a:tcPr marL="22860" marR="228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Onest Regular" pitchFamily="2" charset="-52"/>
                        <a:cs typeface="Arial" panose="020B0604020202020204" pitchFamily="34" charset="0"/>
                      </a:endParaRPr>
                    </a:p>
                  </a:txBody>
                  <a:tcPr marL="22860" marR="228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540128"/>
                  </a:ext>
                </a:extLst>
              </a:tr>
              <a:tr h="807026">
                <a:tc>
                  <a:txBody>
                    <a:bodyPr/>
                    <a:lstStyle/>
                    <a:p>
                      <a:pPr rtl="0" fontAlgn="t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nest Regular" pitchFamily="2" charset="-52"/>
                          <a:cs typeface="Arial" panose="020B0604020202020204" pitchFamily="34" charset="0"/>
                        </a:rPr>
                        <a:t>Операционная прибыль,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Onest Regular" pitchFamily="2" charset="-52"/>
                          <a:cs typeface="Arial" panose="020B0604020202020204" pitchFamily="34" charset="0"/>
                        </a:rPr>
                        <a:t>руб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Onest Regular" pitchFamily="2" charset="-52"/>
                        <a:cs typeface="Arial" panose="020B0604020202020204" pitchFamily="34" charset="0"/>
                      </a:endParaRPr>
                    </a:p>
                  </a:txBody>
                  <a:tcPr marL="22860" marR="22860" marT="15240" marB="1524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Onest Regular" pitchFamily="2" charset="-52"/>
                          <a:cs typeface="Arial" panose="020B0604020202020204" pitchFamily="34" charset="0"/>
                        </a:rPr>
                        <a:t>1 448 000</a:t>
                      </a:r>
                    </a:p>
                  </a:txBody>
                  <a:tcPr marL="22860" marR="228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Onest Regular" pitchFamily="2" charset="-52"/>
                          <a:cs typeface="Arial" panose="020B0604020202020204" pitchFamily="34" charset="0"/>
                        </a:rPr>
                        <a:t>105 000 </a:t>
                      </a:r>
                    </a:p>
                  </a:txBody>
                  <a:tcPr marL="22860" marR="228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Onest Regular" pitchFamily="2" charset="-52"/>
                          <a:cs typeface="Arial" panose="020B0604020202020204" pitchFamily="34" charset="0"/>
                        </a:rPr>
                        <a:t>3 864 000</a:t>
                      </a:r>
                    </a:p>
                  </a:txBody>
                  <a:tcPr marL="22860" marR="228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Onest Regular" pitchFamily="2" charset="-52"/>
                        <a:cs typeface="Arial" panose="020B0604020202020204" pitchFamily="34" charset="0"/>
                      </a:endParaRPr>
                    </a:p>
                  </a:txBody>
                  <a:tcPr marL="22860" marR="228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046849"/>
                  </a:ext>
                </a:extLst>
              </a:tr>
              <a:tr h="807026">
                <a:tc>
                  <a:txBody>
                    <a:bodyPr/>
                    <a:lstStyle/>
                    <a:p>
                      <a:pPr rtl="0" fontAlgn="t"/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Onest Regular" pitchFamily="2" charset="-52"/>
                        <a:cs typeface="Arial" panose="020B0604020202020204" pitchFamily="34" charset="0"/>
                      </a:endParaRPr>
                    </a:p>
                  </a:txBody>
                  <a:tcPr marL="22860" marR="22860" marT="15240" marB="1524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Onest Regular" pitchFamily="2" charset="-52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22860" marR="228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Onest Regular" pitchFamily="2" charset="-52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22860" marR="228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Onest Regular" pitchFamily="2" charset="-52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22860" marR="228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Onest Regular" pitchFamily="2" charset="-52"/>
                        <a:cs typeface="Arial" panose="020B0604020202020204" pitchFamily="34" charset="0"/>
                      </a:endParaRPr>
                    </a:p>
                  </a:txBody>
                  <a:tcPr marL="22860" marR="228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709263"/>
                  </a:ext>
                </a:extLst>
              </a:tr>
            </a:tbl>
          </a:graphicData>
        </a:graphic>
      </p:graphicFrame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A439F68-A1F8-36BB-1554-9021CB29D136}"/>
              </a:ext>
            </a:extLst>
          </p:cNvPr>
          <p:cNvCxnSpPr>
            <a:cxnSpLocks/>
          </p:cNvCxnSpPr>
          <p:nvPr/>
        </p:nvCxnSpPr>
        <p:spPr>
          <a:xfrm>
            <a:off x="9211170" y="2265194"/>
            <a:ext cx="256406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7586EF2-54EC-AF16-2957-F98AB535D4B8}"/>
              </a:ext>
            </a:extLst>
          </p:cNvPr>
          <p:cNvSpPr txBox="1"/>
          <p:nvPr/>
        </p:nvSpPr>
        <p:spPr>
          <a:xfrm>
            <a:off x="391886" y="4653087"/>
            <a:ext cx="22664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Onest Regular" panose="020B0604020202020204" charset="-52"/>
              </a:rPr>
              <a:t>Производственный цикл</a:t>
            </a:r>
          </a:p>
        </p:txBody>
      </p:sp>
    </p:spTree>
    <p:extLst>
      <p:ext uri="{BB962C8B-B14F-4D97-AF65-F5344CB8AC3E}">
        <p14:creationId xmlns:p14="http://schemas.microsoft.com/office/powerpoint/2010/main" val="4214424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684F5D1-070C-68B3-A8EA-B438A17A1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t>13</a:t>
            </a:fld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6B7F7B-A1A0-6FEC-86AE-B387874A1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456" y="83618"/>
            <a:ext cx="5429448" cy="669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2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2D1E3B5-39F5-3259-6C62-7299BC7C5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t>14</a:t>
            </a:fld>
            <a:endParaRPr lang="en-US"/>
          </a:p>
        </p:txBody>
      </p:sp>
      <p:pic>
        <p:nvPicPr>
          <p:cNvPr id="4" name="Рисунок 3" descr="Изображение выглядит как поезд, Масштабная модель, инжиниринг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A4B55B9-DF17-CAF3-A72C-D6D46C040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6" y="0"/>
            <a:ext cx="12161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429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E91CC4-D3F1-6CC6-EF28-569996A698A1}"/>
              </a:ext>
            </a:extLst>
          </p:cNvPr>
          <p:cNvSpPr txBox="1"/>
          <p:nvPr/>
        </p:nvSpPr>
        <p:spPr>
          <a:xfrm>
            <a:off x="522515" y="230490"/>
            <a:ext cx="109634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453289"/>
                </a:solidFill>
                <a:latin typeface="Onest Regular" panose="020B0604020202020204" charset="-52"/>
              </a:rPr>
              <a:t>Ожидаемая доходность проекта для линии дискового пиления при объеме 4500 м3 в месяц по входу круглого леса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1DA0BB1E-7042-191E-1FAC-707B02AAE6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033738"/>
              </p:ext>
            </p:extLst>
          </p:nvPr>
        </p:nvGraphicFramePr>
        <p:xfrm>
          <a:off x="614266" y="1958770"/>
          <a:ext cx="10963468" cy="4238419"/>
        </p:xfrm>
        <a:graphic>
          <a:graphicData uri="http://schemas.openxmlformats.org/drawingml/2006/table">
            <a:tbl>
              <a:tblPr/>
              <a:tblGrid>
                <a:gridCol w="2293841">
                  <a:extLst>
                    <a:ext uri="{9D8B030D-6E8A-4147-A177-3AD203B41FA5}">
                      <a16:colId xmlns:a16="http://schemas.microsoft.com/office/drawing/2014/main" val="1566238726"/>
                    </a:ext>
                  </a:extLst>
                </a:gridCol>
                <a:gridCol w="4424198">
                  <a:extLst>
                    <a:ext uri="{9D8B030D-6E8A-4147-A177-3AD203B41FA5}">
                      <a16:colId xmlns:a16="http://schemas.microsoft.com/office/drawing/2014/main" val="3052120160"/>
                    </a:ext>
                  </a:extLst>
                </a:gridCol>
                <a:gridCol w="4122172">
                  <a:extLst>
                    <a:ext uri="{9D8B030D-6E8A-4147-A177-3AD203B41FA5}">
                      <a16:colId xmlns:a16="http://schemas.microsoft.com/office/drawing/2014/main" val="2021687105"/>
                    </a:ext>
                  </a:extLst>
                </a:gridCol>
                <a:gridCol w="123257">
                  <a:extLst>
                    <a:ext uri="{9D8B030D-6E8A-4147-A177-3AD203B41FA5}">
                      <a16:colId xmlns:a16="http://schemas.microsoft.com/office/drawing/2014/main" val="338114074"/>
                    </a:ext>
                  </a:extLst>
                </a:gridCol>
              </a:tblGrid>
              <a:tr h="571642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Onest Regular" panose="020B0604020202020204" charset="-52"/>
                          <a:ea typeface="+mn-ea"/>
                          <a:cs typeface="+mn-cs"/>
                        </a:rPr>
                        <a:t>ОБЩИЙ ВЫХОД ВСЕХ СОРТОВ ПИЛОМАТЕРИАЛОВ 4500м3Х50%=2250м3</a:t>
                      </a:r>
                    </a:p>
                  </a:txBody>
                  <a:tcPr marL="22860" marR="228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32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407633"/>
                  </a:ext>
                </a:extLst>
              </a:tr>
              <a:tr h="448327">
                <a:tc>
                  <a:txBody>
                    <a:bodyPr/>
                    <a:lstStyle/>
                    <a:p>
                      <a:pPr rtl="0" fontAlgn="b"/>
                      <a:r>
                        <a:rPr lang="ru-RU" sz="1200" b="1" dirty="0">
                          <a:effectLst/>
                          <a:latin typeface="Onest Regular" pitchFamily="2" charset="-52"/>
                        </a:rPr>
                        <a:t>Показатель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94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Onest Regular" panose="020B0604020202020204" charset="-52"/>
                          <a:cs typeface="Times New Roman" panose="02020603050405020304" pitchFamily="18" charset="0"/>
                        </a:rPr>
                        <a:t>ПИЛОМАТЕРИАЛЫ СОРТ 1-4 (ГОСТ 26002-83)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Onest Regular" panose="020B0604020202020204" charset="-52"/>
                          <a:cs typeface="Arial" panose="020B0604020202020204" pitchFamily="34" charset="0"/>
                        </a:rPr>
                        <a:t> 2250м3х70%=1575м3</a:t>
                      </a:r>
                    </a:p>
                    <a:p>
                      <a:pPr algn="ctr" rtl="0" fontAlgn="b"/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Onest Regular" panose="020B0604020202020204" charset="-52"/>
                        <a:cs typeface="Times New Roman" panose="02020603050405020304" pitchFamily="18" charset="0"/>
                      </a:endParaRP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94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nest Regular" panose="020B0604020202020204" charset="-52"/>
                          <a:ea typeface="+mn-ea"/>
                          <a:cs typeface="Times New Roman" panose="02020603050405020304" pitchFamily="18" charset="0"/>
                        </a:rPr>
                        <a:t>ПИЛОМАТЕРИАЛЫ СОРТ 5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Onest Regular" panose="020B0604020202020204" charset="-52"/>
                          <a:cs typeface="Arial" panose="020B0604020202020204" pitchFamily="34" charset="0"/>
                        </a:rPr>
                        <a:t>2250м3х30%=675м3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nest Regular" panose="020B0604020202020204" charset="-52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94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Onest Regular" pitchFamily="2" charset="-52"/>
                      </a:endParaRP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94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609401"/>
                  </a:ext>
                </a:extLst>
              </a:tr>
              <a:tr h="1012280">
                <a:tc>
                  <a:txBody>
                    <a:bodyPr/>
                    <a:lstStyle/>
                    <a:p>
                      <a:pPr rtl="0" fontAlgn="t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nest Regular" pitchFamily="2" charset="-52"/>
                          <a:cs typeface="Arial" panose="020B0604020202020204" pitchFamily="34" charset="0"/>
                        </a:rPr>
                        <a:t>Выручка,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Onest Regular" pitchFamily="2" charset="-52"/>
                          <a:cs typeface="Arial" panose="020B0604020202020204" pitchFamily="34" charset="0"/>
                        </a:rPr>
                        <a:t>руб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Onest Regular" pitchFamily="2" charset="-52"/>
                        <a:cs typeface="Arial" panose="020B0604020202020204" pitchFamily="34" charset="0"/>
                      </a:endParaRPr>
                    </a:p>
                  </a:txBody>
                  <a:tcPr marL="22860" marR="22860" marT="15240" marB="1524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Onest Regular" panose="020B0604020202020204" charset="-52"/>
                          <a:cs typeface="Arial" panose="020B0604020202020204" pitchFamily="34" charset="0"/>
                        </a:rPr>
                        <a:t>1575м3х17000=26 775 000</a:t>
                      </a:r>
                    </a:p>
                  </a:txBody>
                  <a:tcPr marL="22860" marR="228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Onest Regular" panose="020B0604020202020204" charset="-52"/>
                          <a:cs typeface="Arial" panose="020B0604020202020204" pitchFamily="34" charset="0"/>
                        </a:rPr>
                        <a:t>                     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Onest Regular" panose="020B0604020202020204" charset="-52"/>
                          <a:cs typeface="Arial" panose="020B0604020202020204" pitchFamily="34" charset="0"/>
                        </a:rPr>
                        <a:t>675м3х14000=9 450 000 </a:t>
                      </a:r>
                    </a:p>
                  </a:txBody>
                  <a:tcPr marL="22860" marR="228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Onest Regular" pitchFamily="2" charset="-52"/>
                        <a:cs typeface="Arial" panose="020B0604020202020204" pitchFamily="34" charset="0"/>
                      </a:endParaRPr>
                    </a:p>
                  </a:txBody>
                  <a:tcPr marL="22860" marR="228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540128"/>
                  </a:ext>
                </a:extLst>
              </a:tr>
              <a:tr h="807026">
                <a:tc>
                  <a:txBody>
                    <a:bodyPr/>
                    <a:lstStyle/>
                    <a:p>
                      <a:pPr rtl="0" fontAlgn="t"/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Onest Regular" pitchFamily="2" charset="-52"/>
                          <a:cs typeface="Arial" panose="020B0604020202020204" pitchFamily="34" charset="0"/>
                        </a:rPr>
                        <a:t>Операционная прибыль, руб</a:t>
                      </a:r>
                    </a:p>
                  </a:txBody>
                  <a:tcPr marL="22860" marR="22860" marT="15240" marB="1524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Onest Regular" panose="020B0604020202020204" charset="-52"/>
                          <a:cs typeface="Arial" panose="020B0604020202020204" pitchFamily="34" charset="0"/>
                        </a:rPr>
                        <a:t>5 355 000</a:t>
                      </a:r>
                    </a:p>
                  </a:txBody>
                  <a:tcPr marL="22860" marR="228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Onest Regular" panose="020B0604020202020204" charset="-52"/>
                          <a:cs typeface="Arial" panose="020B0604020202020204" pitchFamily="34" charset="0"/>
                        </a:rPr>
                        <a:t>1 890 000 </a:t>
                      </a:r>
                    </a:p>
                  </a:txBody>
                  <a:tcPr marL="22860" marR="228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Onest Regular" pitchFamily="2" charset="-52"/>
                        <a:cs typeface="Arial" panose="020B0604020202020204" pitchFamily="34" charset="0"/>
                      </a:endParaRPr>
                    </a:p>
                  </a:txBody>
                  <a:tcPr marL="22860" marR="228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046849"/>
                  </a:ext>
                </a:extLst>
              </a:tr>
              <a:tr h="1176911">
                <a:tc>
                  <a:txBody>
                    <a:bodyPr/>
                    <a:lstStyle/>
                    <a:p>
                      <a:pPr rtl="0" fontAlgn="t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nest Regular" pitchFamily="2" charset="-52"/>
                          <a:cs typeface="Arial" panose="020B0604020202020204" pitchFamily="34" charset="0"/>
                        </a:rPr>
                        <a:t>Производственные циклы</a:t>
                      </a:r>
                    </a:p>
                  </a:txBody>
                  <a:tcPr marL="22860" marR="22860" marT="15240" marB="1524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Onest Regular" panose="020B0604020202020204" charset="-52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22860" marR="228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Onest Regular" panose="020B0604020202020204" charset="-52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22860" marR="228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Onest Regular" pitchFamily="2" charset="-52"/>
                        <a:cs typeface="Arial" panose="020B0604020202020204" pitchFamily="34" charset="0"/>
                      </a:endParaRPr>
                    </a:p>
                  </a:txBody>
                  <a:tcPr marL="22860" marR="228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64008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9426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F96BC0D-EA9C-8FEE-79FF-56F2DC85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t>16</a:t>
            </a:fld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1B8DF7-CDD0-B818-ACD3-036AC80F2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011" y="83618"/>
            <a:ext cx="4794711" cy="669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5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69098" y="696899"/>
            <a:ext cx="10888345" cy="831662"/>
          </a:xfrm>
          <a:prstGeom prst="roundRect">
            <a:avLst>
              <a:gd name="adj" fmla="val 10186"/>
            </a:avLst>
          </a:prstGeom>
          <a:solidFill>
            <a:srgbClr val="4532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53289"/>
              </a:solidFill>
              <a:latin typeface="Acrom Medium" panose="00000600000000000000" pitchFamily="2" charset="-52"/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2736386" y="900232"/>
            <a:ext cx="6352603" cy="831663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Onest Regular" panose="020B0604020202020204" charset="-52"/>
              </a:rPr>
              <a:t>Ассортимент продукции проекта</a:t>
            </a:r>
            <a:br>
              <a:rPr lang="ru-RU" sz="2800" dirty="0">
                <a:solidFill>
                  <a:schemeClr val="bg1"/>
                </a:solidFill>
                <a:latin typeface="Onest Regular" panose="020B0604020202020204" charset="-52"/>
              </a:rPr>
            </a:br>
            <a:endParaRPr lang="en-US" sz="2800" dirty="0">
              <a:solidFill>
                <a:schemeClr val="bg1"/>
              </a:solidFill>
              <a:latin typeface="Onest Regular" panose="020B0604020202020204" charset="-52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FAB4AFA-CCFC-4ABF-1307-2833DB73D841}"/>
              </a:ext>
            </a:extLst>
          </p:cNvPr>
          <p:cNvSpPr/>
          <p:nvPr/>
        </p:nvSpPr>
        <p:spPr>
          <a:xfrm>
            <a:off x="602786" y="1828800"/>
            <a:ext cx="3048000" cy="3774998"/>
          </a:xfrm>
          <a:prstGeom prst="roundRect">
            <a:avLst/>
          </a:prstGeom>
          <a:solidFill>
            <a:srgbClr val="45328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Onest Regular" panose="020B0604020202020204" charset="-52"/>
              </a:rPr>
              <a:t>ПИЛОМАТЕРИАЛЫ</a:t>
            </a:r>
          </a:p>
          <a:p>
            <a:pPr algn="ctr"/>
            <a:endParaRPr lang="ru-RU" dirty="0">
              <a:latin typeface="Onest Regular" panose="020B0604020202020204" charset="-52"/>
            </a:endParaRPr>
          </a:p>
          <a:p>
            <a:pPr algn="ctr"/>
            <a:r>
              <a:rPr lang="ru-RU" dirty="0">
                <a:latin typeface="Onest Regular" panose="020B0604020202020204" charset="-52"/>
              </a:rPr>
              <a:t>Завод производит высококачественные пиломатериалы 1-5 сорта, удовлетворяющие разнообразные потребности в строительстве и деревообработке.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69AA065-3DFC-95F5-9DAE-0488E250A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771" y="1828800"/>
            <a:ext cx="3060457" cy="380055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99F8A1C-4F8B-0DFE-D02D-40474DC0B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418" y="1828800"/>
            <a:ext cx="3060457" cy="380055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668922F-3F6B-BC3C-362C-2F528DFC521D}"/>
              </a:ext>
            </a:extLst>
          </p:cNvPr>
          <p:cNvSpPr txBox="1"/>
          <p:nvPr/>
        </p:nvSpPr>
        <p:spPr>
          <a:xfrm>
            <a:off x="4881529" y="1935228"/>
            <a:ext cx="2510118" cy="1037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2500"/>
              </a:lnSpc>
              <a:buNone/>
            </a:pPr>
            <a:r>
              <a:rPr lang="ru-RU" sz="1800" b="1" dirty="0">
                <a:solidFill>
                  <a:schemeClr val="bg1"/>
                </a:solidFill>
                <a:latin typeface="Onest Regular" panose="020B0604020202020204" charset="-52"/>
                <a:ea typeface="Fraunces Extra Bold" pitchFamily="34" charset="-122"/>
                <a:cs typeface="Fraunces Extra Bold" pitchFamily="34" charset="-120"/>
              </a:rPr>
              <a:t>ШПАЛА, ПЕРЕВОДНОЙ И МОСТОВОЙ БРУС</a:t>
            </a:r>
            <a:endParaRPr lang="en-US" sz="1800" b="1" dirty="0">
              <a:solidFill>
                <a:schemeClr val="bg1"/>
              </a:solidFill>
              <a:latin typeface="Onest Regular" panose="020B0604020202020204" charset="-5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89309E6-1387-CFA7-84E3-BCC5AECEE5D4}"/>
              </a:ext>
            </a:extLst>
          </p:cNvPr>
          <p:cNvSpPr txBox="1"/>
          <p:nvPr/>
        </p:nvSpPr>
        <p:spPr>
          <a:xfrm>
            <a:off x="4881529" y="2647667"/>
            <a:ext cx="2259106" cy="240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2550"/>
              </a:lnSpc>
              <a:buNone/>
            </a:pPr>
            <a:endParaRPr lang="ru-RU" sz="1800" dirty="0">
              <a:solidFill>
                <a:schemeClr val="bg1"/>
              </a:solidFill>
              <a:ea typeface="Nobile" pitchFamily="34" charset="-122"/>
              <a:cs typeface="Nobile" pitchFamily="34" charset="-120"/>
            </a:endParaRPr>
          </a:p>
          <a:p>
            <a:pPr marL="0" indent="0" algn="ctr">
              <a:lnSpc>
                <a:spcPts val="2550"/>
              </a:lnSpc>
              <a:buNone/>
            </a:pPr>
            <a:r>
              <a:rPr lang="en-US" sz="1800" dirty="0" err="1">
                <a:solidFill>
                  <a:schemeClr val="bg1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Завод</a:t>
            </a:r>
            <a:r>
              <a:rPr lang="en-US" sz="1800" dirty="0">
                <a:solidFill>
                  <a:schemeClr val="bg1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специализируется</a:t>
            </a:r>
            <a:r>
              <a:rPr lang="en-US" sz="1800" dirty="0">
                <a:solidFill>
                  <a:schemeClr val="bg1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на</a:t>
            </a:r>
            <a:r>
              <a:rPr lang="en-US" sz="1800" dirty="0">
                <a:solidFill>
                  <a:schemeClr val="bg1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производстве</a:t>
            </a:r>
            <a:r>
              <a:rPr lang="en-US" sz="1800" dirty="0">
                <a:solidFill>
                  <a:schemeClr val="bg1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  </a:t>
            </a:r>
            <a:r>
              <a:rPr lang="en-US" sz="1800" dirty="0" err="1">
                <a:solidFill>
                  <a:schemeClr val="bg1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шпал</a:t>
            </a:r>
            <a:r>
              <a:rPr lang="en-US" sz="1800" dirty="0">
                <a:solidFill>
                  <a:schemeClr val="bg1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мостового</a:t>
            </a:r>
            <a:r>
              <a:rPr lang="en-US" sz="1800" dirty="0">
                <a:solidFill>
                  <a:schemeClr val="bg1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 и </a:t>
            </a:r>
            <a:r>
              <a:rPr lang="en-US" sz="1800" dirty="0" err="1">
                <a:solidFill>
                  <a:schemeClr val="bg1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переводного</a:t>
            </a:r>
            <a:r>
              <a:rPr lang="en-US" sz="1800" dirty="0">
                <a:solidFill>
                  <a:schemeClr val="bg1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бруса</a:t>
            </a:r>
            <a:r>
              <a:rPr lang="en-US" sz="1800" dirty="0">
                <a:solidFill>
                  <a:schemeClr val="bg1"/>
                </a:solidFill>
                <a:ea typeface="Nobile" pitchFamily="34" charset="-122"/>
                <a:cs typeface="Nobile" pitchFamily="34" charset="-120"/>
              </a:rPr>
              <a:t>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F07526-2169-2D92-6A10-0D2A4EFDA288}"/>
              </a:ext>
            </a:extLst>
          </p:cNvPr>
          <p:cNvSpPr txBox="1"/>
          <p:nvPr/>
        </p:nvSpPr>
        <p:spPr>
          <a:xfrm>
            <a:off x="8827993" y="1935228"/>
            <a:ext cx="2335305" cy="702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400" b="1" dirty="0">
                <a:solidFill>
                  <a:schemeClr val="bg1"/>
                </a:solidFill>
                <a:latin typeface="Onest Regular" panose="020B0604020202020204" charset="-52"/>
                <a:ea typeface="Fraunces Extra Bold" pitchFamily="34" charset="-122"/>
                <a:cs typeface="Fraunces Extra Bold" pitchFamily="34" charset="-120"/>
              </a:rPr>
              <a:t>П</a:t>
            </a:r>
            <a:r>
              <a:rPr lang="ru-RU" sz="1400" b="1" dirty="0">
                <a:solidFill>
                  <a:schemeClr val="bg1"/>
                </a:solidFill>
                <a:latin typeface="Onest Regular" panose="020B0604020202020204" charset="-52"/>
                <a:ea typeface="Fraunces Extra Bold" pitchFamily="34" charset="-122"/>
                <a:cs typeface="Fraunces Extra Bold" pitchFamily="34" charset="-120"/>
              </a:rPr>
              <a:t>РОФИЛИРОВАННЫЕ ПИЛОМАТЕРИАЛЫ</a:t>
            </a:r>
            <a:endParaRPr lang="en-US" sz="1400" b="1" dirty="0">
              <a:solidFill>
                <a:schemeClr val="bg1"/>
              </a:solidFill>
              <a:latin typeface="Onest Regular" panose="020B0604020202020204" charset="-52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95E6287-C20D-7273-56B5-F6104A1F67EC}"/>
              </a:ext>
            </a:extLst>
          </p:cNvPr>
          <p:cNvSpPr txBox="1"/>
          <p:nvPr/>
        </p:nvSpPr>
        <p:spPr>
          <a:xfrm>
            <a:off x="8722658" y="2603467"/>
            <a:ext cx="280321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Onest Regular" panose="020B0604020202020204" charset="-52"/>
              </a:rPr>
              <a:t>Завод планирует выпуск широкого ассортимента профилированных изделий таких как вагонка, </a:t>
            </a:r>
            <a:r>
              <a:rPr lang="ru-RU" dirty="0" err="1">
                <a:solidFill>
                  <a:schemeClr val="bg1"/>
                </a:solidFill>
                <a:latin typeface="Onest Regular" panose="020B0604020202020204" charset="-52"/>
              </a:rPr>
              <a:t>планкен</a:t>
            </a:r>
            <a:r>
              <a:rPr lang="ru-RU" dirty="0">
                <a:solidFill>
                  <a:schemeClr val="bg1"/>
                </a:solidFill>
                <a:latin typeface="Onest Regular" panose="020B0604020202020204" charset="-52"/>
              </a:rPr>
              <a:t>, террасная и палубная доска, строганный пиломатериал и бруски различных пород и сечений.</a:t>
            </a:r>
          </a:p>
        </p:txBody>
      </p:sp>
    </p:spTree>
    <p:extLst>
      <p:ext uri="{BB962C8B-B14F-4D97-AF65-F5344CB8AC3E}">
        <p14:creationId xmlns:p14="http://schemas.microsoft.com/office/powerpoint/2010/main" val="614762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t>18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2" y="-1"/>
            <a:ext cx="5735639" cy="3446585"/>
          </a:xfrm>
          <a:prstGeom prst="rect">
            <a:avLst/>
          </a:prstGeom>
          <a:solidFill>
            <a:srgbClr val="4532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1" y="3446583"/>
            <a:ext cx="5735638" cy="34114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735637" y="3446584"/>
            <a:ext cx="6456362" cy="34114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B4A97BB4-50EC-4B0D-8D66-2ADEA95ECAF2}"/>
              </a:ext>
            </a:extLst>
          </p:cNvPr>
          <p:cNvSpPr txBox="1">
            <a:spLocks/>
          </p:cNvSpPr>
          <p:nvPr/>
        </p:nvSpPr>
        <p:spPr>
          <a:xfrm>
            <a:off x="8620964" y="1913482"/>
            <a:ext cx="1094536" cy="548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Фото</a:t>
            </a:r>
          </a:p>
        </p:txBody>
      </p:sp>
      <p:pic>
        <p:nvPicPr>
          <p:cNvPr id="5" name="Рисунок 4" descr="Изображение выглядит как Доска, строительство, деревянный, Лу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77D909-B12E-4F1B-6C9A-56BAC1727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35637" cy="3411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Изображение выглядит как земля, завод, поезд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EF5066-F798-4E76-F2EE-03BA629AE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1962"/>
            <a:ext cx="5735637" cy="3426038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строительство, строительный материал, пиломатериалы, кирпи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0F679D-A5A4-0D2F-1D28-5E51F3F51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37" y="-1"/>
            <a:ext cx="6456362" cy="346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89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09873" y="416619"/>
            <a:ext cx="3141663" cy="365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75"/>
              </a:lnSpc>
            </a:pPr>
            <a:r>
              <a:rPr lang="ru-RU" sz="2292" b="1" dirty="0">
                <a:solidFill>
                  <a:srgbClr val="453289"/>
                </a:solidFill>
                <a:latin typeface="Onest Regular" panose="020B0604020202020204" charset="-52"/>
                <a:ea typeface="Fraunces Extra Bold" pitchFamily="34" charset="-122"/>
                <a:cs typeface="Fraunces Extra Bold" pitchFamily="34" charset="-120"/>
              </a:rPr>
              <a:t>Запланировано</a:t>
            </a:r>
            <a:endParaRPr lang="en-US" sz="2292" dirty="0">
              <a:solidFill>
                <a:srgbClr val="453289"/>
              </a:solidFill>
              <a:latin typeface="Onest Regular" panose="020B0604020202020204" charset="-52"/>
            </a:endParaRPr>
          </a:p>
        </p:txBody>
      </p:sp>
      <p:sp>
        <p:nvSpPr>
          <p:cNvPr id="3" name="Shape 1"/>
          <p:cNvSpPr/>
          <p:nvPr/>
        </p:nvSpPr>
        <p:spPr>
          <a:xfrm>
            <a:off x="579140" y="1016694"/>
            <a:ext cx="12700" cy="5424587"/>
          </a:xfrm>
          <a:prstGeom prst="roundRect">
            <a:avLst>
              <a:gd name="adj" fmla="val 829932"/>
            </a:avLst>
          </a:prstGeom>
          <a:solidFill>
            <a:srgbClr val="CED9CE"/>
          </a:solidFill>
          <a:ln/>
        </p:spPr>
        <p:txBody>
          <a:bodyPr/>
          <a:lstStyle/>
          <a:p>
            <a:endParaRPr lang="ru-RU" sz="1500"/>
          </a:p>
        </p:txBody>
      </p:sp>
      <p:sp>
        <p:nvSpPr>
          <p:cNvPr id="4" name="Shape 2"/>
          <p:cNvSpPr/>
          <p:nvPr/>
        </p:nvSpPr>
        <p:spPr>
          <a:xfrm>
            <a:off x="704503" y="1273671"/>
            <a:ext cx="409873" cy="12700"/>
          </a:xfrm>
          <a:prstGeom prst="roundRect">
            <a:avLst>
              <a:gd name="adj" fmla="val 829932"/>
            </a:avLst>
          </a:prstGeom>
          <a:solidFill>
            <a:srgbClr val="CED9CE"/>
          </a:solidFill>
          <a:ln/>
        </p:spPr>
        <p:txBody>
          <a:bodyPr/>
          <a:lstStyle/>
          <a:p>
            <a:endParaRPr lang="ru-RU" sz="1500"/>
          </a:p>
        </p:txBody>
      </p:sp>
      <p:sp>
        <p:nvSpPr>
          <p:cNvPr id="5" name="Shape 3"/>
          <p:cNvSpPr/>
          <p:nvPr/>
        </p:nvSpPr>
        <p:spPr>
          <a:xfrm>
            <a:off x="453777" y="1148358"/>
            <a:ext cx="263426" cy="263426"/>
          </a:xfrm>
          <a:prstGeom prst="roundRect">
            <a:avLst>
              <a:gd name="adj" fmla="val 40012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ru-RU" sz="1500"/>
          </a:p>
        </p:txBody>
      </p:sp>
      <p:sp>
        <p:nvSpPr>
          <p:cNvPr id="6" name="Text 4"/>
          <p:cNvSpPr/>
          <p:nvPr/>
        </p:nvSpPr>
        <p:spPr>
          <a:xfrm>
            <a:off x="541586" y="1192212"/>
            <a:ext cx="87709" cy="175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375"/>
              </a:lnSpc>
            </a:pPr>
            <a:r>
              <a:rPr lang="en-US" sz="1375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1375" dirty="0"/>
          </a:p>
        </p:txBody>
      </p:sp>
      <p:sp>
        <p:nvSpPr>
          <p:cNvPr id="7" name="Text 5"/>
          <p:cNvSpPr/>
          <p:nvPr/>
        </p:nvSpPr>
        <p:spPr>
          <a:xfrm>
            <a:off x="1229519" y="1133773"/>
            <a:ext cx="2196207" cy="182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17"/>
              </a:lnSpc>
            </a:pPr>
            <a:r>
              <a:rPr lang="en-US" sz="1125" b="1" dirty="0">
                <a:solidFill>
                  <a:srgbClr val="405449"/>
                </a:solidFill>
                <a:latin typeface="Onest Regular" panose="020B0604020202020204" charset="-52"/>
                <a:ea typeface="Fraunces Extra Bold" pitchFamily="34" charset="-122"/>
                <a:cs typeface="Fraunces Extra Bold" pitchFamily="34" charset="-120"/>
              </a:rPr>
              <a:t>Сентябрь 2024-январь 2025 </a:t>
            </a:r>
            <a:endParaRPr lang="en-US" sz="1125" dirty="0">
              <a:latin typeface="Onest Regular" panose="020B0604020202020204" charset="-52"/>
            </a:endParaRPr>
          </a:p>
        </p:txBody>
      </p:sp>
      <p:sp>
        <p:nvSpPr>
          <p:cNvPr id="8" name="Text 6"/>
          <p:cNvSpPr/>
          <p:nvPr/>
        </p:nvSpPr>
        <p:spPr>
          <a:xfrm>
            <a:off x="1229519" y="1386879"/>
            <a:ext cx="10552608" cy="365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8"/>
              </a:lnSpc>
            </a:pPr>
            <a:r>
              <a:rPr lang="en-US" sz="1000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Восстановление инфраструктуры завода после длительной </a:t>
            </a:r>
            <a:r>
              <a:rPr lang="en-US" sz="1000" dirty="0" err="1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консервации</a:t>
            </a:r>
            <a:r>
              <a:rPr lang="en-US" sz="1000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,</a:t>
            </a:r>
            <a:r>
              <a:rPr lang="ru-RU" sz="1000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 </a:t>
            </a:r>
            <a:r>
              <a:rPr lang="en-US" sz="1000" dirty="0" err="1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установка</a:t>
            </a:r>
            <a:r>
              <a:rPr lang="en-US" sz="1000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 </a:t>
            </a:r>
            <a:r>
              <a:rPr lang="ru-RU" sz="1000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3-х</a:t>
            </a:r>
            <a:r>
              <a:rPr lang="en-US" sz="1000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 </a:t>
            </a:r>
            <a:r>
              <a:rPr lang="en-US" sz="1000" dirty="0" err="1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ленточных</a:t>
            </a:r>
            <a:r>
              <a:rPr lang="en-US" sz="1000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 </a:t>
            </a:r>
            <a:r>
              <a:rPr lang="ru-RU" sz="1000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потоков</a:t>
            </a:r>
            <a:r>
              <a:rPr lang="en-US" sz="1000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 </a:t>
            </a:r>
            <a:r>
              <a:rPr lang="en-US" sz="1000" dirty="0" err="1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для</a:t>
            </a:r>
            <a:r>
              <a:rPr lang="en-US" sz="1000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 </a:t>
            </a:r>
            <a:r>
              <a:rPr lang="en-US" sz="1000" dirty="0" err="1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распиловки</a:t>
            </a:r>
            <a:r>
              <a:rPr lang="ru-RU" sz="1000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                          </a:t>
            </a:r>
            <a:r>
              <a:rPr lang="ru-RU" sz="1200" b="1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ВЫПОЛНЕНО</a:t>
            </a:r>
            <a:r>
              <a:rPr lang="en-US" sz="1000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 </a:t>
            </a:r>
            <a:endParaRPr lang="ru-RU" sz="1000" dirty="0">
              <a:solidFill>
                <a:srgbClr val="405449"/>
              </a:solidFill>
              <a:latin typeface="Onest Regular" panose="020B0604020202020204" charset="-52"/>
              <a:ea typeface="Nobile" pitchFamily="34" charset="-122"/>
              <a:cs typeface="Nobile" pitchFamily="34" charset="-120"/>
            </a:endParaRPr>
          </a:p>
          <a:p>
            <a:pPr>
              <a:lnSpc>
                <a:spcPts val="1458"/>
              </a:lnSpc>
            </a:pPr>
            <a:r>
              <a:rPr lang="en-US" sz="1000" dirty="0" err="1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круглого</a:t>
            </a:r>
            <a:r>
              <a:rPr lang="en-US" sz="1000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 </a:t>
            </a:r>
            <a:r>
              <a:rPr lang="en-US" sz="1000" dirty="0" err="1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леса</a:t>
            </a:r>
            <a:r>
              <a:rPr lang="en-US" sz="1000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 </a:t>
            </a:r>
            <a:r>
              <a:rPr lang="ru-RU" sz="1000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до</a:t>
            </a:r>
            <a:r>
              <a:rPr lang="en-US" sz="1000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 4500 м3 в месяц </a:t>
            </a:r>
            <a:r>
              <a:rPr lang="en-US" sz="1000" dirty="0" err="1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по</a:t>
            </a:r>
            <a:r>
              <a:rPr lang="en-US" sz="1000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 </a:t>
            </a:r>
            <a:r>
              <a:rPr lang="en-US" sz="1000" dirty="0" err="1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вхо</a:t>
            </a:r>
            <a:r>
              <a:rPr lang="ru-RU" sz="1000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ду.</a:t>
            </a:r>
            <a:endParaRPr lang="en-US" sz="1000" dirty="0">
              <a:latin typeface="Onest Regular" panose="020B0604020202020204" charset="-52"/>
            </a:endParaRPr>
          </a:p>
        </p:txBody>
      </p:sp>
      <p:sp>
        <p:nvSpPr>
          <p:cNvPr id="9" name="Shape 7"/>
          <p:cNvSpPr/>
          <p:nvPr/>
        </p:nvSpPr>
        <p:spPr>
          <a:xfrm>
            <a:off x="704503" y="2065338"/>
            <a:ext cx="409873" cy="12700"/>
          </a:xfrm>
          <a:prstGeom prst="roundRect">
            <a:avLst>
              <a:gd name="adj" fmla="val 829932"/>
            </a:avLst>
          </a:prstGeom>
          <a:solidFill>
            <a:srgbClr val="CED9CE"/>
          </a:solidFill>
          <a:ln/>
        </p:spPr>
        <p:txBody>
          <a:bodyPr/>
          <a:lstStyle/>
          <a:p>
            <a:endParaRPr lang="ru-RU" sz="1500"/>
          </a:p>
        </p:txBody>
      </p:sp>
      <p:sp>
        <p:nvSpPr>
          <p:cNvPr id="10" name="Shape 8"/>
          <p:cNvSpPr/>
          <p:nvPr/>
        </p:nvSpPr>
        <p:spPr>
          <a:xfrm>
            <a:off x="453777" y="1940025"/>
            <a:ext cx="263426" cy="263426"/>
          </a:xfrm>
          <a:prstGeom prst="roundRect">
            <a:avLst>
              <a:gd name="adj" fmla="val 40012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ru-RU" sz="1500"/>
          </a:p>
        </p:txBody>
      </p:sp>
      <p:sp>
        <p:nvSpPr>
          <p:cNvPr id="11" name="Text 9"/>
          <p:cNvSpPr/>
          <p:nvPr/>
        </p:nvSpPr>
        <p:spPr>
          <a:xfrm>
            <a:off x="528092" y="1983879"/>
            <a:ext cx="114796" cy="175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375"/>
              </a:lnSpc>
            </a:pPr>
            <a:r>
              <a:rPr lang="en-US" sz="1375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1375" dirty="0"/>
          </a:p>
        </p:txBody>
      </p:sp>
      <p:sp>
        <p:nvSpPr>
          <p:cNvPr id="12" name="Text 10"/>
          <p:cNvSpPr/>
          <p:nvPr/>
        </p:nvSpPr>
        <p:spPr>
          <a:xfrm>
            <a:off x="1229519" y="1925439"/>
            <a:ext cx="1463873" cy="182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17"/>
              </a:lnSpc>
            </a:pPr>
            <a:r>
              <a:rPr lang="en-US" sz="1125" b="1" dirty="0">
                <a:solidFill>
                  <a:srgbClr val="405449"/>
                </a:solidFill>
                <a:latin typeface="Onest Regular" panose="020B0604020202020204" charset="-52"/>
                <a:ea typeface="Fraunces Extra Bold" pitchFamily="34" charset="-122"/>
                <a:cs typeface="Fraunces Extra Bold" pitchFamily="34" charset="-120"/>
              </a:rPr>
              <a:t>Февраль 2025</a:t>
            </a:r>
            <a:endParaRPr lang="en-US" sz="1125" dirty="0">
              <a:latin typeface="Onest Regular" panose="020B0604020202020204" charset="-52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1229519" y="2178546"/>
            <a:ext cx="10552608" cy="187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8"/>
              </a:lnSpc>
            </a:pPr>
            <a:r>
              <a:rPr lang="en-US" sz="1000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Запуск двух потоков распиловки для производства пиломатериалов, включая шпалы, мостовой и </a:t>
            </a:r>
            <a:r>
              <a:rPr lang="en-US" sz="1000" dirty="0" err="1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переводной</a:t>
            </a:r>
            <a:r>
              <a:rPr lang="en-US" sz="1000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 </a:t>
            </a:r>
            <a:r>
              <a:rPr lang="en-US" sz="1000" dirty="0" err="1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брус</a:t>
            </a:r>
            <a:r>
              <a:rPr lang="en-US" sz="917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.</a:t>
            </a:r>
            <a:r>
              <a:rPr lang="ru-RU" sz="917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                                            </a:t>
            </a:r>
            <a:r>
              <a:rPr lang="ru-RU" sz="1200" b="1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ВЫПОЛНЕНО</a:t>
            </a:r>
            <a:endParaRPr lang="en-US" sz="1200" b="1" dirty="0">
              <a:latin typeface="Onest Regular" panose="020B0604020202020204" charset="-52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704503" y="2857004"/>
            <a:ext cx="409873" cy="12700"/>
          </a:xfrm>
          <a:prstGeom prst="roundRect">
            <a:avLst>
              <a:gd name="adj" fmla="val 829932"/>
            </a:avLst>
          </a:prstGeom>
          <a:solidFill>
            <a:srgbClr val="CED9CE"/>
          </a:solidFill>
          <a:ln/>
        </p:spPr>
        <p:txBody>
          <a:bodyPr/>
          <a:lstStyle/>
          <a:p>
            <a:endParaRPr lang="ru-RU" sz="1500"/>
          </a:p>
        </p:txBody>
      </p:sp>
      <p:sp>
        <p:nvSpPr>
          <p:cNvPr id="15" name="Shape 13"/>
          <p:cNvSpPr/>
          <p:nvPr/>
        </p:nvSpPr>
        <p:spPr>
          <a:xfrm>
            <a:off x="453777" y="2731691"/>
            <a:ext cx="263426" cy="263426"/>
          </a:xfrm>
          <a:prstGeom prst="roundRect">
            <a:avLst>
              <a:gd name="adj" fmla="val 40012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ru-RU" sz="1500"/>
          </a:p>
        </p:txBody>
      </p:sp>
      <p:sp>
        <p:nvSpPr>
          <p:cNvPr id="16" name="Text 14"/>
          <p:cNvSpPr/>
          <p:nvPr/>
        </p:nvSpPr>
        <p:spPr>
          <a:xfrm>
            <a:off x="532359" y="2775545"/>
            <a:ext cx="106164" cy="175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375"/>
              </a:lnSpc>
            </a:pPr>
            <a:r>
              <a:rPr lang="en-US" sz="1375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1375" dirty="0"/>
          </a:p>
        </p:txBody>
      </p:sp>
      <p:sp>
        <p:nvSpPr>
          <p:cNvPr id="17" name="Text 15"/>
          <p:cNvSpPr/>
          <p:nvPr/>
        </p:nvSpPr>
        <p:spPr>
          <a:xfrm>
            <a:off x="1229519" y="2717106"/>
            <a:ext cx="1463873" cy="182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17"/>
              </a:lnSpc>
            </a:pPr>
            <a:r>
              <a:rPr lang="en-US" sz="1125" b="1" dirty="0">
                <a:solidFill>
                  <a:srgbClr val="405449"/>
                </a:solidFill>
                <a:latin typeface="Onest Regular" panose="020B0604020202020204" charset="-52"/>
                <a:ea typeface="Fraunces Extra Bold" pitchFamily="34" charset="-122"/>
                <a:cs typeface="Fraunces Extra Bold" pitchFamily="34" charset="-120"/>
              </a:rPr>
              <a:t>Март 2025</a:t>
            </a:r>
            <a:endParaRPr lang="en-US" sz="1125" dirty="0">
              <a:latin typeface="Onest Regular" panose="020B0604020202020204" charset="-52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1229519" y="2970213"/>
            <a:ext cx="10552608" cy="187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8"/>
              </a:lnSpc>
            </a:pPr>
            <a:r>
              <a:rPr lang="en-US" sz="1000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Запуск третьего потока распиловки для дальнейшего увеличения </a:t>
            </a:r>
            <a:r>
              <a:rPr lang="en-US" sz="1000" dirty="0" err="1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производства</a:t>
            </a:r>
            <a:r>
              <a:rPr lang="en-US" sz="1000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 </a:t>
            </a:r>
            <a:r>
              <a:rPr lang="en-US" sz="1000" dirty="0" err="1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пиломатериалов</a:t>
            </a:r>
            <a:r>
              <a:rPr lang="en-US" sz="1000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.</a:t>
            </a:r>
            <a:r>
              <a:rPr lang="ru-RU" sz="1000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                                                                       </a:t>
            </a:r>
            <a:r>
              <a:rPr lang="ru-RU" sz="1200" b="1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ВЫПОЛНЕНО   </a:t>
            </a:r>
            <a:r>
              <a:rPr lang="ru-RU" sz="917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  </a:t>
            </a:r>
            <a:endParaRPr lang="en-US" sz="917" dirty="0">
              <a:latin typeface="Onest Regular" panose="020B0604020202020204" charset="-52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704503" y="3648670"/>
            <a:ext cx="409873" cy="12700"/>
          </a:xfrm>
          <a:prstGeom prst="roundRect">
            <a:avLst>
              <a:gd name="adj" fmla="val 829932"/>
            </a:avLst>
          </a:prstGeom>
          <a:solidFill>
            <a:srgbClr val="CED9CE"/>
          </a:solidFill>
          <a:ln/>
        </p:spPr>
        <p:txBody>
          <a:bodyPr/>
          <a:lstStyle/>
          <a:p>
            <a:endParaRPr lang="ru-RU" sz="1500"/>
          </a:p>
        </p:txBody>
      </p:sp>
      <p:sp>
        <p:nvSpPr>
          <p:cNvPr id="20" name="Shape 18"/>
          <p:cNvSpPr/>
          <p:nvPr/>
        </p:nvSpPr>
        <p:spPr>
          <a:xfrm>
            <a:off x="453777" y="3523357"/>
            <a:ext cx="263426" cy="263426"/>
          </a:xfrm>
          <a:prstGeom prst="roundRect">
            <a:avLst>
              <a:gd name="adj" fmla="val 40012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ru-RU" sz="1500"/>
          </a:p>
        </p:txBody>
      </p:sp>
      <p:sp>
        <p:nvSpPr>
          <p:cNvPr id="21" name="Text 19"/>
          <p:cNvSpPr/>
          <p:nvPr/>
        </p:nvSpPr>
        <p:spPr>
          <a:xfrm>
            <a:off x="525810" y="3567212"/>
            <a:ext cx="119360" cy="175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375"/>
              </a:lnSpc>
            </a:pPr>
            <a:r>
              <a:rPr lang="en-US" sz="1375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4</a:t>
            </a:r>
            <a:endParaRPr lang="en-US" sz="1375" dirty="0"/>
          </a:p>
        </p:txBody>
      </p:sp>
      <p:sp>
        <p:nvSpPr>
          <p:cNvPr id="22" name="Text 20"/>
          <p:cNvSpPr/>
          <p:nvPr/>
        </p:nvSpPr>
        <p:spPr>
          <a:xfrm>
            <a:off x="1229519" y="3508772"/>
            <a:ext cx="1463873" cy="182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17"/>
              </a:lnSpc>
            </a:pPr>
            <a:r>
              <a:rPr lang="en-US" sz="1125" b="1" dirty="0">
                <a:solidFill>
                  <a:srgbClr val="405449"/>
                </a:solidFill>
                <a:latin typeface="Onest Regular" panose="020B0604020202020204" charset="-52"/>
                <a:ea typeface="Fraunces Extra Bold" pitchFamily="34" charset="-122"/>
                <a:cs typeface="Fraunces Extra Bold" pitchFamily="34" charset="-120"/>
              </a:rPr>
              <a:t>Апрель-май 2025</a:t>
            </a:r>
            <a:endParaRPr lang="en-US" sz="1125" dirty="0">
              <a:latin typeface="Onest Regular" panose="020B0604020202020204" charset="-52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1229519" y="3761879"/>
            <a:ext cx="10552608" cy="187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8"/>
              </a:lnSpc>
            </a:pPr>
            <a:r>
              <a:rPr lang="en-US" sz="1000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Ввод в эксплуатацию сушильного оборудования </a:t>
            </a:r>
            <a:r>
              <a:rPr lang="en-US" sz="1000" dirty="0" err="1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объемом</a:t>
            </a:r>
            <a:r>
              <a:rPr lang="en-US" sz="1000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 </a:t>
            </a:r>
            <a:r>
              <a:rPr lang="ru-RU" sz="1000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400</a:t>
            </a:r>
            <a:r>
              <a:rPr lang="en-US" sz="1000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 кубических метров разовой загрузки </a:t>
            </a:r>
            <a:r>
              <a:rPr lang="en-US" sz="1000" dirty="0" err="1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камер</a:t>
            </a:r>
            <a:r>
              <a:rPr lang="en-US" sz="1000" b="1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.</a:t>
            </a:r>
            <a:r>
              <a:rPr lang="ru-RU" sz="1000" b="1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                                                         </a:t>
            </a:r>
            <a:r>
              <a:rPr lang="ru-RU" sz="1200" b="1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ГОТОВНОСТЬ 85%</a:t>
            </a:r>
            <a:endParaRPr lang="en-US" sz="1200" b="1" dirty="0">
              <a:latin typeface="Onest Regular" panose="020B0604020202020204" charset="-52"/>
            </a:endParaRPr>
          </a:p>
        </p:txBody>
      </p:sp>
      <p:sp>
        <p:nvSpPr>
          <p:cNvPr id="24" name="Shape 22"/>
          <p:cNvSpPr/>
          <p:nvPr/>
        </p:nvSpPr>
        <p:spPr>
          <a:xfrm>
            <a:off x="704503" y="4440337"/>
            <a:ext cx="409873" cy="12700"/>
          </a:xfrm>
          <a:prstGeom prst="roundRect">
            <a:avLst>
              <a:gd name="adj" fmla="val 829932"/>
            </a:avLst>
          </a:prstGeom>
          <a:solidFill>
            <a:srgbClr val="CED9CE"/>
          </a:solidFill>
          <a:ln/>
        </p:spPr>
        <p:txBody>
          <a:bodyPr/>
          <a:lstStyle/>
          <a:p>
            <a:endParaRPr lang="ru-RU" sz="1500"/>
          </a:p>
        </p:txBody>
      </p:sp>
      <p:sp>
        <p:nvSpPr>
          <p:cNvPr id="25" name="Shape 23"/>
          <p:cNvSpPr/>
          <p:nvPr/>
        </p:nvSpPr>
        <p:spPr>
          <a:xfrm>
            <a:off x="453777" y="4315024"/>
            <a:ext cx="263426" cy="263426"/>
          </a:xfrm>
          <a:prstGeom prst="roundRect">
            <a:avLst>
              <a:gd name="adj" fmla="val 40012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ru-RU" sz="1500"/>
          </a:p>
        </p:txBody>
      </p:sp>
      <p:sp>
        <p:nvSpPr>
          <p:cNvPr id="26" name="Text 24"/>
          <p:cNvSpPr/>
          <p:nvPr/>
        </p:nvSpPr>
        <p:spPr>
          <a:xfrm>
            <a:off x="530969" y="4358878"/>
            <a:ext cx="109042" cy="175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375"/>
              </a:lnSpc>
            </a:pPr>
            <a:r>
              <a:rPr lang="en-US" sz="1375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5</a:t>
            </a:r>
            <a:endParaRPr lang="en-US" sz="1375" dirty="0"/>
          </a:p>
        </p:txBody>
      </p:sp>
      <p:sp>
        <p:nvSpPr>
          <p:cNvPr id="27" name="Text 25"/>
          <p:cNvSpPr/>
          <p:nvPr/>
        </p:nvSpPr>
        <p:spPr>
          <a:xfrm>
            <a:off x="1229519" y="4300438"/>
            <a:ext cx="1463873" cy="182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17"/>
              </a:lnSpc>
            </a:pPr>
            <a:r>
              <a:rPr lang="en-US" sz="1125" b="1" dirty="0">
                <a:solidFill>
                  <a:srgbClr val="405449"/>
                </a:solidFill>
                <a:latin typeface="Onest Regular" panose="020B0604020202020204" charset="-52"/>
                <a:ea typeface="Fraunces Extra Bold" pitchFamily="34" charset="-122"/>
                <a:cs typeface="Fraunces Extra Bold" pitchFamily="34" charset="-120"/>
              </a:rPr>
              <a:t>Май-июнь 2025</a:t>
            </a:r>
            <a:endParaRPr lang="en-US" sz="1125" dirty="0">
              <a:latin typeface="Onest Regular" panose="020B0604020202020204" charset="-52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1229519" y="4553545"/>
            <a:ext cx="10552608" cy="187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8"/>
              </a:lnSpc>
            </a:pPr>
            <a:r>
              <a:rPr lang="en-US" sz="1000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Запуск  цеха по производству </a:t>
            </a:r>
            <a:r>
              <a:rPr lang="en-US" sz="1000" dirty="0" err="1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профилированных</a:t>
            </a:r>
            <a:r>
              <a:rPr lang="en-US" sz="1000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 </a:t>
            </a:r>
            <a:r>
              <a:rPr lang="en-US" sz="1000" dirty="0" err="1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издели</a:t>
            </a:r>
            <a:r>
              <a:rPr lang="ru-RU" sz="1000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й</a:t>
            </a:r>
            <a:r>
              <a:rPr lang="en-US" sz="1000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.</a:t>
            </a:r>
            <a:r>
              <a:rPr lang="ru-RU" sz="1000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                                                                                                                                         </a:t>
            </a:r>
            <a:r>
              <a:rPr lang="ru-RU" sz="1200" b="1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ГОТОВНОСТЬ 60%</a:t>
            </a:r>
            <a:endParaRPr lang="en-US" sz="1200" b="1" dirty="0">
              <a:latin typeface="Onest Regular" panose="020B0604020202020204" charset="-52"/>
            </a:endParaRPr>
          </a:p>
        </p:txBody>
      </p:sp>
      <p:sp>
        <p:nvSpPr>
          <p:cNvPr id="29" name="Shape 27"/>
          <p:cNvSpPr/>
          <p:nvPr/>
        </p:nvSpPr>
        <p:spPr>
          <a:xfrm>
            <a:off x="704503" y="5232003"/>
            <a:ext cx="409873" cy="12700"/>
          </a:xfrm>
          <a:prstGeom prst="roundRect">
            <a:avLst>
              <a:gd name="adj" fmla="val 829932"/>
            </a:avLst>
          </a:prstGeom>
          <a:solidFill>
            <a:srgbClr val="CED9CE"/>
          </a:solidFill>
          <a:ln/>
        </p:spPr>
        <p:txBody>
          <a:bodyPr/>
          <a:lstStyle/>
          <a:p>
            <a:endParaRPr lang="ru-RU" sz="1500"/>
          </a:p>
        </p:txBody>
      </p:sp>
      <p:sp>
        <p:nvSpPr>
          <p:cNvPr id="30" name="Shape 28"/>
          <p:cNvSpPr/>
          <p:nvPr/>
        </p:nvSpPr>
        <p:spPr>
          <a:xfrm>
            <a:off x="453777" y="5106690"/>
            <a:ext cx="263426" cy="263426"/>
          </a:xfrm>
          <a:prstGeom prst="roundRect">
            <a:avLst>
              <a:gd name="adj" fmla="val 40012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ru-RU" sz="1500"/>
          </a:p>
        </p:txBody>
      </p:sp>
      <p:sp>
        <p:nvSpPr>
          <p:cNvPr id="31" name="Text 29"/>
          <p:cNvSpPr/>
          <p:nvPr/>
        </p:nvSpPr>
        <p:spPr>
          <a:xfrm>
            <a:off x="527596" y="5150544"/>
            <a:ext cx="115788" cy="175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375"/>
              </a:lnSpc>
            </a:pPr>
            <a:r>
              <a:rPr lang="en-US" sz="1375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6</a:t>
            </a:r>
            <a:endParaRPr lang="en-US" sz="1375" dirty="0"/>
          </a:p>
        </p:txBody>
      </p:sp>
      <p:sp>
        <p:nvSpPr>
          <p:cNvPr id="32" name="Text 30"/>
          <p:cNvSpPr/>
          <p:nvPr/>
        </p:nvSpPr>
        <p:spPr>
          <a:xfrm>
            <a:off x="1229520" y="5092105"/>
            <a:ext cx="1600696" cy="182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17"/>
              </a:lnSpc>
            </a:pPr>
            <a:r>
              <a:rPr lang="en-US" sz="1125" b="1" dirty="0">
                <a:solidFill>
                  <a:srgbClr val="405449"/>
                </a:solidFill>
                <a:latin typeface="Onest Regular" panose="020B0604020202020204" charset="-52"/>
                <a:ea typeface="Fraunces Extra Bold" pitchFamily="34" charset="-122"/>
                <a:cs typeface="Fraunces Extra Bold" pitchFamily="34" charset="-120"/>
              </a:rPr>
              <a:t>Август-октябрь 2025</a:t>
            </a:r>
            <a:endParaRPr lang="en-US" sz="1125" dirty="0">
              <a:latin typeface="Onest Regular" panose="020B0604020202020204" charset="-52"/>
            </a:endParaRPr>
          </a:p>
        </p:txBody>
      </p:sp>
      <p:sp>
        <p:nvSpPr>
          <p:cNvPr id="33" name="Text 31"/>
          <p:cNvSpPr/>
          <p:nvPr/>
        </p:nvSpPr>
        <p:spPr>
          <a:xfrm>
            <a:off x="1229519" y="5345212"/>
            <a:ext cx="10552608" cy="187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8"/>
              </a:lnSpc>
            </a:pPr>
            <a:r>
              <a:rPr lang="en-US" sz="1000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Установка  полуавтоматической линии распиловки для повышения эффективности и производительности в 2 раза.</a:t>
            </a:r>
            <a:endParaRPr lang="en-US" sz="1000" dirty="0">
              <a:latin typeface="Onest Regular" panose="020B0604020202020204" charset="-52"/>
            </a:endParaRPr>
          </a:p>
        </p:txBody>
      </p:sp>
      <p:sp>
        <p:nvSpPr>
          <p:cNvPr id="34" name="Shape 32"/>
          <p:cNvSpPr/>
          <p:nvPr/>
        </p:nvSpPr>
        <p:spPr>
          <a:xfrm>
            <a:off x="704503" y="6023669"/>
            <a:ext cx="409873" cy="12700"/>
          </a:xfrm>
          <a:prstGeom prst="roundRect">
            <a:avLst>
              <a:gd name="adj" fmla="val 829932"/>
            </a:avLst>
          </a:prstGeom>
          <a:solidFill>
            <a:srgbClr val="CED9CE"/>
          </a:solidFill>
          <a:ln/>
        </p:spPr>
        <p:txBody>
          <a:bodyPr/>
          <a:lstStyle/>
          <a:p>
            <a:endParaRPr lang="ru-RU" sz="1500"/>
          </a:p>
        </p:txBody>
      </p:sp>
      <p:sp>
        <p:nvSpPr>
          <p:cNvPr id="35" name="Shape 33"/>
          <p:cNvSpPr/>
          <p:nvPr/>
        </p:nvSpPr>
        <p:spPr>
          <a:xfrm>
            <a:off x="453777" y="5898357"/>
            <a:ext cx="263426" cy="263426"/>
          </a:xfrm>
          <a:prstGeom prst="roundRect">
            <a:avLst>
              <a:gd name="adj" fmla="val 40012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ru-RU" sz="1500" dirty="0">
              <a:latin typeface="Onest Regular" panose="020B0604020202020204" charset="-52"/>
            </a:endParaRPr>
          </a:p>
        </p:txBody>
      </p:sp>
      <p:sp>
        <p:nvSpPr>
          <p:cNvPr id="36" name="Text 34"/>
          <p:cNvSpPr/>
          <p:nvPr/>
        </p:nvSpPr>
        <p:spPr>
          <a:xfrm>
            <a:off x="536228" y="5942211"/>
            <a:ext cx="98524" cy="175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375"/>
              </a:lnSpc>
            </a:pPr>
            <a:r>
              <a:rPr lang="en-US" sz="1375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7</a:t>
            </a:r>
            <a:endParaRPr lang="en-US" sz="1375" dirty="0"/>
          </a:p>
        </p:txBody>
      </p:sp>
      <p:sp>
        <p:nvSpPr>
          <p:cNvPr id="37" name="Text 35"/>
          <p:cNvSpPr/>
          <p:nvPr/>
        </p:nvSpPr>
        <p:spPr>
          <a:xfrm>
            <a:off x="1229519" y="5883771"/>
            <a:ext cx="1463873" cy="182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17"/>
              </a:lnSpc>
            </a:pPr>
            <a:r>
              <a:rPr lang="en-US" sz="1125" b="1" dirty="0">
                <a:solidFill>
                  <a:srgbClr val="405449"/>
                </a:solidFill>
                <a:latin typeface="Onest Regular" panose="020B0604020202020204" charset="-52"/>
                <a:ea typeface="Fraunces Extra Bold" pitchFamily="34" charset="-122"/>
                <a:cs typeface="Fraunces Extra Bold" pitchFamily="34" charset="-120"/>
              </a:rPr>
              <a:t>Ноябрь 2025</a:t>
            </a:r>
            <a:endParaRPr lang="en-US" sz="1125" dirty="0">
              <a:latin typeface="Onest Regular" panose="020B0604020202020204" charset="-52"/>
            </a:endParaRPr>
          </a:p>
        </p:txBody>
      </p:sp>
      <p:sp>
        <p:nvSpPr>
          <p:cNvPr id="38" name="Text 36"/>
          <p:cNvSpPr/>
          <p:nvPr/>
        </p:nvSpPr>
        <p:spPr>
          <a:xfrm>
            <a:off x="1229519" y="6136878"/>
            <a:ext cx="10552608" cy="187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8"/>
              </a:lnSpc>
            </a:pPr>
            <a:r>
              <a:rPr lang="en-US" sz="1000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Установка автоклава для пропитки шпал, мостового и переводного бруса</a:t>
            </a:r>
            <a:r>
              <a:rPr lang="en-US" sz="917" dirty="0">
                <a:solidFill>
                  <a:srgbClr val="40544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. </a:t>
            </a:r>
            <a:endParaRPr lang="en-US" sz="917" dirty="0">
              <a:latin typeface="Onest Regular" panose="020B0604020202020204" charset="-52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A904F412-375D-F64D-80AE-422535682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254" y="5285408"/>
            <a:ext cx="5279594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661472"/>
            <a:ext cx="10049428" cy="779463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453289"/>
                </a:solidFill>
                <a:latin typeface="Onest Regular" panose="020B0604020202020204" charset="-52"/>
              </a:rPr>
              <a:t>О проекте</a:t>
            </a:r>
            <a:endParaRPr lang="en-US" sz="3200" dirty="0">
              <a:solidFill>
                <a:srgbClr val="453289"/>
              </a:solidFill>
              <a:latin typeface="Onest Regular" panose="020B0604020202020204" charset="-5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8895" y="1874187"/>
            <a:ext cx="55641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453289"/>
                </a:solidFill>
                <a:latin typeface="Onest Regular" panose="020B0604020202020204" charset="-52"/>
              </a:rPr>
              <a:t>Цель проекта</a:t>
            </a:r>
            <a:endParaRPr lang="en-US" b="1" dirty="0">
              <a:solidFill>
                <a:srgbClr val="453289"/>
              </a:solidFill>
              <a:latin typeface="Onest Regular" panose="020B0604020202020204" charset="-52"/>
            </a:endParaRPr>
          </a:p>
        </p:txBody>
      </p:sp>
      <p:cxnSp>
        <p:nvCxnSpPr>
          <p:cNvPr id="16" name="Straight Connector 15"/>
          <p:cNvCxnSpPr>
            <a:cxnSpLocks/>
            <a:endCxn id="23" idx="4"/>
          </p:cNvCxnSpPr>
          <p:nvPr/>
        </p:nvCxnSpPr>
        <p:spPr>
          <a:xfrm>
            <a:off x="8097819" y="2487302"/>
            <a:ext cx="2819" cy="872035"/>
          </a:xfrm>
          <a:prstGeom prst="line">
            <a:avLst/>
          </a:prstGeom>
          <a:ln w="57150">
            <a:solidFill>
              <a:srgbClr val="4532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C1EBCB5-E01C-47DC-9BA9-61DA9EF55D10}"/>
              </a:ext>
            </a:extLst>
          </p:cNvPr>
          <p:cNvGrpSpPr/>
          <p:nvPr/>
        </p:nvGrpSpPr>
        <p:grpSpPr>
          <a:xfrm>
            <a:off x="8001546" y="2186404"/>
            <a:ext cx="1569165" cy="1382640"/>
            <a:chOff x="7407229" y="2260422"/>
            <a:chExt cx="1569165" cy="1489685"/>
          </a:xfrm>
        </p:grpSpPr>
        <p:sp>
          <p:nvSpPr>
            <p:cNvPr id="9" name="Rectangle 8"/>
            <p:cNvSpPr/>
            <p:nvPr/>
          </p:nvSpPr>
          <p:spPr>
            <a:xfrm>
              <a:off x="7701686" y="2260422"/>
              <a:ext cx="1274708" cy="6300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dirty="0">
                  <a:solidFill>
                    <a:srgbClr val="453289"/>
                  </a:solidFill>
                  <a:latin typeface="RoadRadio" panose="02000000000000000000" pitchFamily="50" charset="0"/>
                </a:rPr>
                <a:t> </a:t>
              </a:r>
              <a:r>
                <a:rPr lang="en-US" sz="3200" dirty="0">
                  <a:solidFill>
                    <a:srgbClr val="453289"/>
                  </a:solidFill>
                  <a:latin typeface="Onest Regular" panose="020B0604020202020204" charset="-52"/>
                </a:rPr>
                <a:t>20</a:t>
              </a:r>
              <a:r>
                <a:rPr lang="ru-RU" sz="3200" dirty="0">
                  <a:solidFill>
                    <a:srgbClr val="453289"/>
                  </a:solidFill>
                  <a:latin typeface="Onest Regular" panose="020B0604020202020204" charset="-52"/>
                </a:rPr>
                <a:t>24</a:t>
              </a:r>
              <a:endParaRPr lang="en-US" sz="3200" dirty="0">
                <a:solidFill>
                  <a:srgbClr val="453289"/>
                </a:solidFill>
                <a:latin typeface="Onest Regular" panose="020B0604020202020204" charset="-52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773130" y="3120058"/>
              <a:ext cx="1175322" cy="6300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453289"/>
                  </a:solidFill>
                  <a:latin typeface="Onest Regular" panose="020B0604020202020204" charset="-52"/>
                </a:rPr>
                <a:t>202</a:t>
              </a:r>
              <a:r>
                <a:rPr lang="ru-RU" sz="3200" dirty="0">
                  <a:solidFill>
                    <a:srgbClr val="453289"/>
                  </a:solidFill>
                  <a:latin typeface="Onest Regular" panose="020B0604020202020204" charset="-52"/>
                </a:rPr>
                <a:t>5</a:t>
              </a:r>
              <a:endParaRPr lang="en-US" sz="3200" dirty="0">
                <a:solidFill>
                  <a:srgbClr val="453289"/>
                </a:solidFill>
                <a:latin typeface="Onest Regular" panose="020B0604020202020204" charset="-52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7407229" y="2470328"/>
              <a:ext cx="198184" cy="198184"/>
            </a:xfrm>
            <a:prstGeom prst="ellipse">
              <a:avLst/>
            </a:prstGeom>
            <a:solidFill>
              <a:srgbClr val="4532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B2E43"/>
                </a:solidFill>
                <a:latin typeface="Acrom Light" panose="00000400000000000000" pitchFamily="2" charset="-52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7407229" y="3325980"/>
              <a:ext cx="198184" cy="198184"/>
            </a:xfrm>
            <a:prstGeom prst="ellipse">
              <a:avLst/>
            </a:prstGeom>
            <a:solidFill>
              <a:srgbClr val="4532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B2E43"/>
                </a:solidFill>
                <a:latin typeface="Acrom Light" panose="00000400000000000000" pitchFamily="2" charset="-52"/>
              </a:endParaRPr>
            </a:p>
          </p:txBody>
        </p:sp>
      </p:grpSp>
      <p:sp>
        <p:nvSpPr>
          <p:cNvPr id="44" name="Rectangle 3">
            <a:extLst>
              <a:ext uri="{FF2B5EF4-FFF2-40B4-BE49-F238E27FC236}">
                <a16:creationId xmlns:a16="http://schemas.microsoft.com/office/drawing/2014/main" id="{558E0615-E31F-4C5D-819D-023803DEFC90}"/>
              </a:ext>
            </a:extLst>
          </p:cNvPr>
          <p:cNvSpPr/>
          <p:nvPr/>
        </p:nvSpPr>
        <p:spPr>
          <a:xfrm>
            <a:off x="7846924" y="1521092"/>
            <a:ext cx="35561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453289"/>
                </a:solidFill>
                <a:latin typeface="Onest Regular" panose="020B0604020202020204" charset="-52"/>
              </a:rPr>
              <a:t>Срок реализации проекта</a:t>
            </a:r>
            <a:endParaRPr lang="en-US" dirty="0">
              <a:solidFill>
                <a:srgbClr val="453289"/>
              </a:solidFill>
              <a:latin typeface="Onest Regular" panose="020B0604020202020204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321683-F628-03AB-EDFC-4ACFB6FD70AE}"/>
              </a:ext>
            </a:extLst>
          </p:cNvPr>
          <p:cNvSpPr txBox="1"/>
          <p:nvPr/>
        </p:nvSpPr>
        <p:spPr>
          <a:xfrm>
            <a:off x="649644" y="2822350"/>
            <a:ext cx="6096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Onest Regular" panose="020B0604020202020204" charset="-52"/>
              </a:rPr>
              <a:t>Основная цель проекта  заключается в создании рентабельных производств продуктов лесопиления на базе  </a:t>
            </a:r>
            <a:r>
              <a:rPr lang="ru-RU" b="1" dirty="0">
                <a:latin typeface="Onest Regular" panose="020B0604020202020204" charset="-52"/>
              </a:rPr>
              <a:t>существующей производственной площадки</a:t>
            </a:r>
            <a:r>
              <a:rPr lang="ru-RU" dirty="0">
                <a:latin typeface="Onest Regular" panose="020B0604020202020204" charset="-52"/>
              </a:rPr>
              <a:t>. Проект ориентирован на выпуск продукции, которая наиболее востребована на рынке в текущих условиях, обладает высокой добавленной стоимостью и способна конкурировать на рынках продаж благодаря значительному снижению логистических издержек.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9C06EE-B8B1-DDC5-4187-D2851D7F3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546" y="4020474"/>
            <a:ext cx="195089" cy="195089"/>
          </a:xfrm>
          <a:prstGeom prst="rect">
            <a:avLst/>
          </a:prstGeom>
        </p:spPr>
      </p:pic>
      <p:cxnSp>
        <p:nvCxnSpPr>
          <p:cNvPr id="11" name="Straight Connector 15">
            <a:extLst>
              <a:ext uri="{FF2B5EF4-FFF2-40B4-BE49-F238E27FC236}">
                <a16:creationId xmlns:a16="http://schemas.microsoft.com/office/drawing/2014/main" id="{C73FB359-963C-6C8B-EDF8-DEE293F882D5}"/>
              </a:ext>
            </a:extLst>
          </p:cNvPr>
          <p:cNvCxnSpPr>
            <a:cxnSpLocks/>
          </p:cNvCxnSpPr>
          <p:nvPr/>
        </p:nvCxnSpPr>
        <p:spPr>
          <a:xfrm>
            <a:off x="8097819" y="3061802"/>
            <a:ext cx="2819" cy="958672"/>
          </a:xfrm>
          <a:prstGeom prst="line">
            <a:avLst/>
          </a:prstGeom>
          <a:ln w="57150">
            <a:solidFill>
              <a:srgbClr val="4532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AD091EA-2C00-518A-B59F-F4DF7461E2B6}"/>
              </a:ext>
            </a:extLst>
          </p:cNvPr>
          <p:cNvSpPr txBox="1"/>
          <p:nvPr/>
        </p:nvSpPr>
        <p:spPr>
          <a:xfrm>
            <a:off x="8357829" y="3781668"/>
            <a:ext cx="13460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3289"/>
                </a:solidFill>
                <a:effectLst/>
                <a:uLnTx/>
                <a:uFillTx/>
                <a:latin typeface="Onest Regular" panose="020B0604020202020204" charset="-52"/>
              </a:rPr>
              <a:t>202</a:t>
            </a:r>
            <a:r>
              <a:rPr lang="ru-RU" sz="3200" dirty="0">
                <a:solidFill>
                  <a:srgbClr val="453289"/>
                </a:solidFill>
                <a:latin typeface="Onest Regular" panose="020B0604020202020204" charset="-52"/>
              </a:rPr>
              <a:t>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53289"/>
              </a:solidFill>
              <a:effectLst/>
              <a:uLnTx/>
              <a:uFillTx/>
              <a:latin typeface="Onest Regular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96908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4EA6D4F-BD5F-1979-84CE-E9514F69B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t>20</a:t>
            </a:fld>
            <a:endParaRPr lang="en-US"/>
          </a:p>
        </p:txBody>
      </p:sp>
      <p:pic>
        <p:nvPicPr>
          <p:cNvPr id="4" name="Рисунок 3" descr="Изображение выглядит как на открытом воздухе, дерево, снег, зи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1A50D3-0C59-93F1-8ECB-BE5BAB4BD0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01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 descr="Изображение выглядит как на открытом воздухе, дерево, снег, зи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04C3AEB-07C2-555C-9B51-5A9A772A34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8C0D118-3FE4-2F8E-A18B-040A627C7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14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306" y="238872"/>
            <a:ext cx="9738873" cy="779463"/>
          </a:xfrm>
        </p:spPr>
        <p:txBody>
          <a:bodyPr>
            <a:normAutofit/>
          </a:bodyPr>
          <a:lstStyle/>
          <a:p>
            <a:pPr algn="ctr"/>
            <a:r>
              <a:rPr lang="ru-RU" sz="3200" b="0" dirty="0">
                <a:solidFill>
                  <a:srgbClr val="F8FCF6"/>
                </a:solidFill>
                <a:latin typeface="Onest Regular" panose="020B0604020202020204" charset="-52"/>
              </a:rPr>
              <a:t>Гарантии для инвесторов</a:t>
            </a:r>
            <a:endParaRPr lang="en-US" sz="3200" b="0" dirty="0">
              <a:solidFill>
                <a:srgbClr val="F8FCF6"/>
              </a:solidFill>
              <a:latin typeface="Onest Regular" panose="020B0604020202020204" charset="-52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376502" y="2072707"/>
            <a:ext cx="9673545" cy="1432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>
                <a:solidFill>
                  <a:srgbClr val="F8FCF6"/>
                </a:solidFill>
                <a:latin typeface="Onest Regular" pitchFamily="2" charset="-52"/>
              </a:rPr>
              <a:t>Инвестиции могут быть обеспечены залогом имущества, недвижимости, оборудования или других активов . В случае неудачи проекта инвесторы могут претендовать на эти активы для возмещения своих вложений.</a:t>
            </a:r>
            <a:endParaRPr lang="en-US" sz="2000" dirty="0">
              <a:solidFill>
                <a:srgbClr val="F8FCF6"/>
              </a:solidFill>
              <a:latin typeface="Onest Regular" pitchFamily="2" charset="-52"/>
            </a:endParaRPr>
          </a:p>
        </p:txBody>
      </p:sp>
      <p:pic>
        <p:nvPicPr>
          <p:cNvPr id="5" name="Рисунок 4" descr="Пейзаж леса со сплошной заливкой">
            <a:extLst>
              <a:ext uri="{FF2B5EF4-FFF2-40B4-BE49-F238E27FC236}">
                <a16:creationId xmlns:a16="http://schemas.microsoft.com/office/drawing/2014/main" id="{54229E9E-9660-38C9-821E-60D0977C0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4604" y="-72558"/>
            <a:ext cx="2335445" cy="233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43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67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E96812C-7C88-4F3F-BDF6-91447E619600}"/>
              </a:ext>
            </a:extLst>
          </p:cNvPr>
          <p:cNvSpPr txBox="1">
            <a:spLocks/>
          </p:cNvSpPr>
          <p:nvPr/>
        </p:nvSpPr>
        <p:spPr>
          <a:xfrm>
            <a:off x="736102" y="1189540"/>
            <a:ext cx="6114282" cy="8944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0" dirty="0">
                <a:solidFill>
                  <a:srgbClr val="F8FCF6"/>
                </a:solidFill>
                <a:latin typeface="Onest Regular" panose="020B0604020202020204" charset="-52"/>
              </a:rPr>
              <a:t>Контакты:</a:t>
            </a:r>
            <a:endParaRPr lang="en-US" sz="3200" b="0" dirty="0">
              <a:solidFill>
                <a:srgbClr val="F8FCF6"/>
              </a:solidFill>
              <a:latin typeface="Onest Regular" panose="020B0604020202020204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A5E8E1-50B2-468B-923C-F0AE9F81F294}"/>
              </a:ext>
            </a:extLst>
          </p:cNvPr>
          <p:cNvSpPr txBox="1"/>
          <p:nvPr/>
        </p:nvSpPr>
        <p:spPr>
          <a:xfrm>
            <a:off x="736102" y="2312513"/>
            <a:ext cx="7043464" cy="467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0" i="0" dirty="0">
                <a:solidFill>
                  <a:srgbClr val="FFFFFF"/>
                </a:solidFill>
                <a:effectLst/>
                <a:latin typeface="Onest Regular" panose="020B0604020202020204" charset="-52"/>
              </a:rPr>
              <a:t>Юрий Леонидович Голуб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4A54F0-6C0E-66A1-F902-ED63A962132B}"/>
              </a:ext>
            </a:extLst>
          </p:cNvPr>
          <p:cNvSpPr txBox="1"/>
          <p:nvPr/>
        </p:nvSpPr>
        <p:spPr>
          <a:xfrm>
            <a:off x="709384" y="2867494"/>
            <a:ext cx="6167718" cy="418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2700"/>
              </a:lnSpc>
              <a:buNone/>
            </a:pPr>
            <a:r>
              <a:rPr lang="en-US" sz="1800" dirty="0" err="1">
                <a:solidFill>
                  <a:schemeClr val="bg1"/>
                </a:solidFill>
                <a:latin typeface="Onest Medium" panose="020B0604020202020204" charset="-52"/>
                <a:ea typeface="Nobile" pitchFamily="34" charset="-122"/>
                <a:cs typeface="Nobile" pitchFamily="34" charset="-120"/>
              </a:rPr>
              <a:t>Телефон</a:t>
            </a:r>
            <a:r>
              <a:rPr lang="ru-RU" sz="1800" dirty="0">
                <a:solidFill>
                  <a:schemeClr val="bg1"/>
                </a:solidFill>
                <a:latin typeface="Onest Medium" panose="020B0604020202020204" charset="-52"/>
                <a:ea typeface="Nobile" pitchFamily="34" charset="-122"/>
                <a:cs typeface="Nobile" pitchFamily="34" charset="-12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Onest Medium" panose="020B0604020202020204" charset="-52"/>
                <a:ea typeface="Nobile" pitchFamily="34" charset="-122"/>
                <a:cs typeface="Nobile" pitchFamily="34" charset="-120"/>
              </a:rPr>
              <a:t>: +7</a:t>
            </a:r>
            <a:r>
              <a:rPr lang="ru-RU" sz="1800" dirty="0">
                <a:solidFill>
                  <a:schemeClr val="bg1"/>
                </a:solidFill>
                <a:latin typeface="Onest Medium" panose="020B0604020202020204" charset="-52"/>
                <a:ea typeface="Nobile" pitchFamily="34" charset="-122"/>
                <a:cs typeface="Nobile" pitchFamily="34" charset="-120"/>
              </a:rPr>
              <a:t>(</a:t>
            </a:r>
            <a:r>
              <a:rPr lang="en-US" sz="1800" dirty="0">
                <a:solidFill>
                  <a:schemeClr val="bg1"/>
                </a:solidFill>
                <a:latin typeface="Onest Medium" panose="020B0604020202020204" charset="-52"/>
                <a:ea typeface="Nobile" pitchFamily="34" charset="-122"/>
                <a:cs typeface="Nobile" pitchFamily="34" charset="-120"/>
              </a:rPr>
              <a:t>923</a:t>
            </a:r>
            <a:r>
              <a:rPr lang="ru-RU" sz="1800" dirty="0">
                <a:solidFill>
                  <a:schemeClr val="bg1"/>
                </a:solidFill>
                <a:latin typeface="Onest Medium" panose="020B0604020202020204" charset="-52"/>
                <a:ea typeface="Nobile" pitchFamily="34" charset="-122"/>
                <a:cs typeface="Nobile" pitchFamily="34" charset="-120"/>
              </a:rPr>
              <a:t>)</a:t>
            </a:r>
            <a:r>
              <a:rPr lang="en-US" sz="1800" dirty="0">
                <a:solidFill>
                  <a:schemeClr val="bg1"/>
                </a:solidFill>
                <a:latin typeface="Onest Medium" panose="020B0604020202020204" charset="-52"/>
                <a:ea typeface="Nobile" pitchFamily="34" charset="-122"/>
                <a:cs typeface="Nobile" pitchFamily="34" charset="-120"/>
              </a:rPr>
              <a:t>277</a:t>
            </a:r>
            <a:r>
              <a:rPr lang="ru-RU" sz="1800" dirty="0">
                <a:solidFill>
                  <a:schemeClr val="bg1"/>
                </a:solidFill>
                <a:latin typeface="Onest Medium" panose="020B0604020202020204" charset="-52"/>
                <a:ea typeface="Nobile" pitchFamily="34" charset="-122"/>
                <a:cs typeface="Nobile" pitchFamily="34" charset="-120"/>
              </a:rPr>
              <a:t>-</a:t>
            </a:r>
            <a:r>
              <a:rPr lang="en-US" sz="1800" dirty="0">
                <a:solidFill>
                  <a:schemeClr val="bg1"/>
                </a:solidFill>
                <a:latin typeface="Onest Medium" panose="020B0604020202020204" charset="-52"/>
                <a:ea typeface="Nobile" pitchFamily="34" charset="-122"/>
                <a:cs typeface="Nobile" pitchFamily="34" charset="-120"/>
              </a:rPr>
              <a:t>70</a:t>
            </a:r>
            <a:r>
              <a:rPr lang="ru-RU" sz="1800" dirty="0">
                <a:solidFill>
                  <a:schemeClr val="bg1"/>
                </a:solidFill>
                <a:latin typeface="Onest Medium" panose="020B0604020202020204" charset="-52"/>
                <a:ea typeface="Nobile" pitchFamily="34" charset="-122"/>
                <a:cs typeface="Nobile" pitchFamily="34" charset="-120"/>
              </a:rPr>
              <a:t>-</a:t>
            </a:r>
            <a:r>
              <a:rPr lang="en-US" sz="1800" dirty="0">
                <a:solidFill>
                  <a:schemeClr val="bg1"/>
                </a:solidFill>
                <a:latin typeface="Onest Medium" panose="020B0604020202020204" charset="-52"/>
                <a:ea typeface="Nobile" pitchFamily="34" charset="-122"/>
                <a:cs typeface="Nobile" pitchFamily="34" charset="-120"/>
              </a:rPr>
              <a:t>30</a:t>
            </a:r>
            <a:endParaRPr lang="en-US" sz="1800" dirty="0">
              <a:solidFill>
                <a:schemeClr val="bg1"/>
              </a:solidFill>
              <a:latin typeface="Onest Medium" panose="020B0604020202020204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D2A6CE-A31A-64F3-B8DF-732EDC622090}"/>
              </a:ext>
            </a:extLst>
          </p:cNvPr>
          <p:cNvSpPr txBox="1"/>
          <p:nvPr/>
        </p:nvSpPr>
        <p:spPr>
          <a:xfrm>
            <a:off x="709384" y="3408433"/>
            <a:ext cx="6167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nest Medium" panose="020B0604020202020204" charset="-52"/>
              </a:rPr>
              <a:t>E-mail:</a:t>
            </a:r>
            <a:r>
              <a:rPr lang="ru-RU" dirty="0">
                <a:solidFill>
                  <a:schemeClr val="bg1"/>
                </a:solidFill>
                <a:latin typeface="Onest Medium" panose="020B0604020202020204" charset="-52"/>
              </a:rPr>
              <a:t> </a:t>
            </a:r>
            <a:r>
              <a:rPr lang="en-US" dirty="0">
                <a:solidFill>
                  <a:schemeClr val="bg1"/>
                </a:solidFill>
                <a:latin typeface="Onest Medium" panose="020B0604020202020204" charset="-52"/>
              </a:rPr>
              <a:t>sib    les@rambler.ru</a:t>
            </a:r>
            <a:r>
              <a:rPr lang="ru-RU" dirty="0">
                <a:solidFill>
                  <a:schemeClr val="bg1"/>
                </a:solidFill>
                <a:latin typeface="Onest Medium" panose="020B0604020202020204" charset="-52"/>
              </a:rPr>
              <a:t>_</a:t>
            </a:r>
            <a:r>
              <a:rPr lang="en-US" dirty="0">
                <a:solidFill>
                  <a:schemeClr val="bg1"/>
                </a:solidFill>
                <a:latin typeface="Onest Medium" panose="020B0604020202020204" charset="-52"/>
              </a:rPr>
              <a:t>_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DDE306-70FA-1AE1-4FBB-CE4A7D351CDF}"/>
              </a:ext>
            </a:extLst>
          </p:cNvPr>
          <p:cNvSpPr txBox="1"/>
          <p:nvPr/>
        </p:nvSpPr>
        <p:spPr>
          <a:xfrm>
            <a:off x="706365" y="3900448"/>
            <a:ext cx="6167718" cy="418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2700"/>
              </a:lnSpc>
              <a:buNone/>
            </a:pPr>
            <a:r>
              <a:rPr lang="en-US" sz="1800" dirty="0">
                <a:solidFill>
                  <a:schemeClr val="bg1"/>
                </a:solidFill>
                <a:latin typeface="Onest Medium" panose="020B0604020202020204" charset="-52"/>
                <a:ea typeface="Nobile" pitchFamily="34" charset="-122"/>
                <a:cs typeface="Nobile" pitchFamily="34" charset="-120"/>
              </a:rPr>
              <a:t>Веб-сайт:24woodmarket.ru</a:t>
            </a:r>
            <a:endParaRPr lang="en-US" sz="1800" dirty="0">
              <a:solidFill>
                <a:schemeClr val="bg1"/>
              </a:solidFill>
              <a:latin typeface="Onest Medium" panose="020B0604020202020204" charset="-52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722F9AD6-3FA7-630B-2357-D0CE2452A4EE}"/>
              </a:ext>
            </a:extLst>
          </p:cNvPr>
          <p:cNvCxnSpPr/>
          <p:nvPr/>
        </p:nvCxnSpPr>
        <p:spPr>
          <a:xfrm>
            <a:off x="2253006" y="366702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FEA8D4E-8835-0D0F-0D05-BCB85AF64F2C}"/>
              </a:ext>
            </a:extLst>
          </p:cNvPr>
          <p:cNvCxnSpPr>
            <a:cxnSpLocks/>
          </p:cNvCxnSpPr>
          <p:nvPr/>
        </p:nvCxnSpPr>
        <p:spPr>
          <a:xfrm flipH="1" flipV="1">
            <a:off x="1970202" y="3685880"/>
            <a:ext cx="179109" cy="456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0EEB7C3-F4D2-7B4E-F58F-EE51FA438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349" y="1775012"/>
            <a:ext cx="3512909" cy="245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70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066800" y="3856891"/>
            <a:ext cx="1957754" cy="0"/>
          </a:xfrm>
          <a:prstGeom prst="line">
            <a:avLst/>
          </a:prstGeom>
          <a:ln w="19050">
            <a:solidFill>
              <a:srgbClr val="4532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884985" y="2098430"/>
            <a:ext cx="0" cy="3516923"/>
          </a:xfrm>
          <a:prstGeom prst="line">
            <a:avLst/>
          </a:prstGeom>
          <a:ln w="19050">
            <a:solidFill>
              <a:srgbClr val="4532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/>
          <p:nvPr/>
        </p:nvCxnSpPr>
        <p:spPr>
          <a:xfrm>
            <a:off x="3352800" y="2098430"/>
            <a:ext cx="0" cy="3516923"/>
          </a:xfrm>
          <a:prstGeom prst="line">
            <a:avLst/>
          </a:prstGeom>
          <a:ln w="19050">
            <a:solidFill>
              <a:srgbClr val="4532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/>
          <p:cNvCxnSpPr/>
          <p:nvPr/>
        </p:nvCxnSpPr>
        <p:spPr>
          <a:xfrm>
            <a:off x="8417169" y="2098430"/>
            <a:ext cx="0" cy="3516923"/>
          </a:xfrm>
          <a:prstGeom prst="line">
            <a:avLst/>
          </a:prstGeom>
          <a:ln w="19050">
            <a:solidFill>
              <a:srgbClr val="4532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>
            <a:off x="3622431" y="3856891"/>
            <a:ext cx="1957754" cy="0"/>
          </a:xfrm>
          <a:prstGeom prst="line">
            <a:avLst/>
          </a:prstGeom>
          <a:ln w="19050">
            <a:solidFill>
              <a:srgbClr val="4532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/>
          <p:cNvCxnSpPr/>
          <p:nvPr/>
        </p:nvCxnSpPr>
        <p:spPr>
          <a:xfrm>
            <a:off x="6154615" y="3856891"/>
            <a:ext cx="1957754" cy="0"/>
          </a:xfrm>
          <a:prstGeom prst="line">
            <a:avLst/>
          </a:prstGeom>
          <a:ln w="19050">
            <a:solidFill>
              <a:srgbClr val="4532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>
            <a:off x="8710246" y="3856891"/>
            <a:ext cx="1957754" cy="0"/>
          </a:xfrm>
          <a:prstGeom prst="line">
            <a:avLst/>
          </a:prstGeom>
          <a:ln w="19050">
            <a:solidFill>
              <a:srgbClr val="4532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1066800" y="2403231"/>
            <a:ext cx="1957754" cy="100818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Rounded Rectangle 263"/>
          <p:cNvSpPr/>
          <p:nvPr/>
        </p:nvSpPr>
        <p:spPr>
          <a:xfrm>
            <a:off x="3598983" y="2403231"/>
            <a:ext cx="1957754" cy="100818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Rounded Rectangle 264"/>
          <p:cNvSpPr/>
          <p:nvPr/>
        </p:nvSpPr>
        <p:spPr>
          <a:xfrm>
            <a:off x="6172198" y="2403231"/>
            <a:ext cx="1957754" cy="100818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Rounded Rectangle 265"/>
          <p:cNvSpPr/>
          <p:nvPr/>
        </p:nvSpPr>
        <p:spPr>
          <a:xfrm>
            <a:off x="8704381" y="2403231"/>
            <a:ext cx="1957754" cy="100818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Rounded Rectangle 266"/>
          <p:cNvSpPr/>
          <p:nvPr/>
        </p:nvSpPr>
        <p:spPr>
          <a:xfrm>
            <a:off x="1066800" y="4263845"/>
            <a:ext cx="1957754" cy="100818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Rounded Rectangle 267"/>
          <p:cNvSpPr/>
          <p:nvPr/>
        </p:nvSpPr>
        <p:spPr>
          <a:xfrm>
            <a:off x="3598983" y="4263845"/>
            <a:ext cx="1957754" cy="100818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Rounded Rectangle 268"/>
          <p:cNvSpPr/>
          <p:nvPr/>
        </p:nvSpPr>
        <p:spPr>
          <a:xfrm>
            <a:off x="6172198" y="4263845"/>
            <a:ext cx="1957754" cy="100818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Rounded Rectangle 269"/>
          <p:cNvSpPr/>
          <p:nvPr/>
        </p:nvSpPr>
        <p:spPr>
          <a:xfrm>
            <a:off x="8704381" y="4263845"/>
            <a:ext cx="1957754" cy="100818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 descr="Изображение выглядит как на открытом воздухе, окно, небо, имуще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593B07-445D-CB37-1D56-D844783E13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89" y="1156408"/>
            <a:ext cx="2442581" cy="2356451"/>
          </a:xfrm>
          <a:prstGeom prst="rect">
            <a:avLst/>
          </a:prstGeom>
        </p:spPr>
      </p:pic>
      <p:pic>
        <p:nvPicPr>
          <p:cNvPr id="10" name="Рисунок 9" descr="Изображение выглядит как на открытом воздухе, природа, небо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53AD8A-575E-5D6D-F092-A3A3F5829F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835" y="1156408"/>
            <a:ext cx="2206026" cy="235645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на открытом воздухе, снег, небо, зи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1AF7B8-F984-E7F7-0504-F9C3E7F5E6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109" y="1156409"/>
            <a:ext cx="2241198" cy="2360806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на открытом воздухе, снег, зима, замерза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BB7977-3A62-A0CB-934F-B7520FB100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107" y="1152055"/>
            <a:ext cx="2327995" cy="236080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троительство, в помещении, Луч, стально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99E255-FA94-273F-AF61-2266FC4B0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90" y="3961803"/>
            <a:ext cx="2508102" cy="23564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на открытом воздухе, пляж, небо, зи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138C9C-F041-C0BF-3F63-4BAAC063D4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74114" y="3986499"/>
            <a:ext cx="2369974" cy="2328002"/>
          </a:xfrm>
          <a:prstGeom prst="rect">
            <a:avLst/>
          </a:prstGeom>
        </p:spPr>
      </p:pic>
      <p:sp>
        <p:nvSpPr>
          <p:cNvPr id="28" name="Заголовок 27">
            <a:extLst>
              <a:ext uri="{FF2B5EF4-FFF2-40B4-BE49-F238E27FC236}">
                <a16:creationId xmlns:a16="http://schemas.microsoft.com/office/drawing/2014/main" id="{F0755E78-CBCF-35D9-085D-D3891B505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07" y="66480"/>
            <a:ext cx="10049428" cy="779463"/>
          </a:xfrm>
        </p:spPr>
        <p:txBody>
          <a:bodyPr/>
          <a:lstStyle/>
          <a:p>
            <a:r>
              <a:rPr lang="ru-RU" dirty="0">
                <a:solidFill>
                  <a:srgbClr val="453289"/>
                </a:solidFill>
                <a:latin typeface="RoadRadio"/>
              </a:rPr>
              <a:t>Фото проекта</a:t>
            </a:r>
          </a:p>
        </p:txBody>
      </p:sp>
      <p:pic>
        <p:nvPicPr>
          <p:cNvPr id="3" name="Рисунок 2" descr="Изображение выглядит как на открытом воздухе, небо, строительство, пиломатериал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E36EF-2D58-0943-5E39-F8949E17BA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2848" y="4037014"/>
            <a:ext cx="2356452" cy="2206027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стальной, Луч, в помещении, строитель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2296E49-8BBB-26CD-3FE3-67965E9694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032" y="3961801"/>
            <a:ext cx="2289062" cy="237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73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185504" y="-167256"/>
            <a:ext cx="9820992" cy="7924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3200" dirty="0">
                <a:solidFill>
                  <a:srgbClr val="453289"/>
                </a:solidFill>
                <a:latin typeface="Onest Regular" panose="020B0604020202020204" charset="-52"/>
              </a:rPr>
              <a:t>Территория реализации проекта</a:t>
            </a:r>
            <a:endParaRPr lang="en-US" sz="3200" dirty="0">
              <a:solidFill>
                <a:srgbClr val="453289"/>
              </a:solidFill>
              <a:latin typeface="Onest Regular" panose="020B0604020202020204" charset="-5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88404" y="476893"/>
            <a:ext cx="5215191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000" b="1" dirty="0" err="1">
                <a:solidFill>
                  <a:srgbClr val="45328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Красноярский</a:t>
            </a:r>
            <a:r>
              <a:rPr lang="en-US" sz="2000" b="1" dirty="0">
                <a:solidFill>
                  <a:srgbClr val="45328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 </a:t>
            </a:r>
            <a:r>
              <a:rPr lang="en-US" sz="2000" b="1" dirty="0" err="1">
                <a:solidFill>
                  <a:srgbClr val="45328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край</a:t>
            </a:r>
            <a:r>
              <a:rPr lang="en-US" sz="2000" b="1" dirty="0">
                <a:solidFill>
                  <a:srgbClr val="45328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 </a:t>
            </a:r>
            <a:r>
              <a:rPr lang="en-US" sz="2000" b="1" dirty="0" err="1">
                <a:solidFill>
                  <a:srgbClr val="45328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Богучанский</a:t>
            </a:r>
            <a:r>
              <a:rPr lang="en-US" sz="2000" b="1" dirty="0">
                <a:solidFill>
                  <a:srgbClr val="45328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 </a:t>
            </a:r>
            <a:r>
              <a:rPr lang="en-US" sz="2000" b="1" dirty="0" err="1">
                <a:solidFill>
                  <a:srgbClr val="45328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район</a:t>
            </a:r>
            <a:r>
              <a:rPr lang="en-US" sz="2000" b="1" dirty="0">
                <a:solidFill>
                  <a:srgbClr val="45328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 </a:t>
            </a:r>
            <a:r>
              <a:rPr lang="en-US" sz="2000" b="1" dirty="0" err="1">
                <a:solidFill>
                  <a:srgbClr val="45328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поселок</a:t>
            </a:r>
            <a:r>
              <a:rPr lang="en-US" sz="2000" b="1" dirty="0">
                <a:solidFill>
                  <a:srgbClr val="45328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 </a:t>
            </a:r>
            <a:r>
              <a:rPr lang="en-US" sz="2000" b="1" dirty="0" err="1">
                <a:solidFill>
                  <a:srgbClr val="453289"/>
                </a:solidFill>
                <a:latin typeface="Onest Regular" panose="020B0604020202020204" charset="-52"/>
                <a:ea typeface="Nobile" pitchFamily="34" charset="-122"/>
                <a:cs typeface="Nobile" pitchFamily="34" charset="-120"/>
              </a:rPr>
              <a:t>Пинчуга</a:t>
            </a:r>
            <a:endParaRPr lang="en-US" sz="2000" dirty="0">
              <a:solidFill>
                <a:srgbClr val="453289"/>
              </a:solidFill>
              <a:latin typeface="Onest Regular" panose="020B0604020202020204" charset="-5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83892" y="6049985"/>
            <a:ext cx="1957988" cy="365125"/>
          </a:xfrm>
        </p:spPr>
        <p:txBody>
          <a:bodyPr/>
          <a:lstStyle/>
          <a:p>
            <a:fld id="{CDCFD175-AA02-4F4B-BECD-AA50EDBC7B80}" type="slidenum">
              <a:rPr lang="en-US" smtClean="0">
                <a:solidFill>
                  <a:srgbClr val="F8FCF6"/>
                </a:solidFill>
                <a:latin typeface="Onest Medium" pitchFamily="2" charset="-52"/>
              </a:rPr>
              <a:t>3</a:t>
            </a:fld>
            <a:endParaRPr lang="en-US" dirty="0">
              <a:solidFill>
                <a:srgbClr val="F8FCF6"/>
              </a:solidFill>
              <a:latin typeface="Onest Medium" pitchFamily="2" charset="-52"/>
            </a:endParaRPr>
          </a:p>
        </p:txBody>
      </p:sp>
      <p:sp>
        <p:nvSpPr>
          <p:cNvPr id="53" name="Subtitle 2">
            <a:extLst>
              <a:ext uri="{FF2B5EF4-FFF2-40B4-BE49-F238E27FC236}">
                <a16:creationId xmlns:a16="http://schemas.microsoft.com/office/drawing/2014/main" id="{C179BB3E-80F3-4768-9BAE-4C12615FFC62}"/>
              </a:ext>
            </a:extLst>
          </p:cNvPr>
          <p:cNvSpPr txBox="1">
            <a:spLocks/>
          </p:cNvSpPr>
          <p:nvPr/>
        </p:nvSpPr>
        <p:spPr>
          <a:xfrm>
            <a:off x="1833173" y="1907035"/>
            <a:ext cx="1776802" cy="548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200" dirty="0">
                <a:solidFill>
                  <a:srgbClr val="F8FCF6"/>
                </a:solidFill>
                <a:latin typeface="+mj-lt"/>
              </a:rPr>
              <a:t>Фоновое фото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2D33A1-2C08-6B5D-5E35-B343FA0A6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3483"/>
            <a:ext cx="12192000" cy="586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81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10E1EDF-310A-40C3-94B4-0A70ADBDA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t>4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8764D3-4130-5E7D-BF7E-09DB0A36C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11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516CB-088E-770A-4264-4BA34C57D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7E8473-A3E5-BF7F-0B3B-3390A60083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DEA1EB-2F4E-BF5D-65C3-C562E34D39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139" y="1502415"/>
            <a:ext cx="10645530" cy="3093578"/>
          </a:xfrm>
        </p:spPr>
        <p:txBody>
          <a:bodyPr>
            <a:noAutofit/>
          </a:bodyPr>
          <a:lstStyle/>
          <a:p>
            <a:pPr algn="l"/>
            <a:r>
              <a:rPr lang="ru-RU" sz="5400" dirty="0">
                <a:solidFill>
                  <a:schemeClr val="bg1"/>
                </a:solidFill>
                <a:latin typeface="RoadRadio" panose="02000000000000000000" pitchFamily="50" charset="0"/>
                <a:ea typeface="Gadugi" panose="020B0502040204020203" pitchFamily="34" charset="0"/>
              </a:rPr>
              <a:t>Модернизация лесопильного завода в Богучанском районе Красноярского края</a:t>
            </a:r>
            <a:br>
              <a:rPr lang="en-US" sz="5400" dirty="0">
                <a:solidFill>
                  <a:schemeClr val="bg1"/>
                </a:solidFill>
                <a:latin typeface="RoadRadio" panose="02000000000000000000" pitchFamily="50" charset="0"/>
                <a:ea typeface="Gadugi" panose="020B0502040204020203" pitchFamily="34" charset="0"/>
              </a:rPr>
            </a:br>
            <a:br>
              <a:rPr lang="en-US" sz="4400" dirty="0">
                <a:solidFill>
                  <a:schemeClr val="bg1"/>
                </a:solidFill>
                <a:latin typeface="Acrom Medium" panose="00000600000000000000" pitchFamily="2" charset="-52"/>
                <a:ea typeface="Gadugi" panose="020B0502040204020203" pitchFamily="34" charset="0"/>
              </a:rPr>
            </a:br>
            <a:r>
              <a:rPr lang="ru-RU" sz="4400" b="0" dirty="0">
                <a:solidFill>
                  <a:schemeClr val="bg1"/>
                </a:solidFill>
                <a:latin typeface="Acrom Bold" panose="00000800000000000000" pitchFamily="2" charset="-52"/>
              </a:rPr>
              <a:t> </a:t>
            </a:r>
            <a:endParaRPr lang="en-US" sz="4400" b="0" dirty="0">
              <a:solidFill>
                <a:schemeClr val="bg1"/>
              </a:solidFill>
              <a:latin typeface="Acrom Bold" panose="00000800000000000000" pitchFamily="2" charset="-52"/>
            </a:endParaRP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A9D95728-314D-49D1-2957-01C9BD2C3062}"/>
              </a:ext>
            </a:extLst>
          </p:cNvPr>
          <p:cNvSpPr txBox="1">
            <a:spLocks/>
          </p:cNvSpPr>
          <p:nvPr/>
        </p:nvSpPr>
        <p:spPr>
          <a:xfrm>
            <a:off x="773236" y="3754518"/>
            <a:ext cx="6601785" cy="841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ru-RU" sz="1600" dirty="0">
                <a:solidFill>
                  <a:schemeClr val="bg1"/>
                </a:solidFill>
                <a:latin typeface="Onest Regular" pitchFamily="2" charset="-52"/>
              </a:rPr>
              <a:t>Выступающий:</a:t>
            </a:r>
          </a:p>
          <a:p>
            <a:pPr algn="l">
              <a:spcBef>
                <a:spcPts val="0"/>
              </a:spcBef>
            </a:pPr>
            <a:r>
              <a:rPr lang="ru-RU" sz="1600" dirty="0">
                <a:solidFill>
                  <a:srgbClr val="F8FCF6"/>
                </a:solidFill>
                <a:latin typeface="Onest Regular" pitchFamily="2" charset="-52"/>
              </a:rPr>
              <a:t>Голуб Юрий Леонидович – генеральный директор</a:t>
            </a:r>
            <a:endParaRPr lang="en-US" sz="1600" dirty="0">
              <a:solidFill>
                <a:srgbClr val="85CCDA"/>
              </a:solidFill>
              <a:latin typeface="Onest Regular" pitchFamily="2" charset="-52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DA63EE7-6697-3598-FA07-7A0C11BA3A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880" y="4344290"/>
            <a:ext cx="1890886" cy="17592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B190E3-9E36-FD8C-42AF-F8FBCA3601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E721030C-27E8-96E3-6050-9FF08DA277A3}"/>
              </a:ext>
            </a:extLst>
          </p:cNvPr>
          <p:cNvCxnSpPr/>
          <p:nvPr/>
        </p:nvCxnSpPr>
        <p:spPr>
          <a:xfrm>
            <a:off x="2877716" y="1175456"/>
            <a:ext cx="0" cy="6811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9DCB5C4-9D1E-F325-2174-EBF262E032CD}"/>
              </a:ext>
            </a:extLst>
          </p:cNvPr>
          <p:cNvSpPr txBox="1"/>
          <p:nvPr/>
        </p:nvSpPr>
        <p:spPr>
          <a:xfrm>
            <a:off x="2770143" y="1955871"/>
            <a:ext cx="44038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ТЕПЛЫЙ ЦЕХ МЕТАЛЛОКОНСТРУКЦИЙ 2000М2 №1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063EBF8A-CD4E-A0F1-3C19-69B93AAC66C7}"/>
              </a:ext>
            </a:extLst>
          </p:cNvPr>
          <p:cNvCxnSpPr/>
          <p:nvPr/>
        </p:nvCxnSpPr>
        <p:spPr>
          <a:xfrm>
            <a:off x="2103470" y="750208"/>
            <a:ext cx="0" cy="6811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087F58C-17F1-AB2F-5184-4EE6949D1252}"/>
              </a:ext>
            </a:extLst>
          </p:cNvPr>
          <p:cNvSpPr txBox="1"/>
          <p:nvPr/>
        </p:nvSpPr>
        <p:spPr>
          <a:xfrm>
            <a:off x="2711868" y="864348"/>
            <a:ext cx="68160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№2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CC37777-C864-3A24-53C6-80923691D2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695861">
            <a:off x="2557447" y="2139604"/>
            <a:ext cx="152605" cy="6301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19870CD-29BD-E58A-6255-CFD0E7ED66AC}"/>
              </a:ext>
            </a:extLst>
          </p:cNvPr>
          <p:cNvSpPr txBox="1"/>
          <p:nvPr/>
        </p:nvSpPr>
        <p:spPr>
          <a:xfrm>
            <a:off x="807144" y="2335530"/>
            <a:ext cx="73437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СУШИЛЬНЫЙ ДВОР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1D545524-0068-B83C-84DA-2F277CFF2AC3}"/>
              </a:ext>
            </a:extLst>
          </p:cNvPr>
          <p:cNvCxnSpPr/>
          <p:nvPr/>
        </p:nvCxnSpPr>
        <p:spPr>
          <a:xfrm>
            <a:off x="3475070" y="521229"/>
            <a:ext cx="0" cy="6811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4808A75-7C28-0A56-A40B-6EEDB42D9069}"/>
              </a:ext>
            </a:extLst>
          </p:cNvPr>
          <p:cNvSpPr txBox="1"/>
          <p:nvPr/>
        </p:nvSpPr>
        <p:spPr>
          <a:xfrm>
            <a:off x="1541495" y="453456"/>
            <a:ext cx="8534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ГАРАЖНЫЕ БОКСЫ</a:t>
            </a: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D29AF2C8-3E6E-42CA-438A-39701D5FC952}"/>
              </a:ext>
            </a:extLst>
          </p:cNvPr>
          <p:cNvCxnSpPr/>
          <p:nvPr/>
        </p:nvCxnSpPr>
        <p:spPr>
          <a:xfrm>
            <a:off x="5527171" y="1158225"/>
            <a:ext cx="0" cy="6811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9CABD66-BE0A-FCE6-16DF-C2BF6421023D}"/>
              </a:ext>
            </a:extLst>
          </p:cNvPr>
          <p:cNvSpPr txBox="1"/>
          <p:nvPr/>
        </p:nvSpPr>
        <p:spPr>
          <a:xfrm>
            <a:off x="4669711" y="827361"/>
            <a:ext cx="8534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АДМИНИСТРАТИВНОЕ ЗДАНИЕ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09D845F4-875D-78E4-32E1-CDCC9F6DE334}"/>
              </a:ext>
            </a:extLst>
          </p:cNvPr>
          <p:cNvCxnSpPr>
            <a:cxnSpLocks/>
          </p:cNvCxnSpPr>
          <p:nvPr/>
        </p:nvCxnSpPr>
        <p:spPr>
          <a:xfrm>
            <a:off x="9239250" y="3049204"/>
            <a:ext cx="0" cy="10619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3BB24AF-F57B-C053-A9A3-DD4B8089A0BE}"/>
              </a:ext>
            </a:extLst>
          </p:cNvPr>
          <p:cNvSpPr txBox="1"/>
          <p:nvPr/>
        </p:nvSpPr>
        <p:spPr>
          <a:xfrm>
            <a:off x="8366966" y="2753739"/>
            <a:ext cx="8534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3 ЛЕНТОЧНЫХ ПОТОКА</a:t>
            </a:r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28953D39-BC0F-B2CD-46EA-409ED2A3F6B7}"/>
              </a:ext>
            </a:extLst>
          </p:cNvPr>
          <p:cNvCxnSpPr>
            <a:cxnSpLocks/>
          </p:cNvCxnSpPr>
          <p:nvPr/>
        </p:nvCxnSpPr>
        <p:spPr>
          <a:xfrm>
            <a:off x="893795" y="666672"/>
            <a:ext cx="0" cy="3883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571DBD1-784E-F50C-EDAA-806D5FC2C619}"/>
              </a:ext>
            </a:extLst>
          </p:cNvPr>
          <p:cNvSpPr txBox="1"/>
          <p:nvPr/>
        </p:nvSpPr>
        <p:spPr>
          <a:xfrm>
            <a:off x="704850" y="382730"/>
            <a:ext cx="8534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АЗС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88BE63C2-3233-79F3-82CD-3D0896381B20}"/>
              </a:ext>
            </a:extLst>
          </p:cNvPr>
          <p:cNvCxnSpPr/>
          <p:nvPr/>
        </p:nvCxnSpPr>
        <p:spPr>
          <a:xfrm>
            <a:off x="4338639" y="2235615"/>
            <a:ext cx="0" cy="6811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5EF476B-75EB-77F9-0FE0-F2AF6ED50C03}"/>
              </a:ext>
            </a:extLst>
          </p:cNvPr>
          <p:cNvSpPr txBox="1"/>
          <p:nvPr/>
        </p:nvSpPr>
        <p:spPr>
          <a:xfrm>
            <a:off x="2674332" y="260489"/>
            <a:ext cx="87106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СКЛАДСКИЕ ПОМЕЩЕНИЯ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AF0735AD-A75F-9DE8-7A95-025D450C31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7287" y="1822648"/>
            <a:ext cx="188992" cy="78035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123BCAC-E100-7851-5B03-CA06738FB1B2}"/>
              </a:ext>
            </a:extLst>
          </p:cNvPr>
          <p:cNvSpPr txBox="1"/>
          <p:nvPr/>
        </p:nvSpPr>
        <p:spPr>
          <a:xfrm>
            <a:off x="6345903" y="1525369"/>
            <a:ext cx="84867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FF0000"/>
                </a:solidFill>
              </a:rPr>
              <a:t>КОТЕЛЬНАЯ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BD3BBBF-F578-3C0F-546A-0446D3883E21}"/>
              </a:ext>
            </a:extLst>
          </p:cNvPr>
          <p:cNvSpPr txBox="1"/>
          <p:nvPr/>
        </p:nvSpPr>
        <p:spPr>
          <a:xfrm>
            <a:off x="8366966" y="4922952"/>
            <a:ext cx="37290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ПЛОЩАДКА ДЛЯ СКЛАДИРОВАНИЯ КРУГЛОГО ЛЕСА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D8538D31-E23A-613D-7583-6AC07B47D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177591">
            <a:off x="11052180" y="5070970"/>
            <a:ext cx="188992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61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6AA51D1-B487-CE85-AC7B-D2FAA2D94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t>6</a:t>
            </a:fld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5CAE6F-F882-09FF-B8EE-6EE09074C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14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BDAC4FC-73F5-F4D0-ABB7-747CDD303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t>7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FF0F20-BF87-5015-B239-0BE39BF44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696" y="1252539"/>
            <a:ext cx="10522608" cy="4352921"/>
          </a:xfrm>
          <a:prstGeom prst="rect">
            <a:avLst/>
          </a:prstGeom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E2CF8E8-D105-5F10-1DFF-2596F3FD66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9410023"/>
              </p:ext>
            </p:extLst>
          </p:nvPr>
        </p:nvGraphicFramePr>
        <p:xfrm>
          <a:off x="3219450" y="631825"/>
          <a:ext cx="5973763" cy="6157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069141" imgH="6290216" progId="Word.Document.12">
                  <p:embed/>
                </p:oleObj>
              </mc:Choice>
              <mc:Fallback>
                <p:oleObj name="Document" r:id="rId3" imgW="6069141" imgH="6290216" progId="Word.Document.12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5E2CF8E8-D105-5F10-1DFF-2596F3FD66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19450" y="631825"/>
                        <a:ext cx="5973763" cy="6157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C276001-3393-D69D-65FA-E2776F96D370}"/>
              </a:ext>
            </a:extLst>
          </p:cNvPr>
          <p:cNvSpPr txBox="1"/>
          <p:nvPr/>
        </p:nvSpPr>
        <p:spPr>
          <a:xfrm>
            <a:off x="3603739" y="124314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453289"/>
                </a:solidFill>
                <a:latin typeface="Onest Regular" panose="020B0604020202020204" charset="-52"/>
              </a:rPr>
              <a:t>Основные объекты лесопильного завода </a:t>
            </a:r>
          </a:p>
        </p:txBody>
      </p:sp>
    </p:spTree>
    <p:extLst>
      <p:ext uri="{BB962C8B-B14F-4D97-AF65-F5344CB8AC3E}">
        <p14:creationId xmlns:p14="http://schemas.microsoft.com/office/powerpoint/2010/main" val="1757937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33A8109-FFFF-9407-6BA7-23A242FEF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t>8</a:t>
            </a:fld>
            <a:endParaRPr lang="en-US"/>
          </a:p>
        </p:txBody>
      </p:sp>
      <p:pic>
        <p:nvPicPr>
          <p:cNvPr id="4" name="Рисунок 3" descr="Изображение выглядит как на открытом воздухе, небо, дерево, зи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61866E-F9F2-3CC3-3E19-EDBC70FF3A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60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297" y="667528"/>
            <a:ext cx="7945834" cy="779463"/>
          </a:xfrm>
        </p:spPr>
        <p:txBody>
          <a:bodyPr>
            <a:normAutofit fontScale="90000"/>
          </a:bodyPr>
          <a:lstStyle/>
          <a:p>
            <a:r>
              <a:rPr lang="ru-RU" b="0" dirty="0">
                <a:solidFill>
                  <a:srgbClr val="453289"/>
                </a:solidFill>
                <a:latin typeface="Onest Regular" panose="020B0604020202020204" charset="-52"/>
              </a:rPr>
              <a:t>Проект разделен на 3 этапа финансирования</a:t>
            </a:r>
            <a:endParaRPr lang="en-US" b="0" dirty="0">
              <a:solidFill>
                <a:srgbClr val="453289"/>
              </a:solidFill>
              <a:latin typeface="Onest Regular" panose="020B0604020202020204" charset="-52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20381" y="1808164"/>
            <a:ext cx="2341581" cy="3909976"/>
          </a:xfrm>
          <a:prstGeom prst="roundRect">
            <a:avLst>
              <a:gd name="adj" fmla="val 7607"/>
            </a:avLst>
          </a:prstGeom>
          <a:noFill/>
          <a:ln w="19050">
            <a:solidFill>
              <a:srgbClr val="45328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crom Light" panose="00000400000000000000" pitchFamily="2" charset="-52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41105" y="1808164"/>
            <a:ext cx="2281555" cy="3909976"/>
          </a:xfrm>
          <a:prstGeom prst="roundRect">
            <a:avLst>
              <a:gd name="adj" fmla="val 7154"/>
            </a:avLst>
          </a:prstGeom>
          <a:noFill/>
          <a:ln w="19050">
            <a:solidFill>
              <a:srgbClr val="45328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crom Light" panose="00000400000000000000" pitchFamily="2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2803" y="1982434"/>
            <a:ext cx="215673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453289"/>
                </a:solidFill>
                <a:latin typeface="Onest Regular" panose="020B0604020202020204" charset="-52"/>
              </a:rPr>
              <a:t>Этап 1</a:t>
            </a:r>
          </a:p>
          <a:p>
            <a:pPr algn="ctr"/>
            <a:endParaRPr lang="ru-RU" sz="1400" dirty="0">
              <a:solidFill>
                <a:srgbClr val="453289"/>
              </a:solidFill>
              <a:latin typeface="Onest Regular" panose="020B0604020202020204" charset="-52"/>
            </a:endParaRPr>
          </a:p>
          <a:p>
            <a:pPr algn="ctr"/>
            <a:r>
              <a:rPr lang="ru-RU" sz="1400" dirty="0">
                <a:solidFill>
                  <a:srgbClr val="453289"/>
                </a:solidFill>
                <a:latin typeface="Onest Regular" panose="020B0604020202020204" charset="-52"/>
              </a:rPr>
              <a:t>1.Восстановление сушильного двора, запуск цеха по производству профилированных изделий(коммерческое предложение прилагается)-15 000 000 рублей.</a:t>
            </a:r>
          </a:p>
          <a:p>
            <a:pPr algn="ctr"/>
            <a:r>
              <a:rPr lang="ru-RU" sz="1400" dirty="0">
                <a:solidFill>
                  <a:srgbClr val="453289"/>
                </a:solidFill>
                <a:latin typeface="Onest Regular" panose="020B0604020202020204" charset="-52"/>
              </a:rPr>
              <a:t>2.Закупка круглого леса для обеспечения бесперебойности производства-30 000 000 рублей. </a:t>
            </a:r>
            <a:endParaRPr lang="en-US" sz="1400" dirty="0">
              <a:solidFill>
                <a:srgbClr val="453289"/>
              </a:solidFill>
              <a:latin typeface="Onest Regular" panose="020B0604020202020204" charset="-52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95510A55-45E6-46FB-B016-D77FDB2A6B4E}"/>
              </a:ext>
            </a:extLst>
          </p:cNvPr>
          <p:cNvSpPr txBox="1">
            <a:spLocks/>
          </p:cNvSpPr>
          <p:nvPr/>
        </p:nvSpPr>
        <p:spPr>
          <a:xfrm>
            <a:off x="5996976" y="667528"/>
            <a:ext cx="4931945" cy="77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700" b="0" dirty="0">
              <a:solidFill>
                <a:srgbClr val="0B2E43"/>
              </a:solidFill>
              <a:latin typeface="Acrom Bold" panose="00000800000000000000" pitchFamily="2" charset="-52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C2005B6-C822-4BD0-95C5-0A9A2E78F224}"/>
              </a:ext>
            </a:extLst>
          </p:cNvPr>
          <p:cNvSpPr txBox="1"/>
          <p:nvPr/>
        </p:nvSpPr>
        <p:spPr>
          <a:xfrm>
            <a:off x="4043860" y="1965136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453289"/>
                </a:solidFill>
                <a:latin typeface="Onest Regular" panose="020B0604020202020204" charset="-52"/>
              </a:rPr>
              <a:t>Этап 2</a:t>
            </a:r>
            <a:endParaRPr lang="en-US" dirty="0">
              <a:solidFill>
                <a:srgbClr val="453289"/>
              </a:solidFill>
              <a:latin typeface="Onest Regular" panose="020B0604020202020204" charset="-52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DB32BAC-7CD3-4D73-B4EF-C11D1A4585A5}"/>
              </a:ext>
            </a:extLst>
          </p:cNvPr>
          <p:cNvSpPr txBox="1"/>
          <p:nvPr/>
        </p:nvSpPr>
        <p:spPr>
          <a:xfrm>
            <a:off x="6243725" y="2149802"/>
            <a:ext cx="1628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rgbClr val="F8FCF6"/>
                </a:solidFill>
                <a:latin typeface="Acrom Bold" panose="00000800000000000000" pitchFamily="2" charset="-52"/>
              </a:rPr>
              <a:t>Предложение 1</a:t>
            </a:r>
            <a:endParaRPr lang="en-US" sz="1400" dirty="0">
              <a:solidFill>
                <a:srgbClr val="F8FCF6"/>
              </a:solidFill>
              <a:latin typeface="Acrom Bold" panose="00000800000000000000" pitchFamily="2" charset="-52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32683C2-1FD5-4EE7-A411-34CE70232512}"/>
              </a:ext>
            </a:extLst>
          </p:cNvPr>
          <p:cNvSpPr txBox="1"/>
          <p:nvPr/>
        </p:nvSpPr>
        <p:spPr>
          <a:xfrm>
            <a:off x="8944862" y="2156479"/>
            <a:ext cx="1662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rgbClr val="F8FCF6"/>
                </a:solidFill>
                <a:latin typeface="Acrom Bold" panose="00000800000000000000" pitchFamily="2" charset="-52"/>
              </a:rPr>
              <a:t>Предложение 2</a:t>
            </a:r>
            <a:endParaRPr lang="en-US" sz="1400" dirty="0">
              <a:solidFill>
                <a:srgbClr val="F8FCF6"/>
              </a:solidFill>
              <a:latin typeface="Acrom Bold" panose="00000800000000000000" pitchFamily="2" charset="-52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B17385F-E7E3-4183-A158-0D86737FB50C}"/>
              </a:ext>
            </a:extLst>
          </p:cNvPr>
          <p:cNvSpPr txBox="1"/>
          <p:nvPr/>
        </p:nvSpPr>
        <p:spPr>
          <a:xfrm>
            <a:off x="3615824" y="2256589"/>
            <a:ext cx="192211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53289"/>
                </a:solidFill>
                <a:latin typeface="Onest Regular" panose="020B0604020202020204" charset="-52"/>
              </a:rPr>
              <a:t>1.Приобретение и установка линии дискового пиления для переработки 4500м3 в месяц по входу (коммерческое предложение прилагается)-25 000 000 рублей.</a:t>
            </a:r>
          </a:p>
          <a:p>
            <a:pPr algn="ctr"/>
            <a:r>
              <a:rPr lang="ru-RU" sz="1400" dirty="0">
                <a:solidFill>
                  <a:srgbClr val="453289"/>
                </a:solidFill>
                <a:latin typeface="Onest Regular" panose="020B0604020202020204" charset="-52"/>
              </a:rPr>
              <a:t>2.Закупка круглого леса для обеспечения бесперебойности производства-45 000 000 рублей</a:t>
            </a:r>
            <a:r>
              <a:rPr lang="ru-RU" sz="1400" dirty="0">
                <a:solidFill>
                  <a:srgbClr val="453289"/>
                </a:solidFill>
                <a:latin typeface="RoadRadio" panose="02000000000000000000" pitchFamily="50" charset="0"/>
              </a:rPr>
              <a:t>. </a:t>
            </a:r>
            <a:endParaRPr lang="en-US" sz="1400" dirty="0">
              <a:solidFill>
                <a:srgbClr val="453289"/>
              </a:solidFill>
              <a:latin typeface="RoadRadio" panose="02000000000000000000" pitchFamily="50" charset="0"/>
            </a:endParaRPr>
          </a:p>
        </p:txBody>
      </p:sp>
      <p:pic>
        <p:nvPicPr>
          <p:cNvPr id="5" name="Рисунок 4" descr="Пейзаж леса со сплошной заливкой">
            <a:extLst>
              <a:ext uri="{FF2B5EF4-FFF2-40B4-BE49-F238E27FC236}">
                <a16:creationId xmlns:a16="http://schemas.microsoft.com/office/drawing/2014/main" id="{1B0884CE-6B18-B478-3C27-5C675930F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54604" y="-72558"/>
            <a:ext cx="2335445" cy="23354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7869F5-76E5-D799-9AFB-5AB70B30E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801" y="1808164"/>
            <a:ext cx="2335444" cy="39261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1A938E-1448-FBA6-1862-0A57BA9838D7}"/>
              </a:ext>
            </a:extLst>
          </p:cNvPr>
          <p:cNvSpPr txBox="1"/>
          <p:nvPr/>
        </p:nvSpPr>
        <p:spPr>
          <a:xfrm>
            <a:off x="6046995" y="1994065"/>
            <a:ext cx="2225057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53289"/>
                </a:solidFill>
                <a:effectLst/>
                <a:uLnTx/>
                <a:uFillTx/>
                <a:latin typeface="Onest Regular" panose="020B0604020202020204" charset="-52"/>
              </a:rPr>
              <a:t>Этап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53289"/>
              </a:solidFill>
              <a:effectLst/>
              <a:uLnTx/>
              <a:uFillTx/>
              <a:latin typeface="Onest Regular" panose="020B0604020202020204" charset="-5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53289"/>
                </a:solidFill>
                <a:effectLst/>
                <a:uLnTx/>
                <a:uFillTx/>
                <a:latin typeface="Onest Regular" panose="020B0604020202020204" charset="-52"/>
              </a:rPr>
              <a:t>1. Покупка оборудования для пропитки древесины, изготовлению шпал, мостового и переводного бруса (коммерческое предложение прилагается)-20 000 000 рублей.</a:t>
            </a:r>
          </a:p>
        </p:txBody>
      </p:sp>
    </p:spTree>
    <p:extLst>
      <p:ext uri="{BB962C8B-B14F-4D97-AF65-F5344CB8AC3E}">
        <p14:creationId xmlns:p14="http://schemas.microsoft.com/office/powerpoint/2010/main" val="3612588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ustom 6">
      <a:majorFont>
        <a:latin typeface="Domine"/>
        <a:ea typeface=""/>
        <a:cs typeface=""/>
      </a:majorFont>
      <a:minorFont>
        <a:latin typeface="Gadug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18283</TotalTime>
  <Words>787</Words>
  <Application>Microsoft Office PowerPoint</Application>
  <PresentationFormat>Широкоэкранный</PresentationFormat>
  <Paragraphs>172</Paragraphs>
  <Slides>24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9" baseType="lpstr">
      <vt:lpstr>RoadRadio</vt:lpstr>
      <vt:lpstr>Calibri</vt:lpstr>
      <vt:lpstr>Nobile</vt:lpstr>
      <vt:lpstr>Times New Roman</vt:lpstr>
      <vt:lpstr>Fraunces Extra Bold</vt:lpstr>
      <vt:lpstr>Onest Regular</vt:lpstr>
      <vt:lpstr>Onest Medium</vt:lpstr>
      <vt:lpstr>Gadugi</vt:lpstr>
      <vt:lpstr>Acrom Bold</vt:lpstr>
      <vt:lpstr>Acrom Light</vt:lpstr>
      <vt:lpstr>Arial</vt:lpstr>
      <vt:lpstr>Acrom Medium</vt:lpstr>
      <vt:lpstr>Domine</vt:lpstr>
      <vt:lpstr>Office Theme</vt:lpstr>
      <vt:lpstr>Document</vt:lpstr>
      <vt:lpstr>Модернизация лесопильного завода в Богучанском районе Красноярского края   </vt:lpstr>
      <vt:lpstr>О проекте</vt:lpstr>
      <vt:lpstr>Презентация PowerPoint</vt:lpstr>
      <vt:lpstr>Презентация PowerPoint</vt:lpstr>
      <vt:lpstr>Модернизация лесопильного завода в Богучанском районе Красноярского края   </vt:lpstr>
      <vt:lpstr>Презентация PowerPoint</vt:lpstr>
      <vt:lpstr>Презентация PowerPoint</vt:lpstr>
      <vt:lpstr>Презентация PowerPoint</vt:lpstr>
      <vt:lpstr>Проект разделен на 3 этапа финансирования</vt:lpstr>
      <vt:lpstr>Резюме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Ассортимент продукции проекта </vt:lpstr>
      <vt:lpstr>Презентация PowerPoint</vt:lpstr>
      <vt:lpstr>Презентация PowerPoint</vt:lpstr>
      <vt:lpstr>Презентация PowerPoint</vt:lpstr>
      <vt:lpstr>Презентация PowerPoint</vt:lpstr>
      <vt:lpstr>Гарантии для инвесторов</vt:lpstr>
      <vt:lpstr>Презентация PowerPoint</vt:lpstr>
      <vt:lpstr>Фото проекта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</dc:title>
  <dc:creator>Admin</dc:creator>
  <cp:lastModifiedBy>vladimir reus</cp:lastModifiedBy>
  <cp:revision>313</cp:revision>
  <cp:lastPrinted>2025-03-08T06:09:59Z</cp:lastPrinted>
  <dcterms:created xsi:type="dcterms:W3CDTF">2018-01-15T04:16:08Z</dcterms:created>
  <dcterms:modified xsi:type="dcterms:W3CDTF">2025-03-08T06:34:26Z</dcterms:modified>
</cp:coreProperties>
</file>