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7" r:id="rId2"/>
    <p:sldId id="270" r:id="rId3"/>
    <p:sldId id="258" r:id="rId4"/>
    <p:sldId id="260" r:id="rId5"/>
    <p:sldId id="268" r:id="rId6"/>
    <p:sldId id="261" r:id="rId7"/>
    <p:sldId id="267" r:id="rId8"/>
    <p:sldId id="269" r:id="rId9"/>
    <p:sldId id="265" r:id="rId10"/>
    <p:sldId id="264" r:id="rId11"/>
    <p:sldId id="259" r:id="rId12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DBD"/>
    <a:srgbClr val="ECECEC"/>
    <a:srgbClr val="97D361"/>
    <a:srgbClr val="A29C9C"/>
    <a:srgbClr val="949090"/>
    <a:srgbClr val="A19D9D"/>
    <a:srgbClr val="93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DAFDA-501E-419A-BEAE-CFA82F36F450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4820-1E0B-4612-9FC3-99CAD8BC0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67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4820-1E0B-4612-9FC3-99CAD8BC04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2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44820-1E0B-4612-9FC3-99CAD8BC04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9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DDCE4-0A71-9840-431B-63E738BB6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1974A2-1F3F-D1FA-57AC-D962882A6C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99058-9F0A-3735-9570-00D230D5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D5190-9122-E173-5165-6CD79420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AA3BF6-36FC-DE5F-72DB-9D25D3B8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207DF-B15E-06D8-8B11-636C5BF1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5385AC-E4D4-1311-1CCD-1E9A13258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FC697-998F-6F85-0A07-738B724E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02344-4D4A-7EB9-8EFA-E6646DB8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FED05E-6D4B-019B-C52B-4B11E278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52D1D6-EA2B-B584-0E25-85B185B96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819B6-AE60-F096-D034-222C53AB5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C3DC4-05A4-6516-3EA4-C044708F2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3D183-D763-253E-7161-09630206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1413E-7AD2-112C-2E32-3D33F85D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6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84F23-0EEB-7A78-C88F-5940A756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B8072-22A1-D8DE-B6AF-C29599B4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6DC1D4-DFF2-CCC4-1222-628A45578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A09A9F-DADB-CAD3-BA68-03B91C3D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3283F-4096-F1EC-6A57-272300D8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6C1D-07A6-A9DC-9EFF-A9AE69EF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59256-2B02-F334-E708-3335D131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9AD2B-133B-3BC4-3B41-0A45D9AC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1F824F-4B13-8815-8E55-D16D567B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0085BA-5875-942F-AA5E-61A8C22C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2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EABB8-616E-9DA9-ADEE-EE525EEA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1894-DFC9-26F4-C723-D16080D70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C4195A-CF27-9C5B-B699-11DE08E4C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7A1F9F-3596-82C5-7947-366961FC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D5E045-83DC-B5AE-549C-0CCAF5CF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AAD91-AAA9-E0DC-01B1-36A8BAF8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3AED9-0C9C-029A-01C9-35CC5D8D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2A6374-E0F6-3E77-FBDB-543A9D03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1B6618-2417-A6F0-894D-AEC26A55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52564C-658D-0284-41AC-F43DC7FC0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279978-0B0A-ECAB-E9B2-1B9E556A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F40303-7558-996E-55B5-4E489AF8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83B065-B468-27A9-AD47-1921801E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55DD8-34C6-390D-5CFE-86C1380F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E47BB-B272-4E38-3E4F-EA0EE13D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611BF2-F7F2-03A4-8CF7-C64ADC30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275646-FBBF-7E23-2EB2-3820AE6D5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C0FBC0-8EA4-34D8-4CE9-403A83C2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DFA9D3-7CD9-1511-D68E-C9BD58CD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E4E01A-6E39-D0FB-E6BA-FB1A48CB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461643-9828-84B1-174F-B57C6066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E90D7-93AD-15CE-1324-E8C8C8D6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FB5ABE-E8AF-A649-336A-334B2A52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6C8D26-01AC-8AB5-2B98-7331A42E2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2B6588-3BFE-33EE-66EA-67C1CACF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EF6080-790F-1D62-3AD5-CBEA92F9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67BC48-3D69-CAAA-6B22-B6B72E69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5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1BC1-1FB4-AA45-B3E1-A0A0924E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5F8874-AAE9-24FE-39E6-FE8380105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6C12B0-BBF1-DB12-D7C5-AD7D08B7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7373B0-8DFB-4047-380A-BC3C0219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68471D-A8BD-FBE4-1D18-E4262B524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369709-9CB9-66E4-0AA8-01BEFAC8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rgbClr val="BFBDBD">
                <a:alpha val="89804"/>
              </a:srgbClr>
            </a:gs>
            <a:gs pos="21000">
              <a:srgbClr val="ECECE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E9E8E-033C-CACE-EDD1-60A023385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EDB2AC-CD84-676F-86E5-8EE9F502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6BD36-3ECD-4965-911A-1DCE0BCD7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968D-B750-4473-A752-50770845C95D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BF91D-4098-2A1F-3B30-E7B80A509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5C305-E1BC-B47F-2E5B-9250ADC86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C3796-9B1D-4B49-9D18-D09FF76D2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8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D4129-0CB1-68B4-E399-2B049CEC5DDE}"/>
              </a:ext>
            </a:extLst>
          </p:cNvPr>
          <p:cNvSpPr txBox="1"/>
          <p:nvPr/>
        </p:nvSpPr>
        <p:spPr>
          <a:xfrm>
            <a:off x="613794" y="257453"/>
            <a:ext cx="1095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>
                  <a:outerShdw blurRad="203200" dist="50800" dir="5400000" algn="ctr" rotWithShape="0">
                    <a:srgbClr val="000000">
                      <a:alpha val="60000"/>
                    </a:srgbClr>
                  </a:outerShdw>
                  <a:reflection blurRad="6350" stA="12000" endPos="45500" dir="5400000" sy="-100000" algn="bl" rotWithShape="0"/>
                </a:effectLst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ПРОИЗВОДСТВО ЗАМОРОЖЕННЫХ ПОЛУФАБРИКАТОВ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7526C-D983-07FB-4761-969B37BC0ECD}"/>
              </a:ext>
            </a:extLst>
          </p:cNvPr>
          <p:cNvSpPr txBox="1"/>
          <p:nvPr/>
        </p:nvSpPr>
        <p:spPr>
          <a:xfrm>
            <a:off x="613794" y="5954216"/>
            <a:ext cx="1095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>
                  <a:outerShdw blurRad="203200" dist="50800" dir="5400000" algn="ctr" rotWithShape="0">
                    <a:srgbClr val="000000">
                      <a:alpha val="60000"/>
                    </a:srgbClr>
                  </a:outerShdw>
                  <a:reflection blurRad="6350" stA="12000" endPos="45500" dir="5400000" sy="-100000" algn="bl" rotWithShape="0"/>
                </a:effectLst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www.eshberi.ru</a:t>
            </a:r>
            <a:endParaRPr lang="ru-RU" sz="3600" b="1" dirty="0">
              <a:ln w="34925">
                <a:solidFill>
                  <a:schemeClr val="bg1">
                    <a:alpha val="25000"/>
                  </a:schemeClr>
                </a:solidFill>
              </a:ln>
              <a:effectLst>
                <a:outerShdw blurRad="203200" dist="50800" dir="5400000" algn="ctr" rotWithShape="0">
                  <a:srgbClr val="000000">
                    <a:alpha val="60000"/>
                  </a:srgbClr>
                </a:outerShdw>
                <a:reflection blurRad="6350" stA="12000" endPos="45500" dir="5400000" sy="-100000" algn="bl" rotWithShape="0"/>
              </a:effectLst>
              <a:latin typeface="Segoe UI Semilight" panose="020B0402040204020203" pitchFamily="34" charset="0"/>
              <a:ea typeface="Nirmala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C9C4F-CDB8-1849-E9FE-4FCE82C99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09" y="802198"/>
            <a:ext cx="6902982" cy="54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B02A37-9167-E361-528B-9BB65C2FA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" y="76201"/>
            <a:ext cx="2957452" cy="2205182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6862C6-7122-E3CF-EA45-EE1463C43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" y="2191535"/>
            <a:ext cx="2957452" cy="2404312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5DCAEB-03F5-800E-396B-FB78D9E61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9" y="4505999"/>
            <a:ext cx="2957452" cy="2275800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38715A-E129-D505-3E2D-42583027F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7494AA4-D6C8-AF9B-189F-A0790786AFD4}"/>
              </a:ext>
            </a:extLst>
          </p:cNvPr>
          <p:cNvSpPr txBox="1">
            <a:spLocks/>
          </p:cNvSpPr>
          <p:nvPr/>
        </p:nvSpPr>
        <p:spPr>
          <a:xfrm>
            <a:off x="3397006" y="486612"/>
            <a:ext cx="4636655" cy="15040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ООО «ЕшьБери» представлены и в весовом формате для продажи в ОПТ, </a:t>
            </a:r>
            <a:r>
              <a:rPr lang="ru-RU" sz="2000" b="1" dirty="0" err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HoReCa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Локальные сети. </a:t>
            </a:r>
            <a:endParaRPr lang="ru-RU" sz="20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FED7CFC-F894-9110-BC1E-1EEDE5F9E72D}"/>
              </a:ext>
            </a:extLst>
          </p:cNvPr>
          <p:cNvSpPr txBox="1">
            <a:spLocks/>
          </p:cNvSpPr>
          <p:nvPr/>
        </p:nvSpPr>
        <p:spPr>
          <a:xfrm>
            <a:off x="3397006" y="2836249"/>
            <a:ext cx="4636655" cy="4403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ГОФРОКОРОБ</a:t>
            </a:r>
            <a:endParaRPr lang="ru-RU" sz="20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6DEFB2E-895A-BFAF-E3A9-7F5A00EB0D9C}"/>
              </a:ext>
            </a:extLst>
          </p:cNvPr>
          <p:cNvSpPr txBox="1">
            <a:spLocks/>
          </p:cNvSpPr>
          <p:nvPr/>
        </p:nvSpPr>
        <p:spPr>
          <a:xfrm>
            <a:off x="3397006" y="2191535"/>
            <a:ext cx="4636655" cy="4403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ПОЛИЭТИЛЕНОВЫЙ ВКЛАДЫШ</a:t>
            </a:r>
            <a:endParaRPr lang="ru-RU" sz="20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6387A93-0006-CF30-D93B-90E6CAD302DA}"/>
              </a:ext>
            </a:extLst>
          </p:cNvPr>
          <p:cNvSpPr txBox="1">
            <a:spLocks/>
          </p:cNvSpPr>
          <p:nvPr/>
        </p:nvSpPr>
        <p:spPr>
          <a:xfrm>
            <a:off x="3397006" y="3581447"/>
            <a:ext cx="4636655" cy="4403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КОРОБ 5 КГ</a:t>
            </a:r>
            <a:endParaRPr lang="ru-RU" sz="20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0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E654FC-1839-0217-030B-7C7950A41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B7C7874-40AF-F402-5324-28DA00CB8B68}"/>
              </a:ext>
            </a:extLst>
          </p:cNvPr>
          <p:cNvSpPr txBox="1">
            <a:spLocks/>
          </p:cNvSpPr>
          <p:nvPr/>
        </p:nvSpPr>
        <p:spPr>
          <a:xfrm>
            <a:off x="333712" y="2296863"/>
            <a:ext cx="11321373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Благодарим Вас за внимание, к нашему предприятию.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Надеемся на стабильные партнерские отношения!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F746A7-B265-3D49-ECEF-776D6B2C03B5}"/>
              </a:ext>
            </a:extLst>
          </p:cNvPr>
          <p:cNvSpPr txBox="1">
            <a:spLocks/>
          </p:cNvSpPr>
          <p:nvPr/>
        </p:nvSpPr>
        <p:spPr>
          <a:xfrm>
            <a:off x="3105931" y="3314641"/>
            <a:ext cx="8650755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«ЕшьБери»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продаж: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7-(911) 118-85-84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www.eshberi.ru</a:t>
            </a:r>
            <a:endParaRPr lang="ru-RU" sz="2000" b="1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8F0297-C319-175A-07F5-260D8228E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579263"/>
            <a:ext cx="1272467" cy="12903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037D41-5942-30A8-6B2C-1CE5B232F4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94" y="4578532"/>
            <a:ext cx="495119" cy="4103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876209-418B-51C8-329E-39C581113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56" y="4578531"/>
            <a:ext cx="422638" cy="4103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CAFFAA-9901-3E05-7B72-043BF5FED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37" y="4568553"/>
            <a:ext cx="495119" cy="4203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00570A8-239E-D673-83B2-B518F04FB4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5574" y="5019278"/>
            <a:ext cx="410357" cy="4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23F7D-0B3C-6A71-DC7A-0B3B0DEDD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43" y="1553901"/>
            <a:ext cx="11490468" cy="3750197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Уникальность продукции заключается в том, что наши </a:t>
            </a:r>
            <a:r>
              <a:rPr lang="ko-KR" altLang="en-US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ㅤㅤㅤㅤㅤㅤ</a:t>
            </a:r>
            <a:r>
              <a:rPr lang="ru-RU" altLang="ko-KR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полностью соответствуют представлению потребителя </a:t>
            </a:r>
            <a:r>
              <a:rPr lang="ko-KR" altLang="en-US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ㅤㅤㅤㅤㅤㅤㅤㅤㅤ</a:t>
            </a:r>
            <a:r>
              <a:rPr lang="ru-RU" altLang="ko-KR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традиционных домашних пельменях, вкус которых мы знаем и </a:t>
            </a:r>
            <a:r>
              <a:rPr lang="ko-KR" altLang="en-US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ㅤㅤㅤㅤㅤ</a:t>
            </a:r>
            <a:r>
              <a:rPr lang="ru-RU" altLang="ko-KR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помним из детства. При заморозке готовой продукции используется </a:t>
            </a:r>
            <a:r>
              <a:rPr lang="ko-KR" altLang="en-US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</a:t>
            </a:r>
            <a:r>
              <a:rPr lang="ru-RU" altLang="ko-KR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ko-KR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мгновенной «шоковой» заморозки. Благодаря данному </a:t>
            </a:r>
            <a:r>
              <a:rPr lang="ko-KR" altLang="en-US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ㅤㅤㅤㅤㅤ</a:t>
            </a:r>
            <a:r>
              <a:rPr lang="ru-RU" altLang="ko-KR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методу сохраняется до 97% всех полезных свойств продукта. </a:t>
            </a:r>
            <a:b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b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готовы принимать активное участие в продвижении нашей продукции, для этого бесплатно предоставляем пробники продукции ООО «ЕшьБери».</a:t>
            </a:r>
            <a:b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b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Приняв наше предложение, Вы сможете поднять качество реализуемых продуктов в Ваших магазинах на более высокий уровень. Благодаря гибкой политике нашей компании, индивидуальному подходу к каждому клиенту и бесплатной доставке Вы сможете выиграть в цене и увеличить свою прибыль</a:t>
            </a: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B885E0-EB5E-EA8B-C247-365D4EB68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6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1E4EED-F573-37A4-5369-1E05FFE7514F}"/>
              </a:ext>
            </a:extLst>
          </p:cNvPr>
          <p:cNvSpPr txBox="1"/>
          <p:nvPr/>
        </p:nvSpPr>
        <p:spPr>
          <a:xfrm>
            <a:off x="613794" y="257453"/>
            <a:ext cx="915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>
                  <a:outerShdw blurRad="203200" dist="50800" dir="5400000" algn="ctr" rotWithShape="0">
                    <a:srgbClr val="000000">
                      <a:alpha val="60000"/>
                    </a:srgbClr>
                  </a:outerShdw>
                  <a:reflection blurRad="6350" stA="12000" endPos="45500" dir="5400000" sy="-100000" algn="bl" rotWithShape="0"/>
                </a:effectLst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ПРИЕМУЩЕСТВО НАШЕГО ПРОДУКТА: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7FF1E3D8-7566-E680-68AF-DBD8AB5C2C35}"/>
              </a:ext>
            </a:extLst>
          </p:cNvPr>
          <p:cNvSpPr txBox="1">
            <a:spLocks/>
          </p:cNvSpPr>
          <p:nvPr/>
        </p:nvSpPr>
        <p:spPr>
          <a:xfrm>
            <a:off x="261027" y="984276"/>
            <a:ext cx="11321373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1.Качество и вкус.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Попробовав наш продукт, клиенты не остаются равнодушными и приобретают нашу продукцию.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44D1D65-0518-B528-90E0-398BF6A058C0}"/>
              </a:ext>
            </a:extLst>
          </p:cNvPr>
          <p:cNvSpPr txBox="1">
            <a:spLocks/>
          </p:cNvSpPr>
          <p:nvPr/>
        </p:nvSpPr>
        <p:spPr>
          <a:xfrm>
            <a:off x="261027" y="1712568"/>
            <a:ext cx="11321373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Оригинальная упаковка.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Упаковка нашей продукции подчеркивает натуральность и качество продукции, имея уникальную упаковку                     </a:t>
            </a:r>
            <a:r>
              <a:rPr lang="ko-KR" altLang="en-US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 </a:t>
            </a: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«Дой-Пак» с удобным «</a:t>
            </a:r>
            <a:r>
              <a:rPr lang="ru-RU" sz="1600" dirty="0" err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</a:t>
            </a: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Lock» замком.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9424414-81D8-C4F3-78C9-5B82DF5D169C}"/>
              </a:ext>
            </a:extLst>
          </p:cNvPr>
          <p:cNvSpPr txBox="1">
            <a:spLocks/>
          </p:cNvSpPr>
          <p:nvPr/>
        </p:nvSpPr>
        <p:spPr>
          <a:xfrm>
            <a:off x="261027" y="2695373"/>
            <a:ext cx="11321373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Лучшее мясо и ингредиенты.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- При производстве пельменей используем охлажденное мясо от фермерских хозяйств российских    </a:t>
            </a:r>
            <a:r>
              <a:rPr lang="ko-KR" altLang="en-US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</a:t>
            </a: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производителей.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E383D70-C076-45BC-235E-A178D8ECE3FF}"/>
              </a:ext>
            </a:extLst>
          </p:cNvPr>
          <p:cNvSpPr txBox="1">
            <a:spLocks/>
          </p:cNvSpPr>
          <p:nvPr/>
        </p:nvSpPr>
        <p:spPr>
          <a:xfrm>
            <a:off x="261027" y="3642894"/>
            <a:ext cx="11321373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Безупречный состав.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- Наши пельмени приготовлены из натуральных ингредиентов без использования искусственных добавок и    </a:t>
            </a:r>
            <a:r>
              <a:rPr lang="ko-KR" altLang="en-US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</a:t>
            </a: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консервантов. При прочтении состава даже у самого требовательного покупателя не возникает вопросов.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B492578-61C6-A527-AE8B-7738749DAF87}"/>
              </a:ext>
            </a:extLst>
          </p:cNvPr>
          <p:cNvSpPr txBox="1">
            <a:spLocks/>
          </p:cNvSpPr>
          <p:nvPr/>
        </p:nvSpPr>
        <p:spPr>
          <a:xfrm>
            <a:off x="261027" y="4654043"/>
            <a:ext cx="11321373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5. Многоступенчатый контроль и безопасность производства.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- Гарантируем стабильное качество от поставки к поставке. Продукция соответствуем всем требованиям, </a:t>
            </a:r>
            <a:r>
              <a:rPr lang="ko-KR" altLang="en-US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</a:t>
            </a: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нормам и стандартам РФ, таможенного союза и EAC.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02B43CF-0C5A-F115-36D3-89624EBD6D40}"/>
              </a:ext>
            </a:extLst>
          </p:cNvPr>
          <p:cNvSpPr txBox="1">
            <a:spLocks/>
          </p:cNvSpPr>
          <p:nvPr/>
        </p:nvSpPr>
        <p:spPr>
          <a:xfrm>
            <a:off x="261027" y="5665193"/>
            <a:ext cx="11321373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6.Конкурентоспособная цена.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- Стоимость нашей продукции доступна для широкого круга потребителей, при этом качество реализуемой </a:t>
            </a:r>
            <a:r>
              <a:rPr lang="ko-KR" altLang="en-US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ㅤㅤㅤㅤㅤ</a:t>
            </a:r>
            <a:r>
              <a:rPr lang="ru-RU" sz="16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 – высокое для данного сегмента.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6FE7B3F-B5A5-6B67-2054-30AED5EB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3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D3D560-7D62-02D0-68EF-DF02097C4FF8}"/>
              </a:ext>
            </a:extLst>
          </p:cNvPr>
          <p:cNvSpPr txBox="1"/>
          <p:nvPr/>
        </p:nvSpPr>
        <p:spPr>
          <a:xfrm>
            <a:off x="5754255" y="257453"/>
            <a:ext cx="506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effectLst>
                  <a:outerShdw blurRad="203200" dist="50800" dir="5400000" algn="ctr" rotWithShape="0">
                    <a:srgbClr val="000000">
                      <a:alpha val="60000"/>
                    </a:srgbClr>
                  </a:outerShdw>
                  <a:reflection blurRad="6350" stA="12000" endPos="45500" dir="5400000" sy="-100000" algn="bl" rotWithShape="0"/>
                </a:effectLst>
                <a:latin typeface="Segoe UI Semilight" panose="020B0402040204020203" pitchFamily="34" charset="0"/>
                <a:ea typeface="Nirmala UI Semilight" panose="020B0402040204020203" pitchFamily="34" charset="0"/>
                <a:cs typeface="Segoe UI Semilight" panose="020B0402040204020203" pitchFamily="34" charset="0"/>
              </a:rPr>
              <a:t>ВИД УПАКОВКИ: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42B20C6-7060-116B-812D-5B1221AF17DF}"/>
              </a:ext>
            </a:extLst>
          </p:cNvPr>
          <p:cNvSpPr txBox="1">
            <a:spLocks/>
          </p:cNvSpPr>
          <p:nvPr/>
        </p:nvSpPr>
        <p:spPr>
          <a:xfrm>
            <a:off x="6096000" y="984276"/>
            <a:ext cx="5768051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«</a:t>
            </a:r>
            <a:r>
              <a:rPr lang="ru-RU" sz="1800" b="1" dirty="0" err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Doypack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 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особая гибкая </a:t>
            </a:r>
            <a:r>
              <a:rPr lang="ko-KR" altLang="en-US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</a:t>
            </a:r>
            <a:r>
              <a:rPr lang="ru-RU" altLang="ko-KR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ko-KR" altLang="en-US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</a:t>
            </a:r>
            <a:r>
              <a:rPr lang="ru-RU" altLang="ko-KR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герметичная упаковка, </a:t>
            </a:r>
            <a:r>
              <a:rPr lang="ko-KR" altLang="en-US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ㅤㅤㅤㅤㅤ</a:t>
            </a:r>
            <a:r>
              <a:rPr lang="ru-RU" altLang="ko-KR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представляющей собой плотный </a:t>
            </a:r>
            <a:r>
              <a:rPr lang="ko-KR" altLang="en-US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</a:t>
            </a:r>
            <a:r>
              <a:rPr lang="ru-RU" altLang="ko-KR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пластиковый пакет с донышком из </a:t>
            </a:r>
            <a:r>
              <a:rPr lang="ko-KR" altLang="en-US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ㅤㅤㅤㅤㅤㅤ</a:t>
            </a:r>
            <a:r>
              <a:rPr lang="ru-RU" altLang="ko-KR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того же материала, что позволяет упаковке в наполненном виде стоять вертикально. Принципиальной особенностью дой-пак является </a:t>
            </a:r>
            <a:r>
              <a:rPr lang="ru-RU" sz="1800" dirty="0" err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многошовная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конструкция с гибким дном.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608C021-CB3B-984E-F3D9-CF47A79BC334}"/>
              </a:ext>
            </a:extLst>
          </p:cNvPr>
          <p:cNvSpPr txBox="1">
            <a:spLocks/>
          </p:cNvSpPr>
          <p:nvPr/>
        </p:nvSpPr>
        <p:spPr>
          <a:xfrm>
            <a:off x="4490977" y="3510357"/>
            <a:ext cx="7373074" cy="1100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ko-KR" altLang="en-US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ㅤ</a:t>
            </a:r>
            <a:r>
              <a:rPr lang="ru-RU" altLang="ko-KR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«</a:t>
            </a:r>
            <a:r>
              <a:rPr lang="ru-RU" sz="1800" b="1" dirty="0" err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Zip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Lock» - 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застежка в верхней части                пакета из двух герметично соединяющихся и разъединяющихся полипропиленовых полос. Данная особенность позволяет открывать и закрывать пакеты многократно, при этом сохранять свою герметичность.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E66B377-09B2-0D36-B533-24AE99CEE0E5}"/>
              </a:ext>
            </a:extLst>
          </p:cNvPr>
          <p:cNvSpPr txBox="1">
            <a:spLocks/>
          </p:cNvSpPr>
          <p:nvPr/>
        </p:nvSpPr>
        <p:spPr>
          <a:xfrm>
            <a:off x="4490977" y="5152529"/>
            <a:ext cx="7292051" cy="8309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Прозрачное окно в «</a:t>
            </a:r>
            <a:r>
              <a:rPr lang="ru-RU" sz="1800" b="1" dirty="0" err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Doypack</a:t>
            </a: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</a:t>
            </a:r>
            <a:r>
              <a:rPr lang="ru-RU" sz="18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покупатели видят содержимое и им легче принять решение о покупке. Виден цвет и качество продукта, не будет неприятных сюрпризов при открытии упаковки. То есть к такой упаковке намного больше доверия.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F95AD87-D8B5-7070-4E35-C7E867A3C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042A17-7086-1821-F0DE-552A38750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3" y="556938"/>
            <a:ext cx="3267708" cy="2998143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F988E5-B354-D31F-BB2C-0F859AD18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5">
            <a:off x="265921" y="486587"/>
            <a:ext cx="2480551" cy="3409548"/>
          </a:xfrm>
          <a:prstGeom prst="rect">
            <a:avLst/>
          </a:prstGeom>
          <a:noFill/>
          <a:effectLst>
            <a:outerShdw blurRad="127000" dist="889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D598A9-81D1-708A-3C07-3E416E8D3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48" y="3393225"/>
            <a:ext cx="2820249" cy="2676103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1160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00E59-5495-BE71-8162-725D309C3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19" y="162044"/>
            <a:ext cx="3646809" cy="3056847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FC7E7-599D-554E-48CD-614B1CD6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19" y="3639108"/>
            <a:ext cx="3646808" cy="3056847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BF0ED5-A5FC-BA81-32C3-65C2F7AB7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2C376-47E2-45EF-D72D-52BDE26E492B}"/>
              </a:ext>
            </a:extLst>
          </p:cNvPr>
          <p:cNvSpPr txBox="1">
            <a:spLocks/>
          </p:cNvSpPr>
          <p:nvPr/>
        </p:nvSpPr>
        <p:spPr>
          <a:xfrm>
            <a:off x="3923817" y="162043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СО СВИНИНОЙ И ЗЕЛЕНЬЮ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МЯСНЫЕ И МЯСОСОДЕРЖАЩИЕ ЗАМОРОЖЕННЫЕ В ТЕСТЕ                                                    и РУБЛЕНЫЕ.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2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2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2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ru-RU" sz="12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ГОДНОСТИ: 180 СУТОК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FF574D-36DC-A6DF-E21A-0215BEEF2401}"/>
              </a:ext>
            </a:extLst>
          </p:cNvPr>
          <p:cNvSpPr txBox="1">
            <a:spLocks/>
          </p:cNvSpPr>
          <p:nvPr/>
        </p:nvSpPr>
        <p:spPr>
          <a:xfrm>
            <a:off x="3923817" y="3639108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СО СВИНИНОЙ И ЗЕЛЕНЬЮ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МЯСНЫЕ И МЯСОСОДЕРЖАЩИЕ ЗАМОРОЖЕННЫЕ В ТЕСТЕ 		            и РУБЛЕНЫЕ.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FE99C67B-FBB7-F839-6D1E-024C9040C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73000"/>
              </p:ext>
            </p:extLst>
          </p:nvPr>
        </p:nvGraphicFramePr>
        <p:xfrm>
          <a:off x="3923817" y="2400692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16,7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1203,3/287,4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graphicFrame>
        <p:nvGraphicFramePr>
          <p:cNvPr id="13" name="Таблица 10">
            <a:extLst>
              <a:ext uri="{FF2B5EF4-FFF2-40B4-BE49-F238E27FC236}">
                <a16:creationId xmlns:a16="http://schemas.microsoft.com/office/drawing/2014/main" id="{095D8C3B-6BB0-3462-C9CA-F6BF4A910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14042"/>
              </p:ext>
            </p:extLst>
          </p:nvPr>
        </p:nvGraphicFramePr>
        <p:xfrm>
          <a:off x="3923817" y="5877757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12,1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14,1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22,8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1115,3/266,4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969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00E59-5495-BE71-8162-725D309C3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9" y="162044"/>
            <a:ext cx="3646809" cy="3056848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FC7E7-599D-554E-48CD-614B1CD6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9" y="3639108"/>
            <a:ext cx="3646809" cy="3056847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F4B2D5-0723-EBDB-F89D-6DA9ACF72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6C43B33-CDF3-BC3C-4D4C-6436286689CD}"/>
              </a:ext>
            </a:extLst>
          </p:cNvPr>
          <p:cNvSpPr txBox="1">
            <a:spLocks/>
          </p:cNvSpPr>
          <p:nvPr/>
        </p:nvSpPr>
        <p:spPr>
          <a:xfrm>
            <a:off x="3923815" y="162045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С КУРИЦЕЙ И СЛИВКАМИ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ИЗ СЕЛЬСКОХОЗЯЙСТВЕННОЙ ПТИЦЫ ЗАМОРОЖЕННЫЕ В ТЕСТЕ 		             и РУБЛЕНЫЕ.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5F1B848-0977-A74E-FBCF-D127FBA75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27473"/>
              </p:ext>
            </p:extLst>
          </p:nvPr>
        </p:nvGraphicFramePr>
        <p:xfrm>
          <a:off x="3923814" y="2400694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13,4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832,7/198,9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F614D3B5-B521-FAEF-4DC6-CA7732565B30}"/>
              </a:ext>
            </a:extLst>
          </p:cNvPr>
          <p:cNvSpPr txBox="1">
            <a:spLocks/>
          </p:cNvSpPr>
          <p:nvPr/>
        </p:nvSpPr>
        <p:spPr>
          <a:xfrm>
            <a:off x="3923814" y="3639107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С КУРИЦЕЙ И ЗЕЛЕНЬЮ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ИЗ СЕЛЬСКОХОЗЯЙСТВЕННОЙ ПТИЦЫ ЗАМОРОЖЕННЫЕ В ТЕСТЕ 		             и РУБЛЕНЫЕ.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ГОДНОСТИ: 180 СУТОК</a:t>
            </a:r>
            <a:endParaRPr kumimoji="0" lang="ru-RU" sz="1600" b="0" i="0" u="none" strike="noStrike" kern="1200" cap="none" spc="0" normalizeH="0" baseline="0" noProof="0" dirty="0">
              <a:ln w="34925">
                <a:solidFill>
                  <a:prstClr val="white">
                    <a:alpha val="25000"/>
                  </a:prstClr>
                </a:solidFill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AAD52BC-3F33-28AB-9F15-F7CE96585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228668"/>
              </p:ext>
            </p:extLst>
          </p:nvPr>
        </p:nvGraphicFramePr>
        <p:xfrm>
          <a:off x="3923814" y="5877756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13,1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826,6/197,4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4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00E59-5495-BE71-8162-725D309C3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19" y="162044"/>
            <a:ext cx="3646809" cy="3056848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FC7E7-599D-554E-48CD-614B1CD6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19" y="3639108"/>
            <a:ext cx="3646808" cy="3056847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8F97DD-939F-430E-0151-874DB92F8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3AFC345-8975-5FF6-2F3C-0B22CD14B5F9}"/>
              </a:ext>
            </a:extLst>
          </p:cNvPr>
          <p:cNvSpPr txBox="1">
            <a:spLocks/>
          </p:cNvSpPr>
          <p:nvPr/>
        </p:nvSpPr>
        <p:spPr>
          <a:xfrm>
            <a:off x="3923815" y="162045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С ИНДЕЙКОЙ И КУРИЦЕЙ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ИЗ СЕЛЬСКОХОЗЯЙСТВЕННОЙ ПТИЦЫ ЗАМОРОЖЕННЫЕ В ТЕСТЕ 		             и РУБЛЕНЫЕ.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2A8C421-91E4-BF0D-0668-16D5FA730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8707"/>
              </p:ext>
            </p:extLst>
          </p:nvPr>
        </p:nvGraphicFramePr>
        <p:xfrm>
          <a:off x="3923815" y="2400694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814,5/194,5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68340DF-8106-EEBE-05B7-1DBA2C6CD82F}"/>
              </a:ext>
            </a:extLst>
          </p:cNvPr>
          <p:cNvSpPr txBox="1">
            <a:spLocks/>
          </p:cNvSpPr>
          <p:nvPr/>
        </p:nvSpPr>
        <p:spPr>
          <a:xfrm>
            <a:off x="3923814" y="3639108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ДОМАШНИЕ СО СВИНИНОЙ И КУРИЦЕЙ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ИЗ СЕЛЬСКОХОЗЯЙСТВЕННОЙ ПТИЦЫ ЗАМОРОЖЕННЫЕ В ТЕСТЕ 		             и РУБЛЕНЫЕ.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F7C3508-08BC-E5FB-BEAE-404B4B972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97649"/>
              </p:ext>
            </p:extLst>
          </p:nvPr>
        </p:nvGraphicFramePr>
        <p:xfrm>
          <a:off x="3923815" y="5877757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12,2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12,4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22,2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1042,3/249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500E59-5495-BE71-8162-725D309C3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19" y="162044"/>
            <a:ext cx="3646809" cy="3056847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FC7E7-599D-554E-48CD-614B1CD6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58" y="3639108"/>
            <a:ext cx="3637129" cy="3056847"/>
          </a:xfrm>
          <a:prstGeom prst="rect">
            <a:avLst/>
          </a:prstGeom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9EF298-ADD3-8CDB-C6BE-945C0E791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BDE5A06-3F31-454E-BB64-A7B3B33D6E2F}"/>
              </a:ext>
            </a:extLst>
          </p:cNvPr>
          <p:cNvSpPr txBox="1">
            <a:spLocks/>
          </p:cNvSpPr>
          <p:nvPr/>
        </p:nvSpPr>
        <p:spPr>
          <a:xfrm>
            <a:off x="3923815" y="162045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С КУРИЦЕЙ И СЫРОМ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ИЗ СЕЛЬСКОХОЗЯЙСТВЕННОЙ ПТИЦЫ ЗАМОРОЖЕННЫЕ В ТЕСТЕ 		             и РУБЛЕНЫЕ.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6E30FC-5515-CDCF-5AB8-E99A92925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38770"/>
              </p:ext>
            </p:extLst>
          </p:nvPr>
        </p:nvGraphicFramePr>
        <p:xfrm>
          <a:off x="3918979" y="2400693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22,6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814,5/194,5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83B892D-1423-69E7-4E98-9D9140ACB1F3}"/>
              </a:ext>
            </a:extLst>
          </p:cNvPr>
          <p:cNvSpPr txBox="1">
            <a:spLocks/>
          </p:cNvSpPr>
          <p:nvPr/>
        </p:nvSpPr>
        <p:spPr>
          <a:xfrm>
            <a:off x="3918979" y="3639108"/>
            <a:ext cx="8140863" cy="30568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КАРБОНАРА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ПОЛУФАБРИКАТЫ ИЗ СЕЛЬСКОХОЗЯЙСТВЕННОЙ ПТИЦЫ ЗАМОРОЖЕННЫЕ В ТЕСТЕ 		             и РУБЛЕНЫЕ.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Категория 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БАД И ГМО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НЕТТО: 300 гр./800 гр.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ХРАНЕНИЯ: - 18°С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ГОДНОСТИ</a:t>
            </a:r>
            <a:r>
              <a:rPr kumimoji="0" lang="ru-RU" sz="1200" b="0" i="0" u="none" strike="noStrike" kern="1200" cap="none" spc="0" normalizeH="0" baseline="0" noProof="0" dirty="0">
                <a:ln w="34925">
                  <a:solidFill>
                    <a:prstClr val="white">
                      <a:alpha val="2500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180 СУТОК</a:t>
            </a:r>
            <a:endParaRPr lang="ru-RU" sz="16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41E4B82-4CA1-53FC-4865-1B3BE6807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31443"/>
              </p:ext>
            </p:extLst>
          </p:nvPr>
        </p:nvGraphicFramePr>
        <p:xfrm>
          <a:off x="3918979" y="5877757"/>
          <a:ext cx="5495392" cy="81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848">
                  <a:extLst>
                    <a:ext uri="{9D8B030D-6E8A-4147-A177-3AD203B41FA5}">
                      <a16:colId xmlns:a16="http://schemas.microsoft.com/office/drawing/2014/main" val="2780061125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399402234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30082739"/>
                    </a:ext>
                  </a:extLst>
                </a:gridCol>
                <a:gridCol w="1373848">
                  <a:extLst>
                    <a:ext uri="{9D8B030D-6E8A-4147-A177-3AD203B41FA5}">
                      <a16:colId xmlns:a16="http://schemas.microsoft.com/office/drawing/2014/main" val="4643449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Пищевая и энергетическая ценность в 100 г продукта (средние значения):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82328"/>
                  </a:ext>
                </a:extLst>
              </a:tr>
              <a:tr h="2617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Белки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Жиры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кДж/Ккал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84055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13,3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8,1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22,2 г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 w="34925">
                            <a:solidFill>
                              <a:prstClr val="white">
                                <a:alpha val="25000"/>
                              </a:prst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898,6/214,6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372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5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517EAE-B260-AE0A-6073-5C897A24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81" y="0"/>
            <a:ext cx="2537619" cy="199663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3C50597-D0D1-B3FC-F028-6C28E794029A}"/>
              </a:ext>
            </a:extLst>
          </p:cNvPr>
          <p:cNvSpPr txBox="1">
            <a:spLocks/>
          </p:cNvSpPr>
          <p:nvPr/>
        </p:nvSpPr>
        <p:spPr>
          <a:xfrm>
            <a:off x="256322" y="23149"/>
            <a:ext cx="11490468" cy="37501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Пельмени «ЕшьБери» в удобной порционной упаковке                                    300 грамм, нацелены на существенное повышение удобства                      потребления товара. Она может использоваться для привлечения 	        покупателей, остающихся за пределами основной потребительской 	        базы.     </a:t>
            </a:r>
            <a:b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Подходит для реализации: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Магазины шаговой доступности;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- </a:t>
            </a:r>
            <a:r>
              <a:rPr lang="ru-RU" sz="2000" dirty="0" err="1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Алкомаркеты</a:t>
            </a: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	- Мелкая розница;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34925">
                  <a:solidFill>
                    <a:schemeClr val="bg1">
                      <a:alpha val="25000"/>
                    </a:schemeClr>
                  </a:solidFill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- Локальные сети.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ln w="34925">
                <a:solidFill>
                  <a:schemeClr val="bg1">
                    <a:alpha val="25000"/>
                  </a:schemeClr>
                </a:solidFill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2C997F8-FBAD-429D-AF7B-A961B1BA4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6" y="2357511"/>
            <a:ext cx="5721752" cy="2142978"/>
          </a:xfrm>
          <a:prstGeom prst="rect">
            <a:avLst/>
          </a:prstGeom>
          <a:effectLst>
            <a:outerShdw blurRad="381000" dist="88900" dir="2700000" algn="tl" rotWithShape="0">
              <a:prstClr val="black">
                <a:alpha val="60000"/>
              </a:prstClr>
            </a:outerShdw>
            <a:softEdge rad="381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2956F0-1228-9249-4D51-8177A01A7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66" y="4414122"/>
            <a:ext cx="5825924" cy="2197580"/>
          </a:xfrm>
          <a:prstGeom prst="rect">
            <a:avLst/>
          </a:prstGeom>
          <a:effectLst>
            <a:outerShdw blurRad="381000" dist="88900" dir="2700000" algn="tl" rotWithShape="0">
              <a:prstClr val="black">
                <a:alpha val="60000"/>
              </a:prstClr>
            </a:outerShdw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489993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1798</TotalTime>
  <Words>1143</Words>
  <Application>Microsoft Office PowerPoint</Application>
  <PresentationFormat>Широкоэкранный</PresentationFormat>
  <Paragraphs>167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 Semilight</vt:lpstr>
      <vt:lpstr>Tahoma</vt:lpstr>
      <vt:lpstr>Тема Office</vt:lpstr>
      <vt:lpstr>Презентация PowerPoint</vt:lpstr>
      <vt:lpstr>  Уникальность продукции заключается в том, что наши ㅤㅤㅤㅤㅤㅤ   пельмени полностью соответствуют представлению потребителя ㅤㅤㅤㅤㅤㅤㅤㅤㅤ о традиционных домашних пельменях, вкус которых мы знаем и ㅤㅤㅤㅤㅤ    помним из детства. При заморозке готовой продукции используется ㅤㅤㅤ    система мгновенной «шоковой» заморозки. Благодаря данному ㅤㅤㅤㅤㅤ      методу сохраняется до 97% всех полезных свойств продукта.         Мы готовы принимать активное участие в продвижении нашей продукции, для этого бесплатно предоставляем пробники продукции ООО «ЕшьБери».        Приняв наше предложение, Вы сможете поднять качество реализуемых продуктов в Ваших магазинах на более высокий уровень. Благодаря гибкой политике нашей компании, индивидуальному подходу к каждому клиенту и бесплатной доставке Вы сможете выиграть в цене и увеличить свою прибыль.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72</cp:revision>
  <dcterms:created xsi:type="dcterms:W3CDTF">2024-05-15T09:22:13Z</dcterms:created>
  <dcterms:modified xsi:type="dcterms:W3CDTF">2025-05-29T08:20:54Z</dcterms:modified>
</cp:coreProperties>
</file>