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Montserrat Bold" charset="1" panose="00000800000000000000"/>
      <p:regular r:id="rId13"/>
    </p:embeddedFont>
    <p:embeddedFont>
      <p:font typeface="Montserrat" charset="1" panose="00000500000000000000"/>
      <p:regular r:id="rId14"/>
    </p:embeddedFont>
    <p:embeddedFont>
      <p:font typeface="Montserrat Italics" charset="1" panose="00000500000000000000"/>
      <p:regular r:id="rId15"/>
    </p:embeddedFont>
    <p:embeddedFont>
      <p:font typeface="Montserrat Medium" charset="1" panose="00000600000000000000"/>
      <p:regular r:id="rId16"/>
    </p:embeddedFont>
    <p:embeddedFont>
      <p:font typeface="Montserrat Medium Italics" charset="1" panose="00000600000000000000"/>
      <p:regular r:id="rId17"/>
    </p:embeddedFont>
    <p:embeddedFont>
      <p:font typeface="Montserrat Bold Italics" charset="1" panose="000008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75" t="0" r="-1097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43252" y="3398640"/>
            <a:ext cx="5365924" cy="4407258"/>
          </a:xfrm>
          <a:custGeom>
            <a:avLst/>
            <a:gdLst/>
            <a:ahLst/>
            <a:cxnLst/>
            <a:rect r="r" b="b" t="t" l="l"/>
            <a:pathLst>
              <a:path h="4407258" w="5365924">
                <a:moveTo>
                  <a:pt x="0" y="0"/>
                </a:moveTo>
                <a:lnTo>
                  <a:pt x="5365924" y="0"/>
                </a:lnTo>
                <a:lnTo>
                  <a:pt x="5365924" y="4407258"/>
                </a:lnTo>
                <a:lnTo>
                  <a:pt x="0" y="4407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5158" r="0" b="-9880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65642" y="2644475"/>
            <a:ext cx="8316441" cy="82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b="true" sz="4899" spc="-225">
                <a:solidFill>
                  <a:srgbClr val="3B2F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ФАЛКОН КАПИТАЛ КОРП</a:t>
            </a:r>
            <a:r>
              <a:rPr lang="en-US" sz="4899" spc="-225">
                <a:solidFill>
                  <a:srgbClr val="3B2F7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01553" y="7189631"/>
            <a:ext cx="8723509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i="true">
                <a:solidFill>
                  <a:srgbClr val="3B2F77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Тот самый </a:t>
            </a:r>
            <a:r>
              <a:rPr lang="en-US" sz="3600" i="true">
                <a:solidFill>
                  <a:srgbClr val="3B2F77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уникальный вкус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009073" y="8981531"/>
            <a:ext cx="5117529" cy="1102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3"/>
              </a:lnSpc>
            </a:pPr>
          </a:p>
          <a:p>
            <a:pPr algn="ctr">
              <a:lnSpc>
                <a:spcPts val="2223"/>
              </a:lnSpc>
            </a:pPr>
            <a:r>
              <a:rPr lang="en-US" sz="1588">
                <a:solidFill>
                  <a:srgbClr val="3B2F77"/>
                </a:solidFill>
                <a:latin typeface="Montserrat"/>
                <a:ea typeface="Montserrat"/>
                <a:cs typeface="Montserrat"/>
                <a:sym typeface="Montserrat"/>
              </a:rPr>
              <a:t>119633, Россия, Москва, ул. Новоорловская, д. 3/1. </a:t>
            </a:r>
          </a:p>
          <a:p>
            <a:pPr algn="ctr">
              <a:lnSpc>
                <a:spcPts val="2223"/>
              </a:lnSpc>
            </a:pPr>
            <a:r>
              <a:rPr lang="en-US" sz="1588">
                <a:solidFill>
                  <a:srgbClr val="3B2F77"/>
                </a:solidFill>
                <a:latin typeface="Montserrat"/>
                <a:ea typeface="Montserrat"/>
                <a:cs typeface="Montserrat"/>
                <a:sym typeface="Montserrat"/>
              </a:rPr>
              <a:t>E-mail: info@mapleforestfarms.ru</a:t>
            </a:r>
          </a:p>
          <a:p>
            <a:pPr algn="ctr">
              <a:lnSpc>
                <a:spcPts val="2223"/>
              </a:lnSpc>
            </a:pPr>
            <a:r>
              <a:rPr lang="en-US" sz="1588">
                <a:solidFill>
                  <a:srgbClr val="3B2F77"/>
                </a:solidFill>
                <a:latin typeface="Montserrat"/>
                <a:ea typeface="Montserrat"/>
                <a:cs typeface="Montserrat"/>
                <a:sym typeface="Montserrat"/>
              </a:rPr>
              <a:t>Тел.: +7 (930) 307-57-51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130977" y="0"/>
            <a:ext cx="29369972" cy="11252890"/>
          </a:xfrm>
          <a:custGeom>
            <a:avLst/>
            <a:gdLst/>
            <a:ahLst/>
            <a:cxnLst/>
            <a:rect r="r" b="b" t="t" l="l"/>
            <a:pathLst>
              <a:path h="11252890" w="29369972">
                <a:moveTo>
                  <a:pt x="0" y="0"/>
                </a:moveTo>
                <a:lnTo>
                  <a:pt x="29369972" y="0"/>
                </a:lnTo>
                <a:lnTo>
                  <a:pt x="29369972" y="11252890"/>
                </a:lnTo>
                <a:lnTo>
                  <a:pt x="0" y="1125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l="-2444" t="-11664" r="0" b="-1166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0901" y="2379609"/>
            <a:ext cx="17485658" cy="733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</a:p>
          <a:p>
            <a:pPr algn="ctr">
              <a:lnSpc>
                <a:spcPts val="3600"/>
              </a:lnSpc>
            </a:pPr>
            <a:r>
              <a:rPr lang="en-US" sz="3600" b="true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2001 года Falcon Capital радует своих клиентов вкусом и</a:t>
            </a:r>
          </a:p>
          <a:p>
            <a:pPr algn="ctr">
              <a:lnSpc>
                <a:spcPts val="3600"/>
              </a:lnSpc>
            </a:pPr>
            <a:r>
              <a:rPr lang="en-US" sz="3600" b="true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качеством настоящих колбасных и сосисочных изделий. Мы </a:t>
            </a:r>
            <a:r>
              <a:rPr lang="en-US" sz="3600">
                <a:solidFill>
                  <a:srgbClr val="3B2F77"/>
                </a:solidFill>
                <a:latin typeface="Montserrat"/>
                <a:ea typeface="Montserrat"/>
                <a:cs typeface="Montserrat"/>
                <a:sym typeface="Montserrat"/>
              </a:rPr>
              <a:t>бережно храним традиции, передаваемые из поколения в поколение, и используем только отборные натуральные ингредиенты.</a:t>
            </a:r>
          </a:p>
          <a:p>
            <a:pPr algn="ctr">
              <a:lnSpc>
                <a:spcPts val="3600"/>
              </a:lnSpc>
            </a:pPr>
          </a:p>
          <a:p>
            <a:pPr algn="l">
              <a:lnSpc>
                <a:spcPts val="3600"/>
              </a:lnSpc>
            </a:pPr>
            <a:r>
              <a:rPr lang="en-US" sz="3600" i="true" b="true">
                <a:solidFill>
                  <a:srgbClr val="3B2F77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Что отличает нас от других:</a:t>
            </a:r>
          </a:p>
          <a:p>
            <a:pPr algn="l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b="true" sz="3600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Качество: Мы используем только натуральное мясо, специи и п</a:t>
            </a:r>
            <a:r>
              <a:rPr lang="en-US" sz="3600">
                <a:solidFill>
                  <a:srgbClr val="3B2F77"/>
                </a:solidFill>
                <a:latin typeface="Montserrat"/>
                <a:ea typeface="Montserrat"/>
                <a:cs typeface="Montserrat"/>
                <a:sym typeface="Montserrat"/>
              </a:rPr>
              <a:t>ряности без консервантов и искусственных добавок, и соблюдаем принципы Халяль при подборе мяса и ингредиентов.</a:t>
            </a:r>
          </a:p>
          <a:p>
            <a:pPr algn="l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b="true" sz="3600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Традиции: Мы следуем проверенным временем рецептам, которые </a:t>
            </a:r>
            <a:r>
              <a:rPr lang="en-US" sz="3600">
                <a:solidFill>
                  <a:srgbClr val="3B2F77"/>
                </a:solidFill>
                <a:latin typeface="Montserrat"/>
                <a:ea typeface="Montserrat"/>
                <a:cs typeface="Montserrat"/>
                <a:sym typeface="Montserrat"/>
              </a:rPr>
              <a:t>передаются из поколения в поколение.</a:t>
            </a:r>
          </a:p>
          <a:p>
            <a:pPr algn="l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b="true" sz="3600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Опыт: 20 лет опыта позволили нам накопить уникальные знания и м</a:t>
            </a:r>
            <a:r>
              <a:rPr lang="en-US" sz="3600">
                <a:solidFill>
                  <a:srgbClr val="3B2F77"/>
                </a:solidFill>
                <a:latin typeface="Montserrat"/>
                <a:ea typeface="Montserrat"/>
                <a:cs typeface="Montserrat"/>
                <a:sym typeface="Montserrat"/>
              </a:rPr>
              <a:t>астерство, позволяющие создавать неповторимый вкус.</a:t>
            </a:r>
          </a:p>
          <a:p>
            <a:pPr algn="l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b="true" sz="3600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Любовь к своему делу: Мы вкладываем душу в каждую колбасу, ч</a:t>
            </a:r>
            <a:r>
              <a:rPr lang="en-US" sz="3600">
                <a:solidFill>
                  <a:srgbClr val="3B2F77"/>
                </a:solidFill>
                <a:latin typeface="Montserrat"/>
                <a:ea typeface="Montserrat"/>
                <a:cs typeface="Montserrat"/>
                <a:sym typeface="Montserrat"/>
              </a:rPr>
              <a:t>тобы вы чувствовали настоящий вкус и качество.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447796" y="942975"/>
            <a:ext cx="4120604" cy="82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b="true">
                <a:solidFill>
                  <a:srgbClr val="3B2F7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 компании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6199" y="-45654"/>
            <a:ext cx="23303817" cy="10748886"/>
          </a:xfrm>
          <a:custGeom>
            <a:avLst/>
            <a:gdLst/>
            <a:ahLst/>
            <a:cxnLst/>
            <a:rect r="r" b="b" t="t" l="l"/>
            <a:pathLst>
              <a:path h="10748886" w="23303817">
                <a:moveTo>
                  <a:pt x="0" y="0"/>
                </a:moveTo>
                <a:lnTo>
                  <a:pt x="23303817" y="0"/>
                </a:lnTo>
                <a:lnTo>
                  <a:pt x="23303817" y="10748885"/>
                </a:lnTo>
                <a:lnTo>
                  <a:pt x="0" y="10748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3038" y="2377944"/>
            <a:ext cx="17581924" cy="5968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 b="true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Компания</a:t>
            </a:r>
            <a:r>
              <a:rPr lang="en-US" sz="3600" b="true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была основана как инвестиционный проект в Москве и в короткие сроки превратилась в высокотехнологичное производственное предприятие.</a:t>
            </a:r>
          </a:p>
          <a:p>
            <a:pPr algn="l">
              <a:lnSpc>
                <a:spcPts val="3600"/>
              </a:lnSpc>
            </a:pPr>
          </a:p>
          <a:p>
            <a:pPr algn="l">
              <a:lnSpc>
                <a:spcPts val="3600"/>
              </a:lnSpc>
            </a:pPr>
            <a:r>
              <a:rPr lang="en-US" b="true" sz="3600" i="true">
                <a:solidFill>
                  <a:srgbClr val="3B2F77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Ключевые этапы развития:</a:t>
            </a:r>
          </a:p>
          <a:p>
            <a:pPr algn="l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b="true" sz="3600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запуск производства с использованием канадских технологий переработки мяса птицы;</a:t>
            </a:r>
          </a:p>
          <a:p>
            <a:pPr algn="l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b="true" sz="3600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внедрение международных стандартов качества;</a:t>
            </a:r>
          </a:p>
          <a:p>
            <a:pPr algn="l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b="true" sz="3600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получение аттестации и сертификатов Халяль;</a:t>
            </a:r>
          </a:p>
          <a:p>
            <a:pPr algn="l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b="true" sz="3600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расширение ассортимента и каналов сбыта.</a:t>
            </a:r>
          </a:p>
          <a:p>
            <a:pPr algn="l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b="true" sz="3600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производственная мощность составляет  80-100 тонн в неделю.</a:t>
            </a:r>
          </a:p>
          <a:p>
            <a:pPr algn="l">
              <a:lnSpc>
                <a:spcPts val="3600"/>
              </a:lnSpc>
            </a:pPr>
            <a:r>
              <a:rPr lang="en-US" sz="3600" b="true">
                <a:solidFill>
                  <a:srgbClr val="3B2F7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Компания продолжает динамичное развитие, ориентируясь на устойчивое качество и инновации.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99987" y="399201"/>
            <a:ext cx="9142915" cy="5026236"/>
          </a:xfrm>
          <a:custGeom>
            <a:avLst/>
            <a:gdLst/>
            <a:ahLst/>
            <a:cxnLst/>
            <a:rect r="r" b="b" t="t" l="l"/>
            <a:pathLst>
              <a:path h="5026236" w="9142915">
                <a:moveTo>
                  <a:pt x="0" y="0"/>
                </a:moveTo>
                <a:lnTo>
                  <a:pt x="9142915" y="0"/>
                </a:lnTo>
                <a:lnTo>
                  <a:pt x="9142915" y="5026236"/>
                </a:lnTo>
                <a:lnTo>
                  <a:pt x="0" y="502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2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64343" y="5583800"/>
            <a:ext cx="15959313" cy="3974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24"/>
              </a:lnSpc>
              <a:spcBef>
                <a:spcPct val="0"/>
              </a:spcBef>
            </a:pPr>
          </a:p>
          <a:p>
            <a:pPr algn="just">
              <a:lnSpc>
                <a:spcPts val="3924"/>
              </a:lnSpc>
              <a:spcBef>
                <a:spcPct val="0"/>
              </a:spcBef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Наши ценности:</a:t>
            </a:r>
          </a:p>
          <a:p>
            <a:pPr algn="just" marL="777240" indent="-388620" lvl="1">
              <a:lnSpc>
                <a:spcPts val="3924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Безупречное качество на каждом этапе: от отбора сырья до доставки покупателю;</a:t>
            </a:r>
          </a:p>
          <a:p>
            <a:pPr algn="just" marL="777240" indent="-388620" lvl="1">
              <a:lnSpc>
                <a:spcPts val="3924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Современные технологии и канадские технологии производства;</a:t>
            </a:r>
          </a:p>
          <a:p>
            <a:pPr algn="just" marL="777240" indent="-388620" lvl="1">
              <a:lnSpc>
                <a:spcPts val="3924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Уважение к стандартам "Халяль" и прозрачность процессов;</a:t>
            </a:r>
          </a:p>
          <a:p>
            <a:pPr algn="just" marL="777240" indent="-388620" lvl="1">
              <a:lnSpc>
                <a:spcPts val="3924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Ответственность перед потребителем и партнёрами.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357135" y="-319333"/>
            <a:ext cx="19789944" cy="11131844"/>
          </a:xfrm>
          <a:custGeom>
            <a:avLst/>
            <a:gdLst/>
            <a:ahLst/>
            <a:cxnLst/>
            <a:rect r="r" b="b" t="t" l="l"/>
            <a:pathLst>
              <a:path h="11131844" w="19789944">
                <a:moveTo>
                  <a:pt x="0" y="0"/>
                </a:moveTo>
                <a:lnTo>
                  <a:pt x="19789944" y="0"/>
                </a:lnTo>
                <a:lnTo>
                  <a:pt x="19789944" y="11131843"/>
                </a:lnTo>
                <a:lnTo>
                  <a:pt x="0" y="11131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765028" y="456351"/>
            <a:ext cx="7348000" cy="2040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9"/>
              </a:lnSpc>
            </a:pPr>
            <a:r>
              <a:rPr lang="en-US" sz="4898" b="true">
                <a:solidFill>
                  <a:srgbClr val="382E9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Миссия и ценности компании</a:t>
            </a:r>
          </a:p>
          <a:p>
            <a:pPr algn="ctr">
              <a:lnSpc>
                <a:spcPts val="5339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765028" y="2094983"/>
            <a:ext cx="7090129" cy="3225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Наша</a:t>
            </a: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 миссия — создавать вкусную, качественную и безопасную продукцию, которая вызывает доверие и любовь у потребителя.</a:t>
            </a:r>
          </a:p>
          <a:p>
            <a:pPr algn="l">
              <a:lnSpc>
                <a:spcPts val="3600"/>
              </a:lnSpc>
            </a:pPr>
          </a:p>
          <a:p>
            <a:pPr algn="l">
              <a:lnSpc>
                <a:spcPts val="360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50989"/>
            <a:ext cx="18817897" cy="11545606"/>
          </a:xfrm>
          <a:custGeom>
            <a:avLst/>
            <a:gdLst/>
            <a:ahLst/>
            <a:cxnLst/>
            <a:rect r="r" b="b" t="t" l="l"/>
            <a:pathLst>
              <a:path h="11545606" w="18817897">
                <a:moveTo>
                  <a:pt x="0" y="0"/>
                </a:moveTo>
                <a:lnTo>
                  <a:pt x="18817897" y="0"/>
                </a:lnTo>
                <a:lnTo>
                  <a:pt x="18817897" y="11545606"/>
                </a:lnTo>
                <a:lnTo>
                  <a:pt x="0" y="11545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l="-16580" t="0" r="-1643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63510" y="2638425"/>
            <a:ext cx="15656281" cy="4596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 i="true">
                <a:solidFill>
                  <a:srgbClr val="382E9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Уникальные особенности продукции:</a:t>
            </a:r>
          </a:p>
          <a:p>
            <a:pPr algn="just">
              <a:lnSpc>
                <a:spcPts val="3600"/>
              </a:lnSpc>
            </a:pPr>
          </a:p>
          <a:p>
            <a:pPr algn="just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Использование исключительно мяса птицы, без добавок низкого качества;</a:t>
            </a:r>
          </a:p>
          <a:p>
            <a:pPr algn="just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Канадские технологии, проверенные временем;</a:t>
            </a:r>
          </a:p>
          <a:p>
            <a:pPr algn="just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Халяль-продукция с обязательной сертификацией каждой партии;</a:t>
            </a:r>
          </a:p>
          <a:p>
            <a:pPr algn="just" marL="777240" indent="-388620" lvl="1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Высокая вкусовая оценка потребителей и постоянный контроль качества со стороны экспертного центра </a:t>
            </a: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МЦСИС "Халяль".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03043" y="-462468"/>
            <a:ext cx="21030915" cy="10979783"/>
          </a:xfrm>
          <a:custGeom>
            <a:avLst/>
            <a:gdLst/>
            <a:ahLst/>
            <a:cxnLst/>
            <a:rect r="r" b="b" t="t" l="l"/>
            <a:pathLst>
              <a:path h="10979783" w="21030915">
                <a:moveTo>
                  <a:pt x="0" y="0"/>
                </a:moveTo>
                <a:lnTo>
                  <a:pt x="21030915" y="0"/>
                </a:lnTo>
                <a:lnTo>
                  <a:pt x="21030915" y="10979783"/>
                </a:lnTo>
                <a:lnTo>
                  <a:pt x="0" y="10979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l="-2736" t="0" r="-1045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632403" y="862716"/>
            <a:ext cx="13575428" cy="846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2"/>
              </a:lnSpc>
              <a:spcBef>
                <a:spcPct val="0"/>
              </a:spcBef>
            </a:pPr>
            <a:r>
              <a:rPr lang="en-US" b="true" sz="6020">
                <a:solidFill>
                  <a:srgbClr val="382E9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Рынок и целевая аудитория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97698" y="2366198"/>
            <a:ext cx="16230600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i="true" spc="-331">
                <a:solidFill>
                  <a:srgbClr val="382E9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Рынок</a:t>
            </a:r>
            <a:r>
              <a:rPr lang="en-US" sz="3600" spc="-331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-US" sz="3600" spc="-331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 продукция реализуется в сетях розничной торговли, специализированных магазинах, а также поставляется в форматах B2B.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97698" y="4362579"/>
            <a:ext cx="16011218" cy="1396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600" i="true">
                <a:solidFill>
                  <a:srgbClr val="382E9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Целевая</a:t>
            </a:r>
            <a:r>
              <a:rPr lang="en-US" sz="3600" i="true">
                <a:solidFill>
                  <a:srgbClr val="382E9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аудитория:</a:t>
            </a:r>
          </a:p>
          <a:p>
            <a:pPr algn="just" marL="777242" indent="-388621" lvl="1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Потребители, ценящие высокое качество, безопасность и вкус;</a:t>
            </a:r>
          </a:p>
          <a:p>
            <a:pPr algn="just" marL="777242" indent="-388621" lvl="1">
              <a:lnSpc>
                <a:spcPts val="3600"/>
              </a:lnSpc>
              <a:buFont typeface="Arial"/>
              <a:buChar char="•"/>
            </a:pPr>
            <a:r>
              <a:rPr lang="en-US" sz="3600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Покупатели, придерживающиеся Халяль-стандартов;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82230" y="7636270"/>
            <a:ext cx="11660368" cy="1498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b="true" sz="3600" i="true">
                <a:solidFill>
                  <a:srgbClr val="382E9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Бренд</a:t>
            </a:r>
            <a:r>
              <a:rPr lang="en-US" b="true" sz="3600" i="true">
                <a:solidFill>
                  <a:srgbClr val="382E9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ори</a:t>
            </a:r>
            <a:r>
              <a:rPr lang="en-US" b="true" sz="3600" i="true">
                <a:solidFill>
                  <a:srgbClr val="382E9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ентирован на доверие и лояльность аудитории за счёт стабильного вкуса и высокого уровня сервиса.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48130" y="-402381"/>
            <a:ext cx="21682141" cy="10996998"/>
          </a:xfrm>
          <a:custGeom>
            <a:avLst/>
            <a:gdLst/>
            <a:ahLst/>
            <a:cxnLst/>
            <a:rect r="r" b="b" t="t" l="l"/>
            <a:pathLst>
              <a:path h="10996998" w="21682141">
                <a:moveTo>
                  <a:pt x="0" y="0"/>
                </a:moveTo>
                <a:lnTo>
                  <a:pt x="21682141" y="0"/>
                </a:lnTo>
                <a:lnTo>
                  <a:pt x="21682141" y="10996998"/>
                </a:lnTo>
                <a:lnTo>
                  <a:pt x="0" y="1099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0" t="0" r="-996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67803" y="4747162"/>
            <a:ext cx="6068082" cy="4115744"/>
          </a:xfrm>
          <a:custGeom>
            <a:avLst/>
            <a:gdLst/>
            <a:ahLst/>
            <a:cxnLst/>
            <a:rect r="r" b="b" t="t" l="l"/>
            <a:pathLst>
              <a:path h="4115744" w="6068082">
                <a:moveTo>
                  <a:pt x="0" y="0"/>
                </a:moveTo>
                <a:lnTo>
                  <a:pt x="6068082" y="0"/>
                </a:lnTo>
                <a:lnTo>
                  <a:pt x="6068082" y="4115744"/>
                </a:lnTo>
                <a:lnTo>
                  <a:pt x="0" y="4115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838" t="-23643" r="-163877" b="-7949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833815" y="4028666"/>
            <a:ext cx="3718251" cy="5229634"/>
          </a:xfrm>
          <a:custGeom>
            <a:avLst/>
            <a:gdLst/>
            <a:ahLst/>
            <a:cxnLst/>
            <a:rect r="r" b="b" t="t" l="l"/>
            <a:pathLst>
              <a:path h="5229634" w="3718251">
                <a:moveTo>
                  <a:pt x="0" y="0"/>
                </a:moveTo>
                <a:lnTo>
                  <a:pt x="3718251" y="0"/>
                </a:lnTo>
                <a:lnTo>
                  <a:pt x="3718251" y="5229634"/>
                </a:lnTo>
                <a:lnTo>
                  <a:pt x="0" y="5229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997" r="0" b="-576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7465" y="5050326"/>
            <a:ext cx="5101106" cy="3509415"/>
          </a:xfrm>
          <a:custGeom>
            <a:avLst/>
            <a:gdLst/>
            <a:ahLst/>
            <a:cxnLst/>
            <a:rect r="r" b="b" t="t" l="l"/>
            <a:pathLst>
              <a:path h="3509415" w="5101106">
                <a:moveTo>
                  <a:pt x="0" y="0"/>
                </a:moveTo>
                <a:lnTo>
                  <a:pt x="5101106" y="0"/>
                </a:lnTo>
                <a:lnTo>
                  <a:pt x="5101106" y="3509416"/>
                </a:lnTo>
                <a:lnTo>
                  <a:pt x="0" y="3509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710" t="-11792" r="-15613" b="-842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108018" y="1953570"/>
            <a:ext cx="11852877" cy="1358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599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Компания</a:t>
            </a:r>
            <a:r>
              <a:rPr lang="en-US" sz="3599">
                <a:solidFill>
                  <a:srgbClr val="382E90"/>
                </a:solidFill>
                <a:latin typeface="Montserrat"/>
                <a:ea typeface="Montserrat"/>
                <a:cs typeface="Montserrat"/>
                <a:sym typeface="Montserrat"/>
              </a:rPr>
              <a:t> специализируется на производстве сосисок и колбасных изделий из мяса птицы премиального качества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DAGtsLpuZOk</dc:identifier>
  <dcterms:modified xsi:type="dcterms:W3CDTF">2011-08-01T06:04:30Z</dcterms:modified>
  <cp:revision>1</cp:revision>
  <dc:title>Company</dc:title>
</cp:coreProperties>
</file>